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56"/>
  </p:notesMasterIdLst>
  <p:handoutMasterIdLst>
    <p:handoutMasterId r:id="rId57"/>
  </p:handoutMasterIdLst>
  <p:sldIdLst>
    <p:sldId id="276" r:id="rId2"/>
    <p:sldId id="256" r:id="rId3"/>
    <p:sldId id="265" r:id="rId4"/>
    <p:sldId id="257" r:id="rId5"/>
    <p:sldId id="266" r:id="rId6"/>
    <p:sldId id="275" r:id="rId7"/>
    <p:sldId id="258" r:id="rId8"/>
    <p:sldId id="267" r:id="rId9"/>
    <p:sldId id="368" r:id="rId10"/>
    <p:sldId id="369" r:id="rId11"/>
    <p:sldId id="370" r:id="rId12"/>
    <p:sldId id="395" r:id="rId13"/>
    <p:sldId id="394" r:id="rId14"/>
    <p:sldId id="371" r:id="rId15"/>
    <p:sldId id="297" r:id="rId16"/>
    <p:sldId id="328" r:id="rId17"/>
    <p:sldId id="386" r:id="rId18"/>
    <p:sldId id="329" r:id="rId19"/>
    <p:sldId id="373" r:id="rId20"/>
    <p:sldId id="278" r:id="rId21"/>
    <p:sldId id="274" r:id="rId22"/>
    <p:sldId id="273" r:id="rId23"/>
    <p:sldId id="279" r:id="rId24"/>
    <p:sldId id="280" r:id="rId25"/>
    <p:sldId id="397" r:id="rId26"/>
    <p:sldId id="399" r:id="rId27"/>
    <p:sldId id="400" r:id="rId28"/>
    <p:sldId id="398" r:id="rId29"/>
    <p:sldId id="389" r:id="rId30"/>
    <p:sldId id="385" r:id="rId31"/>
    <p:sldId id="337" r:id="rId32"/>
    <p:sldId id="375" r:id="rId33"/>
    <p:sldId id="374" r:id="rId34"/>
    <p:sldId id="380" r:id="rId35"/>
    <p:sldId id="382" r:id="rId36"/>
    <p:sldId id="334" r:id="rId37"/>
    <p:sldId id="384" r:id="rId38"/>
    <p:sldId id="335" r:id="rId39"/>
    <p:sldId id="359" r:id="rId40"/>
    <p:sldId id="363" r:id="rId41"/>
    <p:sldId id="364" r:id="rId42"/>
    <p:sldId id="361" r:id="rId43"/>
    <p:sldId id="365" r:id="rId44"/>
    <p:sldId id="362" r:id="rId45"/>
    <p:sldId id="367" r:id="rId46"/>
    <p:sldId id="304" r:id="rId47"/>
    <p:sldId id="320" r:id="rId48"/>
    <p:sldId id="405" r:id="rId49"/>
    <p:sldId id="406" r:id="rId50"/>
    <p:sldId id="407" r:id="rId51"/>
    <p:sldId id="401" r:id="rId52"/>
    <p:sldId id="402" r:id="rId53"/>
    <p:sldId id="403" r:id="rId54"/>
    <p:sldId id="40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3" autoAdjust="0"/>
    <p:restoredTop sz="81307" autoAdjust="0"/>
  </p:normalViewPr>
  <p:slideViewPr>
    <p:cSldViewPr snapToGrid="0" snapToObjects="1">
      <p:cViewPr>
        <p:scale>
          <a:sx n="90" d="100"/>
          <a:sy n="90" d="100"/>
        </p:scale>
        <p:origin x="-155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1149B-393A-7C4F-8C6C-F68781D7AAC7}" type="doc">
      <dgm:prSet loTypeId="urn:microsoft.com/office/officeart/2005/8/layout/pList2" loCatId="" qsTypeId="urn:microsoft.com/office/officeart/2005/8/quickstyle/simple4" qsCatId="simple" csTypeId="urn:microsoft.com/office/officeart/2005/8/colors/accent1_2" csCatId="accent1" phldr="1"/>
      <dgm:spPr/>
    </dgm:pt>
    <dgm:pt modelId="{0D181CA9-4979-1C4F-BD6E-4D21E5D1ACD8}">
      <dgm:prSet phldrT="[Texte]"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fr-FR" sz="1800" b="1" dirty="0" smtClean="0">
              <a:solidFill>
                <a:schemeClr val="tx1"/>
              </a:solidFill>
            </a:rPr>
            <a:t>Dyade 1 </a:t>
          </a:r>
        </a:p>
        <a:p>
          <a:pPr marL="0" indent="0" algn="l" defTabSz="914400">
            <a:lnSpc>
              <a:spcPct val="100000"/>
            </a:lnSpc>
            <a:spcBef>
              <a:spcPts val="0"/>
            </a:spcBef>
            <a:spcAft>
              <a:spcPts val="0"/>
            </a:spcAft>
            <a:buNone/>
          </a:pPr>
          <a:r>
            <a:rPr lang="fr-FR" sz="1800" dirty="0" smtClean="0">
              <a:solidFill>
                <a:schemeClr val="tx1"/>
              </a:solidFill>
            </a:rPr>
            <a:t>mère et fille</a:t>
          </a:r>
        </a:p>
        <a:p>
          <a:pPr marL="0" indent="0" algn="l" defTabSz="914400">
            <a:lnSpc>
              <a:spcPct val="100000"/>
            </a:lnSpc>
            <a:spcBef>
              <a:spcPts val="0"/>
            </a:spcBef>
            <a:spcAft>
              <a:spcPts val="0"/>
            </a:spcAft>
            <a:buNone/>
          </a:pPr>
          <a:endParaRPr lang="fr-FR" sz="1800" dirty="0" smtClean="0"/>
        </a:p>
        <a:p>
          <a:pPr marL="0" indent="0" algn="l" defTabSz="914400">
            <a:lnSpc>
              <a:spcPct val="100000"/>
            </a:lnSpc>
            <a:spcBef>
              <a:spcPts val="0"/>
            </a:spcBef>
            <a:spcAft>
              <a:spcPts val="0"/>
            </a:spcAft>
            <a:buNone/>
          </a:pPr>
          <a:r>
            <a:rPr lang="fr-FR" sz="1800" dirty="0" smtClean="0">
              <a:solidFill>
                <a:srgbClr val="000000"/>
              </a:solidFill>
            </a:rPr>
            <a:t>- participation spontanée de la fille aux activités initiées par sa mère </a:t>
          </a:r>
        </a:p>
        <a:p>
          <a:pPr marL="0" indent="0" algn="l" defTabSz="914400">
            <a:lnSpc>
              <a:spcPct val="100000"/>
            </a:lnSpc>
            <a:spcBef>
              <a:spcPts val="0"/>
            </a:spcBef>
            <a:spcAft>
              <a:spcPts val="0"/>
            </a:spcAft>
            <a:buNone/>
          </a:pPr>
          <a:r>
            <a:rPr lang="fr-FR" sz="1800" dirty="0" smtClean="0">
              <a:solidFill>
                <a:srgbClr val="000000"/>
              </a:solidFill>
            </a:rPr>
            <a:t>- absence de récompense ou feed-back positif de la part de la mère ; </a:t>
          </a:r>
        </a:p>
        <a:p>
          <a:pPr marL="0" indent="0" algn="l" defTabSz="914400">
            <a:lnSpc>
              <a:spcPct val="100000"/>
            </a:lnSpc>
            <a:spcBef>
              <a:spcPts val="0"/>
            </a:spcBef>
            <a:spcAft>
              <a:spcPts val="0"/>
            </a:spcAft>
            <a:buNone/>
          </a:pPr>
          <a:r>
            <a:rPr lang="fr-FR" sz="1800" dirty="0" smtClean="0">
              <a:solidFill>
                <a:srgbClr val="000000"/>
              </a:solidFill>
            </a:rPr>
            <a:t>- l’absence de feed-back </a:t>
          </a:r>
          <a:r>
            <a:rPr lang="fr-FR" sz="1800" dirty="0" err="1" smtClean="0">
              <a:solidFill>
                <a:srgbClr val="000000"/>
              </a:solidFill>
            </a:rPr>
            <a:t>negatif</a:t>
          </a:r>
          <a:endParaRPr lang="fr-FR" sz="1800" dirty="0">
            <a:solidFill>
              <a:srgbClr val="000000"/>
            </a:solidFill>
          </a:endParaRPr>
        </a:p>
      </dgm:t>
    </dgm:pt>
    <dgm:pt modelId="{00001081-E0C6-A349-96BD-26A93734CF6E}" type="parTrans" cxnId="{3D0A4FD2-86B0-E445-9D77-0FF3C9A18DE4}">
      <dgm:prSet/>
      <dgm:spPr/>
      <dgm:t>
        <a:bodyPr/>
        <a:lstStyle/>
        <a:p>
          <a:endParaRPr lang="fr-FR"/>
        </a:p>
      </dgm:t>
    </dgm:pt>
    <dgm:pt modelId="{AF9A5D4C-903C-C34A-8A74-F19329874D56}" type="sibTrans" cxnId="{3D0A4FD2-86B0-E445-9D77-0FF3C9A18DE4}">
      <dgm:prSet/>
      <dgm:spPr/>
      <dgm:t>
        <a:bodyPr/>
        <a:lstStyle/>
        <a:p>
          <a:endParaRPr lang="fr-FR"/>
        </a:p>
      </dgm:t>
    </dgm:pt>
    <dgm:pt modelId="{39EA56DA-C44A-4D46-902A-A17D9C8A63BD}">
      <dgm:prSet phldrT="[Texte]" custT="1"/>
      <dgm:spPr/>
      <dgm:t>
        <a:bodyPr/>
        <a:lstStyle/>
        <a:p>
          <a:pPr algn="l">
            <a:lnSpc>
              <a:spcPct val="100000"/>
            </a:lnSpc>
            <a:spcAft>
              <a:spcPts val="0"/>
            </a:spcAft>
          </a:pPr>
          <a:r>
            <a:rPr lang="fr-FR" sz="1800" b="1" dirty="0" smtClean="0">
              <a:solidFill>
                <a:srgbClr val="000000"/>
              </a:solidFill>
            </a:rPr>
            <a:t>Dyade 2 </a:t>
          </a:r>
        </a:p>
        <a:p>
          <a:pPr algn="l">
            <a:lnSpc>
              <a:spcPct val="100000"/>
            </a:lnSpc>
            <a:spcAft>
              <a:spcPts val="0"/>
            </a:spcAft>
          </a:pPr>
          <a:r>
            <a:rPr lang="fr-FR" sz="1800" dirty="0" smtClean="0">
              <a:solidFill>
                <a:srgbClr val="000000"/>
              </a:solidFill>
            </a:rPr>
            <a:t>mère et fille</a:t>
          </a:r>
        </a:p>
        <a:p>
          <a:pPr algn="l">
            <a:lnSpc>
              <a:spcPct val="100000"/>
            </a:lnSpc>
            <a:spcAft>
              <a:spcPts val="0"/>
            </a:spcAft>
          </a:pPr>
          <a:endParaRPr lang="fr-FR" sz="1800" dirty="0" smtClean="0">
            <a:solidFill>
              <a:srgbClr val="000000"/>
            </a:solidFill>
          </a:endParaRPr>
        </a:p>
        <a:p>
          <a:pPr algn="l">
            <a:lnSpc>
              <a:spcPct val="100000"/>
            </a:lnSpc>
            <a:spcAft>
              <a:spcPts val="0"/>
            </a:spcAft>
          </a:pPr>
          <a:r>
            <a:rPr lang="fr-FR" sz="1800" dirty="0" smtClean="0">
              <a:solidFill>
                <a:srgbClr val="000000"/>
              </a:solidFill>
            </a:rPr>
            <a:t>- la fille aide pour la préparation du repas dans le carbet ; travail collaboratif sans échanges ; </a:t>
          </a:r>
        </a:p>
        <a:p>
          <a:pPr algn="l">
            <a:lnSpc>
              <a:spcPct val="100000"/>
            </a:lnSpc>
            <a:spcAft>
              <a:spcPts val="0"/>
            </a:spcAft>
          </a:pPr>
          <a:r>
            <a:rPr lang="fr-FR" sz="1800" dirty="0" smtClean="0">
              <a:solidFill>
                <a:srgbClr val="000000"/>
              </a:solidFill>
            </a:rPr>
            <a:t>- conduite </a:t>
          </a:r>
          <a:r>
            <a:rPr lang="fr-FR" sz="1800" dirty="0" err="1" smtClean="0">
              <a:solidFill>
                <a:srgbClr val="000000"/>
              </a:solidFill>
            </a:rPr>
            <a:t>autono-misante</a:t>
          </a:r>
          <a:endParaRPr lang="fr-FR" sz="1800" dirty="0" smtClean="0">
            <a:solidFill>
              <a:srgbClr val="000000"/>
            </a:solidFill>
          </a:endParaRPr>
        </a:p>
        <a:p>
          <a:pPr algn="l">
            <a:lnSpc>
              <a:spcPct val="100000"/>
            </a:lnSpc>
            <a:spcAft>
              <a:spcPts val="0"/>
            </a:spcAft>
          </a:pPr>
          <a:r>
            <a:rPr lang="fr-FR" sz="1800" dirty="0" smtClean="0">
              <a:solidFill>
                <a:srgbClr val="000000"/>
              </a:solidFill>
            </a:rPr>
            <a:t>- absence de contraintes </a:t>
          </a:r>
        </a:p>
        <a:p>
          <a:pPr algn="l">
            <a:lnSpc>
              <a:spcPct val="100000"/>
            </a:lnSpc>
            <a:spcAft>
              <a:spcPts val="0"/>
            </a:spcAft>
          </a:pPr>
          <a:r>
            <a:rPr lang="fr-FR" sz="1800" dirty="0" smtClean="0">
              <a:solidFill>
                <a:srgbClr val="000000"/>
              </a:solidFill>
            </a:rPr>
            <a:t>- conduite permissive</a:t>
          </a:r>
          <a:r>
            <a:rPr lang="fr-FR" sz="1800" dirty="0" smtClean="0"/>
            <a:t>.</a:t>
          </a:r>
          <a:endParaRPr lang="fr-FR" sz="1800" dirty="0">
            <a:solidFill>
              <a:srgbClr val="000000"/>
            </a:solidFill>
          </a:endParaRPr>
        </a:p>
      </dgm:t>
    </dgm:pt>
    <dgm:pt modelId="{AAB5ECAC-AEE4-6643-9DB1-07A9060D3CE8}" type="parTrans" cxnId="{C0548CFD-34C3-4A4D-9F5D-A9530DC64ACE}">
      <dgm:prSet/>
      <dgm:spPr/>
      <dgm:t>
        <a:bodyPr/>
        <a:lstStyle/>
        <a:p>
          <a:endParaRPr lang="fr-FR"/>
        </a:p>
      </dgm:t>
    </dgm:pt>
    <dgm:pt modelId="{02A87733-5BFF-5A40-95B1-D987B029FB64}" type="sibTrans" cxnId="{C0548CFD-34C3-4A4D-9F5D-A9530DC64ACE}">
      <dgm:prSet/>
      <dgm:spPr/>
      <dgm:t>
        <a:bodyPr/>
        <a:lstStyle/>
        <a:p>
          <a:endParaRPr lang="fr-FR"/>
        </a:p>
      </dgm:t>
    </dgm:pt>
    <dgm:pt modelId="{4E193D54-B993-7343-B230-77B0DFF23BCF}">
      <dgm:prSet phldrT="[Texte]" custT="1"/>
      <dgm:spPr/>
      <dgm:t>
        <a:bodyPr/>
        <a:lstStyle/>
        <a:p>
          <a:pPr algn="l"/>
          <a:r>
            <a:rPr lang="fr-FR" sz="1800" b="1" dirty="0" smtClean="0">
              <a:solidFill>
                <a:schemeClr val="tx1"/>
              </a:solidFill>
            </a:rPr>
            <a:t>Dyade 3 </a:t>
          </a:r>
        </a:p>
        <a:p>
          <a:pPr algn="l"/>
          <a:r>
            <a:rPr lang="fr-FR" sz="1800" dirty="0" smtClean="0">
              <a:solidFill>
                <a:schemeClr val="tx1"/>
              </a:solidFill>
            </a:rPr>
            <a:t>mère et fille</a:t>
          </a:r>
        </a:p>
        <a:p>
          <a:pPr algn="l"/>
          <a:endParaRPr lang="fr-FR" sz="1800" dirty="0" smtClean="0"/>
        </a:p>
        <a:p>
          <a:pPr algn="l"/>
          <a:r>
            <a:rPr lang="fr-FR" sz="1800" dirty="0" smtClean="0">
              <a:solidFill>
                <a:srgbClr val="000000"/>
              </a:solidFill>
            </a:rPr>
            <a:t>- Mère présentant une conduite  </a:t>
          </a:r>
          <a:r>
            <a:rPr lang="fr-FR" sz="1800" dirty="0" err="1" smtClean="0">
              <a:solidFill>
                <a:srgbClr val="000000"/>
              </a:solidFill>
            </a:rPr>
            <a:t>autonomisante</a:t>
          </a:r>
          <a:r>
            <a:rPr lang="fr-FR" sz="1800" dirty="0" smtClean="0">
              <a:solidFill>
                <a:srgbClr val="000000"/>
              </a:solidFill>
            </a:rPr>
            <a:t> ; </a:t>
          </a:r>
        </a:p>
        <a:p>
          <a:pPr algn="l"/>
          <a:r>
            <a:rPr lang="fr-FR" sz="1800" dirty="0" smtClean="0">
              <a:solidFill>
                <a:srgbClr val="000000"/>
              </a:solidFill>
            </a:rPr>
            <a:t>- Attentive au geste de sa fille</a:t>
          </a:r>
        </a:p>
        <a:p>
          <a:pPr algn="l"/>
          <a:r>
            <a:rPr lang="fr-FR" sz="1800" dirty="0" smtClean="0">
              <a:solidFill>
                <a:srgbClr val="000000"/>
              </a:solidFill>
            </a:rPr>
            <a:t>- les échecs sont ignorés </a:t>
          </a:r>
        </a:p>
        <a:p>
          <a:pPr algn="l"/>
          <a:r>
            <a:rPr lang="fr-FR" sz="1800" dirty="0" smtClean="0">
              <a:solidFill>
                <a:srgbClr val="000000"/>
              </a:solidFill>
            </a:rPr>
            <a:t>- de même que la réussite</a:t>
          </a:r>
          <a:r>
            <a:rPr lang="fr-FR" sz="1800" dirty="0" smtClean="0"/>
            <a:t>. </a:t>
          </a:r>
          <a:endParaRPr lang="fr-FR" sz="1800" dirty="0">
            <a:solidFill>
              <a:srgbClr val="000000"/>
            </a:solidFill>
          </a:endParaRPr>
        </a:p>
      </dgm:t>
    </dgm:pt>
    <dgm:pt modelId="{E67F1F8E-938E-084C-87FB-45964D35CE36}" type="parTrans" cxnId="{B43EA8A1-0D20-724C-A841-16AEA77E0F2E}">
      <dgm:prSet/>
      <dgm:spPr/>
      <dgm:t>
        <a:bodyPr/>
        <a:lstStyle/>
        <a:p>
          <a:endParaRPr lang="fr-FR"/>
        </a:p>
      </dgm:t>
    </dgm:pt>
    <dgm:pt modelId="{C6DDB5C3-FABD-D344-8D17-647B77FB9BB2}" type="sibTrans" cxnId="{B43EA8A1-0D20-724C-A841-16AEA77E0F2E}">
      <dgm:prSet/>
      <dgm:spPr/>
      <dgm:t>
        <a:bodyPr/>
        <a:lstStyle/>
        <a:p>
          <a:endParaRPr lang="fr-FR"/>
        </a:p>
      </dgm:t>
    </dgm:pt>
    <dgm:pt modelId="{C663C563-7C32-6243-AB41-59F7DC0D5E2A}">
      <dgm:prSet custT="1"/>
      <dgm:spPr/>
      <dgm:t>
        <a:bodyPr/>
        <a:lstStyle/>
        <a:p>
          <a:pPr algn="l"/>
          <a:r>
            <a:rPr lang="fr-FR" sz="1800" b="1" dirty="0" smtClean="0">
              <a:solidFill>
                <a:schemeClr val="tx1"/>
              </a:solidFill>
            </a:rPr>
            <a:t>Dyade 4 </a:t>
          </a:r>
        </a:p>
        <a:p>
          <a:pPr algn="l"/>
          <a:r>
            <a:rPr lang="fr-FR" sz="1800" dirty="0" smtClean="0">
              <a:solidFill>
                <a:schemeClr val="tx1"/>
              </a:solidFill>
            </a:rPr>
            <a:t>mère et fille</a:t>
          </a:r>
          <a:endParaRPr lang="fr-FR" sz="1800" dirty="0" smtClean="0"/>
        </a:p>
        <a:p>
          <a:pPr algn="l"/>
          <a:r>
            <a:rPr lang="fr-FR" sz="1600" dirty="0" smtClean="0">
              <a:solidFill>
                <a:srgbClr val="000000"/>
              </a:solidFill>
            </a:rPr>
            <a:t>- les enfants participent </a:t>
          </a:r>
          <a:r>
            <a:rPr lang="fr-FR" sz="1600" dirty="0" err="1" smtClean="0">
              <a:solidFill>
                <a:srgbClr val="000000"/>
              </a:solidFill>
            </a:rPr>
            <a:t>spontané-ment</a:t>
          </a:r>
          <a:r>
            <a:rPr lang="fr-FR" sz="1600" dirty="0" smtClean="0">
              <a:solidFill>
                <a:srgbClr val="000000"/>
              </a:solidFill>
            </a:rPr>
            <a:t> aux activités initiées par leurs mères (faire la </a:t>
          </a:r>
          <a:r>
            <a:rPr lang="fr-FR" sz="1600" dirty="0" err="1" smtClean="0">
              <a:solidFill>
                <a:srgbClr val="000000"/>
              </a:solidFill>
            </a:rPr>
            <a:t>cas-save</a:t>
          </a:r>
          <a:r>
            <a:rPr lang="fr-FR" sz="1600" dirty="0" smtClean="0">
              <a:solidFill>
                <a:srgbClr val="000000"/>
              </a:solidFill>
            </a:rPr>
            <a:t>) sans que l’aide ne leur soit </a:t>
          </a:r>
          <a:r>
            <a:rPr lang="fr-FR" sz="1600" dirty="0" err="1" smtClean="0">
              <a:solidFill>
                <a:srgbClr val="000000"/>
              </a:solidFill>
            </a:rPr>
            <a:t>deman-dée</a:t>
          </a:r>
          <a:r>
            <a:rPr lang="fr-FR" sz="1600" dirty="0" smtClean="0">
              <a:solidFill>
                <a:srgbClr val="000000"/>
              </a:solidFill>
            </a:rPr>
            <a:t>. </a:t>
          </a:r>
        </a:p>
        <a:p>
          <a:pPr algn="l"/>
          <a:r>
            <a:rPr lang="fr-FR" sz="1600" dirty="0" smtClean="0">
              <a:solidFill>
                <a:srgbClr val="000000"/>
              </a:solidFill>
            </a:rPr>
            <a:t>-Les observateurs ont noté l’absence de récompense ou feed-back positif de la part des parents ; mais également l’absence de punitions.</a:t>
          </a:r>
          <a:endParaRPr lang="fr-FR" sz="1600" dirty="0">
            <a:solidFill>
              <a:srgbClr val="000000"/>
            </a:solidFill>
          </a:endParaRPr>
        </a:p>
      </dgm:t>
    </dgm:pt>
    <dgm:pt modelId="{2F239EF3-2301-7D49-AAB5-BAD20130E0BD}" type="sibTrans" cxnId="{16A5BF26-B82A-DD47-B4DD-2E55B299330F}">
      <dgm:prSet/>
      <dgm:spPr/>
      <dgm:t>
        <a:bodyPr/>
        <a:lstStyle/>
        <a:p>
          <a:endParaRPr lang="fr-FR"/>
        </a:p>
      </dgm:t>
    </dgm:pt>
    <dgm:pt modelId="{9FF9381B-A75E-BC40-87DB-4FABC0018DF6}" type="parTrans" cxnId="{16A5BF26-B82A-DD47-B4DD-2E55B299330F}">
      <dgm:prSet/>
      <dgm:spPr/>
      <dgm:t>
        <a:bodyPr/>
        <a:lstStyle/>
        <a:p>
          <a:endParaRPr lang="fr-FR"/>
        </a:p>
      </dgm:t>
    </dgm:pt>
    <dgm:pt modelId="{9B2AF643-3493-484E-B04A-E751CBDE1B31}" type="pres">
      <dgm:prSet presAssocID="{1871149B-393A-7C4F-8C6C-F68781D7AAC7}" presName="Name0" presStyleCnt="0">
        <dgm:presLayoutVars>
          <dgm:dir/>
          <dgm:resizeHandles val="exact"/>
        </dgm:presLayoutVars>
      </dgm:prSet>
      <dgm:spPr/>
    </dgm:pt>
    <dgm:pt modelId="{204D7996-6CBB-E044-AC54-0FF41F142790}" type="pres">
      <dgm:prSet presAssocID="{1871149B-393A-7C4F-8C6C-F68781D7AAC7}" presName="bkgdShp" presStyleLbl="alignAccFollowNode1" presStyleIdx="0" presStyleCnt="1" custScaleX="94690" custScaleY="67734" custLinFactNeighborX="2891" custLinFactNeighborY="-8879"/>
      <dgm:spPr/>
    </dgm:pt>
    <dgm:pt modelId="{D491DD13-F503-8F47-87E9-707162844B06}" type="pres">
      <dgm:prSet presAssocID="{1871149B-393A-7C4F-8C6C-F68781D7AAC7}" presName="linComp" presStyleCnt="0"/>
      <dgm:spPr/>
    </dgm:pt>
    <dgm:pt modelId="{6F49DBE6-66FE-004C-8F60-880E8B51AC30}" type="pres">
      <dgm:prSet presAssocID="{0D181CA9-4979-1C4F-BD6E-4D21E5D1ACD8}" presName="compNode" presStyleCnt="0"/>
      <dgm:spPr/>
    </dgm:pt>
    <dgm:pt modelId="{D3EF7BA7-97B3-3D46-8CFE-87E54F445CA2}" type="pres">
      <dgm:prSet presAssocID="{0D181CA9-4979-1C4F-BD6E-4D21E5D1ACD8}" presName="node" presStyleLbl="node1" presStyleIdx="0" presStyleCnt="4" custScaleX="320362" custScaleY="116663" custLinFactNeighborX="16737" custLinFactNeighborY="-4713">
        <dgm:presLayoutVars>
          <dgm:bulletEnabled val="1"/>
        </dgm:presLayoutVars>
      </dgm:prSet>
      <dgm:spPr/>
      <dgm:t>
        <a:bodyPr/>
        <a:lstStyle/>
        <a:p>
          <a:endParaRPr lang="fr-FR"/>
        </a:p>
      </dgm:t>
    </dgm:pt>
    <dgm:pt modelId="{D41293C3-1A6E-D94F-AFD9-E266ED90879A}" type="pres">
      <dgm:prSet presAssocID="{0D181CA9-4979-1C4F-BD6E-4D21E5D1ACD8}" presName="invisiNode" presStyleLbl="node1" presStyleIdx="0" presStyleCnt="4"/>
      <dgm:spPr/>
    </dgm:pt>
    <dgm:pt modelId="{DBF76AC6-67BD-9242-B88D-BDD03551A913}" type="pres">
      <dgm:prSet presAssocID="{0D181CA9-4979-1C4F-BD6E-4D21E5D1ACD8}" presName="imagNode" presStyleLbl="fgImgPlace1" presStyleIdx="0" presStyleCnt="4" custScaleX="327667" custScaleY="101254" custLinFactNeighborX="14384" custLinFactNeighborY="-14597"/>
      <dgm:spPr/>
    </dgm:pt>
    <dgm:pt modelId="{25D52456-9FA3-7E47-899B-B6B8E72B831B}" type="pres">
      <dgm:prSet presAssocID="{AF9A5D4C-903C-C34A-8A74-F19329874D56}" presName="sibTrans" presStyleLbl="sibTrans2D1" presStyleIdx="0" presStyleCnt="0"/>
      <dgm:spPr/>
      <dgm:t>
        <a:bodyPr/>
        <a:lstStyle/>
        <a:p>
          <a:endParaRPr lang="fr-FR"/>
        </a:p>
      </dgm:t>
    </dgm:pt>
    <dgm:pt modelId="{DDD51E9A-B1BD-7E4C-8173-32AB954075AC}" type="pres">
      <dgm:prSet presAssocID="{39EA56DA-C44A-4D46-902A-A17D9C8A63BD}" presName="compNode" presStyleCnt="0"/>
      <dgm:spPr/>
    </dgm:pt>
    <dgm:pt modelId="{305B0519-96C4-E945-B62B-59693CE81C72}" type="pres">
      <dgm:prSet presAssocID="{39EA56DA-C44A-4D46-902A-A17D9C8A63BD}" presName="node" presStyleLbl="node1" presStyleIdx="1" presStyleCnt="4" custScaleX="327700" custScaleY="114714" custLinFactNeighborX="22389" custLinFactNeighborY="-5491">
        <dgm:presLayoutVars>
          <dgm:bulletEnabled val="1"/>
        </dgm:presLayoutVars>
      </dgm:prSet>
      <dgm:spPr/>
      <dgm:t>
        <a:bodyPr/>
        <a:lstStyle/>
        <a:p>
          <a:endParaRPr lang="fr-FR"/>
        </a:p>
      </dgm:t>
    </dgm:pt>
    <dgm:pt modelId="{EB9406EC-B67F-9649-AAC0-8A744EFC3968}" type="pres">
      <dgm:prSet presAssocID="{39EA56DA-C44A-4D46-902A-A17D9C8A63BD}" presName="invisiNode" presStyleLbl="node1" presStyleIdx="1" presStyleCnt="4"/>
      <dgm:spPr/>
    </dgm:pt>
    <dgm:pt modelId="{96C54EB4-8CC5-204E-8C5A-749495CCDA3C}" type="pres">
      <dgm:prSet presAssocID="{39EA56DA-C44A-4D46-902A-A17D9C8A63BD}" presName="imagNode" presStyleLbl="fgImgPlace1" presStyleIdx="1" presStyleCnt="4" custScaleX="319693" custScaleY="101642" custLinFactNeighborX="14237" custLinFactNeighborY="-11230"/>
      <dgm:spPr/>
    </dgm:pt>
    <dgm:pt modelId="{4B3D8755-9F71-5743-A57D-4130146B7DA5}" type="pres">
      <dgm:prSet presAssocID="{02A87733-5BFF-5A40-95B1-D987B029FB64}" presName="sibTrans" presStyleLbl="sibTrans2D1" presStyleIdx="0" presStyleCnt="0"/>
      <dgm:spPr/>
      <dgm:t>
        <a:bodyPr/>
        <a:lstStyle/>
        <a:p>
          <a:endParaRPr lang="fr-FR"/>
        </a:p>
      </dgm:t>
    </dgm:pt>
    <dgm:pt modelId="{77C50BBA-FD63-F646-BB82-8622B9B1D9C2}" type="pres">
      <dgm:prSet presAssocID="{4E193D54-B993-7343-B230-77B0DFF23BCF}" presName="compNode" presStyleCnt="0"/>
      <dgm:spPr/>
    </dgm:pt>
    <dgm:pt modelId="{3E18D47B-4E32-7647-A215-E7460AE7A0DA}" type="pres">
      <dgm:prSet presAssocID="{4E193D54-B993-7343-B230-77B0DFF23BCF}" presName="node" presStyleLbl="node1" presStyleIdx="2" presStyleCnt="4" custScaleX="319251" custScaleY="113731" custLinFactNeighborX="29304" custLinFactNeighborY="-5678">
        <dgm:presLayoutVars>
          <dgm:bulletEnabled val="1"/>
        </dgm:presLayoutVars>
      </dgm:prSet>
      <dgm:spPr/>
      <dgm:t>
        <a:bodyPr/>
        <a:lstStyle/>
        <a:p>
          <a:endParaRPr lang="fr-FR"/>
        </a:p>
      </dgm:t>
    </dgm:pt>
    <dgm:pt modelId="{3979EF05-02A4-E146-B102-F8EF5F2022FE}" type="pres">
      <dgm:prSet presAssocID="{4E193D54-B993-7343-B230-77B0DFF23BCF}" presName="invisiNode" presStyleLbl="node1" presStyleIdx="2" presStyleCnt="4"/>
      <dgm:spPr/>
    </dgm:pt>
    <dgm:pt modelId="{1A797E40-1E86-CA49-83B6-C2279F88C021}" type="pres">
      <dgm:prSet presAssocID="{4E193D54-B993-7343-B230-77B0DFF23BCF}" presName="imagNode" presStyleLbl="fgImgPlace1" presStyleIdx="2" presStyleCnt="4" custScaleX="318143" custScaleY="99265" custLinFactNeighborX="17363" custLinFactNeighborY="-12828"/>
      <dgm:spPr/>
    </dgm:pt>
    <dgm:pt modelId="{FC3F5742-140C-734D-92C3-A2FFDF9A7ABC}" type="pres">
      <dgm:prSet presAssocID="{C6DDB5C3-FABD-D344-8D17-647B77FB9BB2}" presName="sibTrans" presStyleLbl="sibTrans2D1" presStyleIdx="0" presStyleCnt="0"/>
      <dgm:spPr/>
      <dgm:t>
        <a:bodyPr/>
        <a:lstStyle/>
        <a:p>
          <a:endParaRPr lang="fr-FR"/>
        </a:p>
      </dgm:t>
    </dgm:pt>
    <dgm:pt modelId="{B892DC27-B33F-CF44-98C7-17E41AC24258}" type="pres">
      <dgm:prSet presAssocID="{C663C563-7C32-6243-AB41-59F7DC0D5E2A}" presName="compNode" presStyleCnt="0"/>
      <dgm:spPr/>
    </dgm:pt>
    <dgm:pt modelId="{FB80CF45-7492-AD4D-9CCA-0D347D1F12E0}" type="pres">
      <dgm:prSet presAssocID="{C663C563-7C32-6243-AB41-59F7DC0D5E2A}" presName="node" presStyleLbl="node1" presStyleIdx="3" presStyleCnt="4" custScaleX="346442" custScaleY="112608" custLinFactNeighborX="40630" custLinFactNeighborY="-6037">
        <dgm:presLayoutVars>
          <dgm:bulletEnabled val="1"/>
        </dgm:presLayoutVars>
      </dgm:prSet>
      <dgm:spPr/>
      <dgm:t>
        <a:bodyPr/>
        <a:lstStyle/>
        <a:p>
          <a:endParaRPr lang="fr-FR"/>
        </a:p>
      </dgm:t>
    </dgm:pt>
    <dgm:pt modelId="{5BE1A827-4B4A-9A49-8FE3-D4B73B9241DE}" type="pres">
      <dgm:prSet presAssocID="{C663C563-7C32-6243-AB41-59F7DC0D5E2A}" presName="invisiNode" presStyleLbl="node1" presStyleIdx="3" presStyleCnt="4"/>
      <dgm:spPr/>
    </dgm:pt>
    <dgm:pt modelId="{B299A91C-A168-E74A-B553-5D5DE0BC3907}" type="pres">
      <dgm:prSet presAssocID="{C663C563-7C32-6243-AB41-59F7DC0D5E2A}" presName="imagNode" presStyleLbl="fgImgPlace1" presStyleIdx="3" presStyleCnt="4" custScaleX="327459" custScaleY="99314" custLinFactNeighborX="27977" custLinFactNeighborY="-15940"/>
      <dgm:spPr/>
    </dgm:pt>
  </dgm:ptLst>
  <dgm:cxnLst>
    <dgm:cxn modelId="{C862086F-DDDC-DF47-9515-F62DF73468FD}" type="presOf" srcId="{C6DDB5C3-FABD-D344-8D17-647B77FB9BB2}" destId="{FC3F5742-140C-734D-92C3-A2FFDF9A7ABC}" srcOrd="0" destOrd="0" presId="urn:microsoft.com/office/officeart/2005/8/layout/pList2"/>
    <dgm:cxn modelId="{B43EA8A1-0D20-724C-A841-16AEA77E0F2E}" srcId="{1871149B-393A-7C4F-8C6C-F68781D7AAC7}" destId="{4E193D54-B993-7343-B230-77B0DFF23BCF}" srcOrd="2" destOrd="0" parTransId="{E67F1F8E-938E-084C-87FB-45964D35CE36}" sibTransId="{C6DDB5C3-FABD-D344-8D17-647B77FB9BB2}"/>
    <dgm:cxn modelId="{20896E6E-CC60-7C45-832D-0DE3B765D4E3}" type="presOf" srcId="{AF9A5D4C-903C-C34A-8A74-F19329874D56}" destId="{25D52456-9FA3-7E47-899B-B6B8E72B831B}" srcOrd="0" destOrd="0" presId="urn:microsoft.com/office/officeart/2005/8/layout/pList2"/>
    <dgm:cxn modelId="{16A5BF26-B82A-DD47-B4DD-2E55B299330F}" srcId="{1871149B-393A-7C4F-8C6C-F68781D7AAC7}" destId="{C663C563-7C32-6243-AB41-59F7DC0D5E2A}" srcOrd="3" destOrd="0" parTransId="{9FF9381B-A75E-BC40-87DB-4FABC0018DF6}" sibTransId="{2F239EF3-2301-7D49-AAB5-BAD20130E0BD}"/>
    <dgm:cxn modelId="{C0548CFD-34C3-4A4D-9F5D-A9530DC64ACE}" srcId="{1871149B-393A-7C4F-8C6C-F68781D7AAC7}" destId="{39EA56DA-C44A-4D46-902A-A17D9C8A63BD}" srcOrd="1" destOrd="0" parTransId="{AAB5ECAC-AEE4-6643-9DB1-07A9060D3CE8}" sibTransId="{02A87733-5BFF-5A40-95B1-D987B029FB64}"/>
    <dgm:cxn modelId="{50F01F98-9244-994C-A032-BAE6F60C183B}" type="presOf" srcId="{39EA56DA-C44A-4D46-902A-A17D9C8A63BD}" destId="{305B0519-96C4-E945-B62B-59693CE81C72}" srcOrd="0" destOrd="0" presId="urn:microsoft.com/office/officeart/2005/8/layout/pList2"/>
    <dgm:cxn modelId="{78E62C9C-BE33-1F43-A935-26C14D1F7720}" type="presOf" srcId="{4E193D54-B993-7343-B230-77B0DFF23BCF}" destId="{3E18D47B-4E32-7647-A215-E7460AE7A0DA}" srcOrd="0" destOrd="0" presId="urn:microsoft.com/office/officeart/2005/8/layout/pList2"/>
    <dgm:cxn modelId="{C69F1FE0-04A4-904C-BCD7-6EBC73875211}" type="presOf" srcId="{1871149B-393A-7C4F-8C6C-F68781D7AAC7}" destId="{9B2AF643-3493-484E-B04A-E751CBDE1B31}" srcOrd="0" destOrd="0" presId="urn:microsoft.com/office/officeart/2005/8/layout/pList2"/>
    <dgm:cxn modelId="{1F3BD8AF-F872-CF46-B8E3-A165A730EF6F}" type="presOf" srcId="{C663C563-7C32-6243-AB41-59F7DC0D5E2A}" destId="{FB80CF45-7492-AD4D-9CCA-0D347D1F12E0}" srcOrd="0" destOrd="0" presId="urn:microsoft.com/office/officeart/2005/8/layout/pList2"/>
    <dgm:cxn modelId="{3D0A4FD2-86B0-E445-9D77-0FF3C9A18DE4}" srcId="{1871149B-393A-7C4F-8C6C-F68781D7AAC7}" destId="{0D181CA9-4979-1C4F-BD6E-4D21E5D1ACD8}" srcOrd="0" destOrd="0" parTransId="{00001081-E0C6-A349-96BD-26A93734CF6E}" sibTransId="{AF9A5D4C-903C-C34A-8A74-F19329874D56}"/>
    <dgm:cxn modelId="{CFADA121-777B-2A40-B05B-C5EF5365F826}" type="presOf" srcId="{02A87733-5BFF-5A40-95B1-D987B029FB64}" destId="{4B3D8755-9F71-5743-A57D-4130146B7DA5}" srcOrd="0" destOrd="0" presId="urn:microsoft.com/office/officeart/2005/8/layout/pList2"/>
    <dgm:cxn modelId="{485593E0-7BE0-BF4D-AFDF-14269F479538}" type="presOf" srcId="{0D181CA9-4979-1C4F-BD6E-4D21E5D1ACD8}" destId="{D3EF7BA7-97B3-3D46-8CFE-87E54F445CA2}" srcOrd="0" destOrd="0" presId="urn:microsoft.com/office/officeart/2005/8/layout/pList2"/>
    <dgm:cxn modelId="{F6CED4B4-41F7-354B-8EA7-F796FEDBD929}" type="presParOf" srcId="{9B2AF643-3493-484E-B04A-E751CBDE1B31}" destId="{204D7996-6CBB-E044-AC54-0FF41F142790}" srcOrd="0" destOrd="0" presId="urn:microsoft.com/office/officeart/2005/8/layout/pList2"/>
    <dgm:cxn modelId="{29BB329F-28F4-EF4D-9568-51140B3541BA}" type="presParOf" srcId="{9B2AF643-3493-484E-B04A-E751CBDE1B31}" destId="{D491DD13-F503-8F47-87E9-707162844B06}" srcOrd="1" destOrd="0" presId="urn:microsoft.com/office/officeart/2005/8/layout/pList2"/>
    <dgm:cxn modelId="{0A659163-54FE-C34A-9371-5BBA4CE216ED}" type="presParOf" srcId="{D491DD13-F503-8F47-87E9-707162844B06}" destId="{6F49DBE6-66FE-004C-8F60-880E8B51AC30}" srcOrd="0" destOrd="0" presId="urn:microsoft.com/office/officeart/2005/8/layout/pList2"/>
    <dgm:cxn modelId="{73653B6B-9A94-D54F-AC97-BFD525EBF947}" type="presParOf" srcId="{6F49DBE6-66FE-004C-8F60-880E8B51AC30}" destId="{D3EF7BA7-97B3-3D46-8CFE-87E54F445CA2}" srcOrd="0" destOrd="0" presId="urn:microsoft.com/office/officeart/2005/8/layout/pList2"/>
    <dgm:cxn modelId="{3C177575-5C94-2147-B201-DE3687ED36F7}" type="presParOf" srcId="{6F49DBE6-66FE-004C-8F60-880E8B51AC30}" destId="{D41293C3-1A6E-D94F-AFD9-E266ED90879A}" srcOrd="1" destOrd="0" presId="urn:microsoft.com/office/officeart/2005/8/layout/pList2"/>
    <dgm:cxn modelId="{8470885E-4F3E-1F43-95DB-52221EC6828A}" type="presParOf" srcId="{6F49DBE6-66FE-004C-8F60-880E8B51AC30}" destId="{DBF76AC6-67BD-9242-B88D-BDD03551A913}" srcOrd="2" destOrd="0" presId="urn:microsoft.com/office/officeart/2005/8/layout/pList2"/>
    <dgm:cxn modelId="{87748307-34C8-6E48-90F1-0DFB80FBCBFC}" type="presParOf" srcId="{D491DD13-F503-8F47-87E9-707162844B06}" destId="{25D52456-9FA3-7E47-899B-B6B8E72B831B}" srcOrd="1" destOrd="0" presId="urn:microsoft.com/office/officeart/2005/8/layout/pList2"/>
    <dgm:cxn modelId="{1051D580-FB89-3A47-8686-BF68F7F49848}" type="presParOf" srcId="{D491DD13-F503-8F47-87E9-707162844B06}" destId="{DDD51E9A-B1BD-7E4C-8173-32AB954075AC}" srcOrd="2" destOrd="0" presId="urn:microsoft.com/office/officeart/2005/8/layout/pList2"/>
    <dgm:cxn modelId="{473FF28B-1415-CA44-854B-9F30C2EF2D2D}" type="presParOf" srcId="{DDD51E9A-B1BD-7E4C-8173-32AB954075AC}" destId="{305B0519-96C4-E945-B62B-59693CE81C72}" srcOrd="0" destOrd="0" presId="urn:microsoft.com/office/officeart/2005/8/layout/pList2"/>
    <dgm:cxn modelId="{61087D09-6DAC-0D48-BB55-FBBE4BE0FB54}" type="presParOf" srcId="{DDD51E9A-B1BD-7E4C-8173-32AB954075AC}" destId="{EB9406EC-B67F-9649-AAC0-8A744EFC3968}" srcOrd="1" destOrd="0" presId="urn:microsoft.com/office/officeart/2005/8/layout/pList2"/>
    <dgm:cxn modelId="{4350D6FA-8968-594F-B3ED-851B4DF5A6FE}" type="presParOf" srcId="{DDD51E9A-B1BD-7E4C-8173-32AB954075AC}" destId="{96C54EB4-8CC5-204E-8C5A-749495CCDA3C}" srcOrd="2" destOrd="0" presId="urn:microsoft.com/office/officeart/2005/8/layout/pList2"/>
    <dgm:cxn modelId="{1854311B-00D7-234C-A301-7D27C2C5671F}" type="presParOf" srcId="{D491DD13-F503-8F47-87E9-707162844B06}" destId="{4B3D8755-9F71-5743-A57D-4130146B7DA5}" srcOrd="3" destOrd="0" presId="urn:microsoft.com/office/officeart/2005/8/layout/pList2"/>
    <dgm:cxn modelId="{C05A4F66-4E7E-CD42-96F6-4D194CFFD0FB}" type="presParOf" srcId="{D491DD13-F503-8F47-87E9-707162844B06}" destId="{77C50BBA-FD63-F646-BB82-8622B9B1D9C2}" srcOrd="4" destOrd="0" presId="urn:microsoft.com/office/officeart/2005/8/layout/pList2"/>
    <dgm:cxn modelId="{BBC7DBD7-AEEC-BA44-90C0-072D15EC2580}" type="presParOf" srcId="{77C50BBA-FD63-F646-BB82-8622B9B1D9C2}" destId="{3E18D47B-4E32-7647-A215-E7460AE7A0DA}" srcOrd="0" destOrd="0" presId="urn:microsoft.com/office/officeart/2005/8/layout/pList2"/>
    <dgm:cxn modelId="{E726900C-2845-674C-9422-AAA65C22B2BB}" type="presParOf" srcId="{77C50BBA-FD63-F646-BB82-8622B9B1D9C2}" destId="{3979EF05-02A4-E146-B102-F8EF5F2022FE}" srcOrd="1" destOrd="0" presId="urn:microsoft.com/office/officeart/2005/8/layout/pList2"/>
    <dgm:cxn modelId="{BD4C3E8A-3D80-8B49-A77D-89CEB314E764}" type="presParOf" srcId="{77C50BBA-FD63-F646-BB82-8622B9B1D9C2}" destId="{1A797E40-1E86-CA49-83B6-C2279F88C021}" srcOrd="2" destOrd="0" presId="urn:microsoft.com/office/officeart/2005/8/layout/pList2"/>
    <dgm:cxn modelId="{B5183AB1-B8FB-5745-8FE2-49068B80C7E5}" type="presParOf" srcId="{D491DD13-F503-8F47-87E9-707162844B06}" destId="{FC3F5742-140C-734D-92C3-A2FFDF9A7ABC}" srcOrd="5" destOrd="0" presId="urn:microsoft.com/office/officeart/2005/8/layout/pList2"/>
    <dgm:cxn modelId="{0841929E-C573-B34A-A281-55BA4086B580}" type="presParOf" srcId="{D491DD13-F503-8F47-87E9-707162844B06}" destId="{B892DC27-B33F-CF44-98C7-17E41AC24258}" srcOrd="6" destOrd="0" presId="urn:microsoft.com/office/officeart/2005/8/layout/pList2"/>
    <dgm:cxn modelId="{CA5B59FF-B452-BF49-88CE-354D6D20646A}" type="presParOf" srcId="{B892DC27-B33F-CF44-98C7-17E41AC24258}" destId="{FB80CF45-7492-AD4D-9CCA-0D347D1F12E0}" srcOrd="0" destOrd="0" presId="urn:microsoft.com/office/officeart/2005/8/layout/pList2"/>
    <dgm:cxn modelId="{AF576C89-FA72-4748-90CB-2E2F64135E86}" type="presParOf" srcId="{B892DC27-B33F-CF44-98C7-17E41AC24258}" destId="{5BE1A827-4B4A-9A49-8FE3-D4B73B9241DE}" srcOrd="1" destOrd="0" presId="urn:microsoft.com/office/officeart/2005/8/layout/pList2"/>
    <dgm:cxn modelId="{C6BCC1D8-61F4-774E-B7A8-A982ED638EDD}" type="presParOf" srcId="{B892DC27-B33F-CF44-98C7-17E41AC24258}" destId="{B299A91C-A168-E74A-B553-5D5DE0BC390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71149B-393A-7C4F-8C6C-F68781D7AAC7}" type="doc">
      <dgm:prSet loTypeId="urn:microsoft.com/office/officeart/2005/8/layout/pList2" loCatId="" qsTypeId="urn:microsoft.com/office/officeart/2005/8/quickstyle/simple4" qsCatId="simple" csTypeId="urn:microsoft.com/office/officeart/2005/8/colors/accent1_2" csCatId="accent1" phldr="1"/>
      <dgm:spPr/>
    </dgm:pt>
    <dgm:pt modelId="{0D181CA9-4979-1C4F-BD6E-4D21E5D1ACD8}">
      <dgm:prSet phldrT="[Texte]"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fr-FR" sz="1800" b="1" dirty="0" smtClean="0">
              <a:solidFill>
                <a:schemeClr val="tx1"/>
              </a:solidFill>
            </a:rPr>
            <a:t>Dyade 1 </a:t>
          </a:r>
        </a:p>
        <a:p>
          <a:pPr marL="0" indent="0" algn="l" defTabSz="914400">
            <a:lnSpc>
              <a:spcPct val="100000"/>
            </a:lnSpc>
            <a:spcBef>
              <a:spcPts val="0"/>
            </a:spcBef>
            <a:spcAft>
              <a:spcPts val="0"/>
            </a:spcAft>
            <a:buNone/>
          </a:pPr>
          <a:r>
            <a:rPr lang="fr-FR" sz="1800" dirty="0" smtClean="0">
              <a:solidFill>
                <a:schemeClr val="tx1"/>
              </a:solidFill>
            </a:rPr>
            <a:t>mère et fille</a:t>
          </a:r>
          <a:endParaRPr lang="fr-FR" sz="1800" dirty="0" smtClean="0"/>
        </a:p>
        <a:p>
          <a:pPr marL="0" marR="0" indent="0" algn="l" defTabSz="914400" eaLnBrk="1" fontAlgn="auto" latinLnBrk="0" hangingPunct="1">
            <a:lnSpc>
              <a:spcPct val="100000"/>
            </a:lnSpc>
            <a:spcBef>
              <a:spcPts val="0"/>
            </a:spcBef>
            <a:spcAft>
              <a:spcPts val="0"/>
            </a:spcAft>
            <a:buClrTx/>
            <a:buSzTx/>
            <a:buFontTx/>
            <a:buNone/>
            <a:tabLst/>
            <a:defRPr/>
          </a:pPr>
          <a:endParaRPr lang="fr-FR" sz="1800" dirty="0" smtClean="0"/>
        </a:p>
        <a:p>
          <a:pPr marL="0" marR="0" indent="0" algn="l" defTabSz="914400" eaLnBrk="1" fontAlgn="auto" latinLnBrk="0" hangingPunct="1">
            <a:lnSpc>
              <a:spcPct val="100000"/>
            </a:lnSpc>
            <a:spcBef>
              <a:spcPts val="0"/>
            </a:spcBef>
            <a:spcAft>
              <a:spcPts val="0"/>
            </a:spcAft>
            <a:buClrTx/>
            <a:buSzTx/>
            <a:buFontTx/>
            <a:buNone/>
            <a:tabLst/>
            <a:defRPr/>
          </a:pPr>
          <a:r>
            <a:rPr lang="fr-FR" sz="1800" dirty="0" smtClean="0">
              <a:solidFill>
                <a:srgbClr val="000000"/>
              </a:solidFill>
            </a:rPr>
            <a:t>- Le style interactif de cette mère se caractérise par une part importante d’actes d’imposition et des feed-back négatifs de la part de la mère</a:t>
          </a:r>
          <a:endParaRPr lang="fr-FR" sz="1800" dirty="0">
            <a:solidFill>
              <a:srgbClr val="000000"/>
            </a:solidFill>
          </a:endParaRPr>
        </a:p>
      </dgm:t>
    </dgm:pt>
    <dgm:pt modelId="{00001081-E0C6-A349-96BD-26A93734CF6E}" type="parTrans" cxnId="{3D0A4FD2-86B0-E445-9D77-0FF3C9A18DE4}">
      <dgm:prSet/>
      <dgm:spPr/>
      <dgm:t>
        <a:bodyPr/>
        <a:lstStyle/>
        <a:p>
          <a:endParaRPr lang="fr-FR"/>
        </a:p>
      </dgm:t>
    </dgm:pt>
    <dgm:pt modelId="{AF9A5D4C-903C-C34A-8A74-F19329874D56}" type="sibTrans" cxnId="{3D0A4FD2-86B0-E445-9D77-0FF3C9A18DE4}">
      <dgm:prSet/>
      <dgm:spPr/>
      <dgm:t>
        <a:bodyPr/>
        <a:lstStyle/>
        <a:p>
          <a:endParaRPr lang="fr-FR"/>
        </a:p>
      </dgm:t>
    </dgm:pt>
    <dgm:pt modelId="{39EA56DA-C44A-4D46-902A-A17D9C8A63BD}">
      <dgm:prSet phldrT="[Texte]" custT="1"/>
      <dgm:spPr/>
      <dgm:t>
        <a:bodyPr/>
        <a:lstStyle/>
        <a:p>
          <a:pPr algn="l">
            <a:lnSpc>
              <a:spcPct val="100000"/>
            </a:lnSpc>
            <a:spcAft>
              <a:spcPts val="0"/>
            </a:spcAft>
          </a:pPr>
          <a:r>
            <a:rPr lang="fr-FR" sz="1800" b="1" dirty="0" smtClean="0">
              <a:solidFill>
                <a:schemeClr val="tx1"/>
              </a:solidFill>
            </a:rPr>
            <a:t>Dyade 2 </a:t>
          </a:r>
        </a:p>
        <a:p>
          <a:pPr algn="l">
            <a:lnSpc>
              <a:spcPct val="100000"/>
            </a:lnSpc>
            <a:spcAft>
              <a:spcPts val="0"/>
            </a:spcAft>
          </a:pPr>
          <a:r>
            <a:rPr lang="fr-FR" sz="1800" dirty="0" smtClean="0">
              <a:solidFill>
                <a:schemeClr val="tx1"/>
              </a:solidFill>
            </a:rPr>
            <a:t>mère et fille</a:t>
          </a:r>
          <a:endParaRPr lang="fr-FR" sz="1800" dirty="0" smtClean="0"/>
        </a:p>
        <a:p>
          <a:pPr algn="l">
            <a:lnSpc>
              <a:spcPct val="100000"/>
            </a:lnSpc>
            <a:spcAft>
              <a:spcPts val="0"/>
            </a:spcAft>
          </a:pPr>
          <a:endParaRPr lang="fr-FR" sz="1800" dirty="0" smtClean="0"/>
        </a:p>
        <a:p>
          <a:pPr algn="l">
            <a:lnSpc>
              <a:spcPct val="100000"/>
            </a:lnSpc>
            <a:spcAft>
              <a:spcPts val="0"/>
            </a:spcAft>
          </a:pPr>
          <a:r>
            <a:rPr lang="fr-FR" sz="1800" dirty="0" smtClean="0">
              <a:solidFill>
                <a:srgbClr val="000000"/>
              </a:solidFill>
            </a:rPr>
            <a:t>- le style interactif de la deuxième dyade est décrit par les </a:t>
          </a:r>
          <a:r>
            <a:rPr lang="fr-FR" sz="1800" dirty="0" err="1" smtClean="0">
              <a:solidFill>
                <a:srgbClr val="000000"/>
              </a:solidFill>
            </a:rPr>
            <a:t>observa-teurs</a:t>
          </a:r>
          <a:r>
            <a:rPr lang="fr-FR" sz="1800" dirty="0" smtClean="0">
              <a:solidFill>
                <a:srgbClr val="000000"/>
              </a:solidFill>
            </a:rPr>
            <a:t> comme disposant d’un nombre important d’interventions à caractère </a:t>
          </a:r>
          <a:r>
            <a:rPr lang="fr-FR" sz="1800" dirty="0" err="1" smtClean="0">
              <a:solidFill>
                <a:srgbClr val="000000"/>
              </a:solidFill>
            </a:rPr>
            <a:t>autono-misant</a:t>
          </a:r>
          <a:r>
            <a:rPr lang="fr-FR" sz="1800" dirty="0" smtClean="0">
              <a:solidFill>
                <a:srgbClr val="000000"/>
              </a:solidFill>
            </a:rPr>
            <a:t>, les actes directifs ne manquant pas</a:t>
          </a:r>
          <a:r>
            <a:rPr lang="fr-FR" sz="1800" dirty="0" smtClean="0"/>
            <a:t>. </a:t>
          </a:r>
          <a:endParaRPr lang="fr-FR" sz="1800" dirty="0">
            <a:solidFill>
              <a:srgbClr val="000000"/>
            </a:solidFill>
          </a:endParaRPr>
        </a:p>
      </dgm:t>
    </dgm:pt>
    <dgm:pt modelId="{AAB5ECAC-AEE4-6643-9DB1-07A9060D3CE8}" type="parTrans" cxnId="{C0548CFD-34C3-4A4D-9F5D-A9530DC64ACE}">
      <dgm:prSet/>
      <dgm:spPr/>
      <dgm:t>
        <a:bodyPr/>
        <a:lstStyle/>
        <a:p>
          <a:endParaRPr lang="fr-FR"/>
        </a:p>
      </dgm:t>
    </dgm:pt>
    <dgm:pt modelId="{02A87733-5BFF-5A40-95B1-D987B029FB64}" type="sibTrans" cxnId="{C0548CFD-34C3-4A4D-9F5D-A9530DC64ACE}">
      <dgm:prSet/>
      <dgm:spPr/>
      <dgm:t>
        <a:bodyPr/>
        <a:lstStyle/>
        <a:p>
          <a:endParaRPr lang="fr-FR"/>
        </a:p>
      </dgm:t>
    </dgm:pt>
    <dgm:pt modelId="{4E193D54-B993-7343-B230-77B0DFF23BCF}">
      <dgm:prSet phldrT="[Texte]" custT="1"/>
      <dgm:spPr/>
      <dgm:t>
        <a:bodyPr/>
        <a:lstStyle/>
        <a:p>
          <a:pPr algn="l">
            <a:spcAft>
              <a:spcPts val="0"/>
            </a:spcAft>
          </a:pPr>
          <a:r>
            <a:rPr lang="fr-FR" sz="1800" b="1" dirty="0" smtClean="0">
              <a:solidFill>
                <a:schemeClr val="tx1"/>
              </a:solidFill>
            </a:rPr>
            <a:t>Dyade 3 </a:t>
          </a:r>
        </a:p>
        <a:p>
          <a:pPr algn="l">
            <a:spcAft>
              <a:spcPts val="0"/>
            </a:spcAft>
          </a:pPr>
          <a:r>
            <a:rPr lang="fr-FR" sz="1800" dirty="0" smtClean="0">
              <a:solidFill>
                <a:schemeClr val="tx1"/>
              </a:solidFill>
            </a:rPr>
            <a:t>mère et fille</a:t>
          </a:r>
          <a:endParaRPr lang="fr-FR" sz="1800" dirty="0" smtClean="0"/>
        </a:p>
        <a:p>
          <a:pPr algn="l">
            <a:spcAft>
              <a:spcPts val="0"/>
            </a:spcAft>
          </a:pPr>
          <a:endParaRPr lang="fr-FR" sz="1800" dirty="0" smtClean="0"/>
        </a:p>
        <a:p>
          <a:pPr algn="l">
            <a:spcAft>
              <a:spcPts val="0"/>
            </a:spcAft>
          </a:pPr>
          <a:r>
            <a:rPr lang="fr-FR" sz="1800" dirty="0" smtClean="0">
              <a:solidFill>
                <a:srgbClr val="000000"/>
              </a:solidFill>
            </a:rPr>
            <a:t>- la troisième dyade se caractérise par plus d’actes d’imposition et des feed-back négatifs de la part de la mère que les deux autres dyades. </a:t>
          </a:r>
          <a:endParaRPr lang="fr-FR" sz="1800" dirty="0">
            <a:solidFill>
              <a:srgbClr val="000000"/>
            </a:solidFill>
          </a:endParaRPr>
        </a:p>
      </dgm:t>
    </dgm:pt>
    <dgm:pt modelId="{E67F1F8E-938E-084C-87FB-45964D35CE36}" type="parTrans" cxnId="{B43EA8A1-0D20-724C-A841-16AEA77E0F2E}">
      <dgm:prSet/>
      <dgm:spPr/>
      <dgm:t>
        <a:bodyPr/>
        <a:lstStyle/>
        <a:p>
          <a:endParaRPr lang="fr-FR"/>
        </a:p>
      </dgm:t>
    </dgm:pt>
    <dgm:pt modelId="{C6DDB5C3-FABD-D344-8D17-647B77FB9BB2}" type="sibTrans" cxnId="{B43EA8A1-0D20-724C-A841-16AEA77E0F2E}">
      <dgm:prSet/>
      <dgm:spPr/>
      <dgm:t>
        <a:bodyPr/>
        <a:lstStyle/>
        <a:p>
          <a:endParaRPr lang="fr-FR"/>
        </a:p>
      </dgm:t>
    </dgm:pt>
    <dgm:pt modelId="{C663C563-7C32-6243-AB41-59F7DC0D5E2A}">
      <dgm:prSet custT="1"/>
      <dgm:spPr/>
      <dgm:t>
        <a:bodyPr/>
        <a:lstStyle/>
        <a:p>
          <a:pPr algn="l">
            <a:spcAft>
              <a:spcPts val="0"/>
            </a:spcAft>
          </a:pPr>
          <a:r>
            <a:rPr lang="fr-FR" sz="1800" b="1" dirty="0" smtClean="0">
              <a:solidFill>
                <a:schemeClr val="tx1"/>
              </a:solidFill>
            </a:rPr>
            <a:t>Dyade 4 </a:t>
          </a:r>
        </a:p>
        <a:p>
          <a:pPr algn="l">
            <a:spcAft>
              <a:spcPts val="0"/>
            </a:spcAft>
          </a:pPr>
          <a:r>
            <a:rPr lang="fr-FR" sz="1800" dirty="0" smtClean="0">
              <a:solidFill>
                <a:schemeClr val="tx1"/>
              </a:solidFill>
            </a:rPr>
            <a:t>mère et fille</a:t>
          </a:r>
          <a:endParaRPr lang="fr-FR" sz="1800" dirty="0" smtClean="0"/>
        </a:p>
        <a:p>
          <a:pPr algn="l">
            <a:spcAft>
              <a:spcPts val="0"/>
            </a:spcAft>
          </a:pPr>
          <a:endParaRPr lang="fr-FR" sz="1800" dirty="0" smtClean="0"/>
        </a:p>
        <a:p>
          <a:pPr algn="l">
            <a:spcAft>
              <a:spcPts val="0"/>
            </a:spcAft>
          </a:pPr>
          <a:r>
            <a:rPr lang="fr-FR" sz="1800" dirty="0" smtClean="0">
              <a:solidFill>
                <a:srgbClr val="000000"/>
              </a:solidFill>
            </a:rPr>
            <a:t>- pour la quatrième dyade l’observateur a noté des feed-back positifs. </a:t>
          </a:r>
          <a:endParaRPr lang="fr-FR" sz="1800" dirty="0">
            <a:solidFill>
              <a:srgbClr val="000000"/>
            </a:solidFill>
          </a:endParaRPr>
        </a:p>
      </dgm:t>
    </dgm:pt>
    <dgm:pt modelId="{9FF9381B-A75E-BC40-87DB-4FABC0018DF6}" type="parTrans" cxnId="{16A5BF26-B82A-DD47-B4DD-2E55B299330F}">
      <dgm:prSet/>
      <dgm:spPr/>
      <dgm:t>
        <a:bodyPr/>
        <a:lstStyle/>
        <a:p>
          <a:endParaRPr lang="fr-FR"/>
        </a:p>
      </dgm:t>
    </dgm:pt>
    <dgm:pt modelId="{2F239EF3-2301-7D49-AAB5-BAD20130E0BD}" type="sibTrans" cxnId="{16A5BF26-B82A-DD47-B4DD-2E55B299330F}">
      <dgm:prSet/>
      <dgm:spPr/>
      <dgm:t>
        <a:bodyPr/>
        <a:lstStyle/>
        <a:p>
          <a:endParaRPr lang="fr-FR"/>
        </a:p>
      </dgm:t>
    </dgm:pt>
    <dgm:pt modelId="{9B2AF643-3493-484E-B04A-E751CBDE1B31}" type="pres">
      <dgm:prSet presAssocID="{1871149B-393A-7C4F-8C6C-F68781D7AAC7}" presName="Name0" presStyleCnt="0">
        <dgm:presLayoutVars>
          <dgm:dir/>
          <dgm:resizeHandles val="exact"/>
        </dgm:presLayoutVars>
      </dgm:prSet>
      <dgm:spPr/>
    </dgm:pt>
    <dgm:pt modelId="{204D7996-6CBB-E044-AC54-0FF41F142790}" type="pres">
      <dgm:prSet presAssocID="{1871149B-393A-7C4F-8C6C-F68781D7AAC7}" presName="bkgdShp" presStyleLbl="alignAccFollowNode1" presStyleIdx="0" presStyleCnt="1" custScaleX="94690" custScaleY="56104" custLinFactNeighborX="2067" custLinFactNeighborY="-20577"/>
      <dgm:spPr/>
    </dgm:pt>
    <dgm:pt modelId="{D491DD13-F503-8F47-87E9-707162844B06}" type="pres">
      <dgm:prSet presAssocID="{1871149B-393A-7C4F-8C6C-F68781D7AAC7}" presName="linComp" presStyleCnt="0"/>
      <dgm:spPr/>
    </dgm:pt>
    <dgm:pt modelId="{6F49DBE6-66FE-004C-8F60-880E8B51AC30}" type="pres">
      <dgm:prSet presAssocID="{0D181CA9-4979-1C4F-BD6E-4D21E5D1ACD8}" presName="compNode" presStyleCnt="0"/>
      <dgm:spPr/>
    </dgm:pt>
    <dgm:pt modelId="{D3EF7BA7-97B3-3D46-8CFE-87E54F445CA2}" type="pres">
      <dgm:prSet presAssocID="{0D181CA9-4979-1C4F-BD6E-4D21E5D1ACD8}" presName="node" presStyleLbl="node1" presStyleIdx="0" presStyleCnt="4" custScaleX="320362" custScaleY="111426" custLinFactNeighborX="14876" custLinFactNeighborY="-3604">
        <dgm:presLayoutVars>
          <dgm:bulletEnabled val="1"/>
        </dgm:presLayoutVars>
      </dgm:prSet>
      <dgm:spPr/>
      <dgm:t>
        <a:bodyPr/>
        <a:lstStyle/>
        <a:p>
          <a:endParaRPr lang="fr-FR"/>
        </a:p>
      </dgm:t>
    </dgm:pt>
    <dgm:pt modelId="{D41293C3-1A6E-D94F-AFD9-E266ED90879A}" type="pres">
      <dgm:prSet presAssocID="{0D181CA9-4979-1C4F-BD6E-4D21E5D1ACD8}" presName="invisiNode" presStyleLbl="node1" presStyleIdx="0" presStyleCnt="4"/>
      <dgm:spPr/>
    </dgm:pt>
    <dgm:pt modelId="{DBF76AC6-67BD-9242-B88D-BDD03551A913}" type="pres">
      <dgm:prSet presAssocID="{0D181CA9-4979-1C4F-BD6E-4D21E5D1ACD8}" presName="imagNode" presStyleLbl="fgImgPlace1" presStyleIdx="0" presStyleCnt="4" custScaleX="327667" custScaleY="101254" custLinFactNeighborX="14384" custLinFactNeighborY="-14597"/>
      <dgm:spPr/>
    </dgm:pt>
    <dgm:pt modelId="{25D52456-9FA3-7E47-899B-B6B8E72B831B}" type="pres">
      <dgm:prSet presAssocID="{AF9A5D4C-903C-C34A-8A74-F19329874D56}" presName="sibTrans" presStyleLbl="sibTrans2D1" presStyleIdx="0" presStyleCnt="0"/>
      <dgm:spPr/>
      <dgm:t>
        <a:bodyPr/>
        <a:lstStyle/>
        <a:p>
          <a:endParaRPr lang="fr-FR"/>
        </a:p>
      </dgm:t>
    </dgm:pt>
    <dgm:pt modelId="{DDD51E9A-B1BD-7E4C-8173-32AB954075AC}" type="pres">
      <dgm:prSet presAssocID="{39EA56DA-C44A-4D46-902A-A17D9C8A63BD}" presName="compNode" presStyleCnt="0"/>
      <dgm:spPr/>
    </dgm:pt>
    <dgm:pt modelId="{305B0519-96C4-E945-B62B-59693CE81C72}" type="pres">
      <dgm:prSet presAssocID="{39EA56DA-C44A-4D46-902A-A17D9C8A63BD}" presName="node" presStyleLbl="node1" presStyleIdx="1" presStyleCnt="4" custScaleX="327700" custScaleY="114714" custLinFactNeighborX="20332" custLinFactNeighborY="-2556">
        <dgm:presLayoutVars>
          <dgm:bulletEnabled val="1"/>
        </dgm:presLayoutVars>
      </dgm:prSet>
      <dgm:spPr/>
      <dgm:t>
        <a:bodyPr/>
        <a:lstStyle/>
        <a:p>
          <a:endParaRPr lang="fr-FR"/>
        </a:p>
      </dgm:t>
    </dgm:pt>
    <dgm:pt modelId="{EB9406EC-B67F-9649-AAC0-8A744EFC3968}" type="pres">
      <dgm:prSet presAssocID="{39EA56DA-C44A-4D46-902A-A17D9C8A63BD}" presName="invisiNode" presStyleLbl="node1" presStyleIdx="1" presStyleCnt="4"/>
      <dgm:spPr/>
    </dgm:pt>
    <dgm:pt modelId="{96C54EB4-8CC5-204E-8C5A-749495CCDA3C}" type="pres">
      <dgm:prSet presAssocID="{39EA56DA-C44A-4D46-902A-A17D9C8A63BD}" presName="imagNode" presStyleLbl="fgImgPlace1" presStyleIdx="1" presStyleCnt="4" custScaleX="319693" custScaleY="101642" custLinFactNeighborX="14237" custLinFactNeighborY="-11230"/>
      <dgm:spPr/>
    </dgm:pt>
    <dgm:pt modelId="{4B3D8755-9F71-5743-A57D-4130146B7DA5}" type="pres">
      <dgm:prSet presAssocID="{02A87733-5BFF-5A40-95B1-D987B029FB64}" presName="sibTrans" presStyleLbl="sibTrans2D1" presStyleIdx="0" presStyleCnt="0"/>
      <dgm:spPr/>
      <dgm:t>
        <a:bodyPr/>
        <a:lstStyle/>
        <a:p>
          <a:endParaRPr lang="fr-FR"/>
        </a:p>
      </dgm:t>
    </dgm:pt>
    <dgm:pt modelId="{77C50BBA-FD63-F646-BB82-8622B9B1D9C2}" type="pres">
      <dgm:prSet presAssocID="{4E193D54-B993-7343-B230-77B0DFF23BCF}" presName="compNode" presStyleCnt="0"/>
      <dgm:spPr/>
    </dgm:pt>
    <dgm:pt modelId="{3E18D47B-4E32-7647-A215-E7460AE7A0DA}" type="pres">
      <dgm:prSet presAssocID="{4E193D54-B993-7343-B230-77B0DFF23BCF}" presName="node" presStyleLbl="node1" presStyleIdx="2" presStyleCnt="4" custScaleX="319251" custScaleY="113731" custLinFactNeighborX="28311" custLinFactNeighborY="-2310">
        <dgm:presLayoutVars>
          <dgm:bulletEnabled val="1"/>
        </dgm:presLayoutVars>
      </dgm:prSet>
      <dgm:spPr/>
      <dgm:t>
        <a:bodyPr/>
        <a:lstStyle/>
        <a:p>
          <a:endParaRPr lang="fr-FR"/>
        </a:p>
      </dgm:t>
    </dgm:pt>
    <dgm:pt modelId="{3979EF05-02A4-E146-B102-F8EF5F2022FE}" type="pres">
      <dgm:prSet presAssocID="{4E193D54-B993-7343-B230-77B0DFF23BCF}" presName="invisiNode" presStyleLbl="node1" presStyleIdx="2" presStyleCnt="4"/>
      <dgm:spPr/>
    </dgm:pt>
    <dgm:pt modelId="{1A797E40-1E86-CA49-83B6-C2279F88C021}" type="pres">
      <dgm:prSet presAssocID="{4E193D54-B993-7343-B230-77B0DFF23BCF}" presName="imagNode" presStyleLbl="fgImgPlace1" presStyleIdx="2" presStyleCnt="4" custScaleX="318143" custScaleY="99265" custLinFactNeighborX="17363" custLinFactNeighborY="-12828"/>
      <dgm:spPr/>
    </dgm:pt>
    <dgm:pt modelId="{FC3F5742-140C-734D-92C3-A2FFDF9A7ABC}" type="pres">
      <dgm:prSet presAssocID="{C6DDB5C3-FABD-D344-8D17-647B77FB9BB2}" presName="sibTrans" presStyleLbl="sibTrans2D1" presStyleIdx="0" presStyleCnt="0"/>
      <dgm:spPr/>
      <dgm:t>
        <a:bodyPr/>
        <a:lstStyle/>
        <a:p>
          <a:endParaRPr lang="fr-FR"/>
        </a:p>
      </dgm:t>
    </dgm:pt>
    <dgm:pt modelId="{B892DC27-B33F-CF44-98C7-17E41AC24258}" type="pres">
      <dgm:prSet presAssocID="{C663C563-7C32-6243-AB41-59F7DC0D5E2A}" presName="compNode" presStyleCnt="0"/>
      <dgm:spPr/>
    </dgm:pt>
    <dgm:pt modelId="{FB80CF45-7492-AD4D-9CCA-0D347D1F12E0}" type="pres">
      <dgm:prSet presAssocID="{C663C563-7C32-6243-AB41-59F7DC0D5E2A}" presName="node" presStyleLbl="node1" presStyleIdx="3" presStyleCnt="4" custScaleX="306409" custScaleY="112608" custLinFactNeighborX="36660" custLinFactNeighborY="-3152">
        <dgm:presLayoutVars>
          <dgm:bulletEnabled val="1"/>
        </dgm:presLayoutVars>
      </dgm:prSet>
      <dgm:spPr/>
      <dgm:t>
        <a:bodyPr/>
        <a:lstStyle/>
        <a:p>
          <a:endParaRPr lang="fr-FR"/>
        </a:p>
      </dgm:t>
    </dgm:pt>
    <dgm:pt modelId="{5BE1A827-4B4A-9A49-8FE3-D4B73B9241DE}" type="pres">
      <dgm:prSet presAssocID="{C663C563-7C32-6243-AB41-59F7DC0D5E2A}" presName="invisiNode" presStyleLbl="node1" presStyleIdx="3" presStyleCnt="4"/>
      <dgm:spPr/>
    </dgm:pt>
    <dgm:pt modelId="{B299A91C-A168-E74A-B553-5D5DE0BC3907}" type="pres">
      <dgm:prSet presAssocID="{C663C563-7C32-6243-AB41-59F7DC0D5E2A}" presName="imagNode" presStyleLbl="fgImgPlace1" presStyleIdx="3" presStyleCnt="4" custScaleX="327459" custScaleY="99314" custLinFactNeighborX="27977" custLinFactNeighborY="-15940"/>
      <dgm:spPr/>
    </dgm:pt>
  </dgm:ptLst>
  <dgm:cxnLst>
    <dgm:cxn modelId="{B43EA8A1-0D20-724C-A841-16AEA77E0F2E}" srcId="{1871149B-393A-7C4F-8C6C-F68781D7AAC7}" destId="{4E193D54-B993-7343-B230-77B0DFF23BCF}" srcOrd="2" destOrd="0" parTransId="{E67F1F8E-938E-084C-87FB-45964D35CE36}" sibTransId="{C6DDB5C3-FABD-D344-8D17-647B77FB9BB2}"/>
    <dgm:cxn modelId="{16A5BF26-B82A-DD47-B4DD-2E55B299330F}" srcId="{1871149B-393A-7C4F-8C6C-F68781D7AAC7}" destId="{C663C563-7C32-6243-AB41-59F7DC0D5E2A}" srcOrd="3" destOrd="0" parTransId="{9FF9381B-A75E-BC40-87DB-4FABC0018DF6}" sibTransId="{2F239EF3-2301-7D49-AAB5-BAD20130E0BD}"/>
    <dgm:cxn modelId="{0D6BD778-7740-2F47-89C9-A5669745684B}" type="presOf" srcId="{AF9A5D4C-903C-C34A-8A74-F19329874D56}" destId="{25D52456-9FA3-7E47-899B-B6B8E72B831B}" srcOrd="0" destOrd="0" presId="urn:microsoft.com/office/officeart/2005/8/layout/pList2"/>
    <dgm:cxn modelId="{73FAFFBC-1694-FF49-9137-2AF436631E97}" type="presOf" srcId="{C663C563-7C32-6243-AB41-59F7DC0D5E2A}" destId="{FB80CF45-7492-AD4D-9CCA-0D347D1F12E0}" srcOrd="0" destOrd="0" presId="urn:microsoft.com/office/officeart/2005/8/layout/pList2"/>
    <dgm:cxn modelId="{82BDA1C3-9283-0F4B-BDFB-FD91C404771B}" type="presOf" srcId="{C6DDB5C3-FABD-D344-8D17-647B77FB9BB2}" destId="{FC3F5742-140C-734D-92C3-A2FFDF9A7ABC}" srcOrd="0" destOrd="0" presId="urn:microsoft.com/office/officeart/2005/8/layout/pList2"/>
    <dgm:cxn modelId="{C0548CFD-34C3-4A4D-9F5D-A9530DC64ACE}" srcId="{1871149B-393A-7C4F-8C6C-F68781D7AAC7}" destId="{39EA56DA-C44A-4D46-902A-A17D9C8A63BD}" srcOrd="1" destOrd="0" parTransId="{AAB5ECAC-AEE4-6643-9DB1-07A9060D3CE8}" sibTransId="{02A87733-5BFF-5A40-95B1-D987B029FB64}"/>
    <dgm:cxn modelId="{68DB156E-913C-A542-A483-2B1C38C67CFE}" type="presOf" srcId="{39EA56DA-C44A-4D46-902A-A17D9C8A63BD}" destId="{305B0519-96C4-E945-B62B-59693CE81C72}" srcOrd="0" destOrd="0" presId="urn:microsoft.com/office/officeart/2005/8/layout/pList2"/>
    <dgm:cxn modelId="{3D0A4FD2-86B0-E445-9D77-0FF3C9A18DE4}" srcId="{1871149B-393A-7C4F-8C6C-F68781D7AAC7}" destId="{0D181CA9-4979-1C4F-BD6E-4D21E5D1ACD8}" srcOrd="0" destOrd="0" parTransId="{00001081-E0C6-A349-96BD-26A93734CF6E}" sibTransId="{AF9A5D4C-903C-C34A-8A74-F19329874D56}"/>
    <dgm:cxn modelId="{EF1AC14E-3D51-7F43-8B30-B42083F228FA}" type="presOf" srcId="{02A87733-5BFF-5A40-95B1-D987B029FB64}" destId="{4B3D8755-9F71-5743-A57D-4130146B7DA5}" srcOrd="0" destOrd="0" presId="urn:microsoft.com/office/officeart/2005/8/layout/pList2"/>
    <dgm:cxn modelId="{A455F900-2716-FB48-B1BE-9FDBC02E5BFF}" type="presOf" srcId="{4E193D54-B993-7343-B230-77B0DFF23BCF}" destId="{3E18D47B-4E32-7647-A215-E7460AE7A0DA}" srcOrd="0" destOrd="0" presId="urn:microsoft.com/office/officeart/2005/8/layout/pList2"/>
    <dgm:cxn modelId="{B348E660-C29B-BD44-9654-955F5187FFD4}" type="presOf" srcId="{0D181CA9-4979-1C4F-BD6E-4D21E5D1ACD8}" destId="{D3EF7BA7-97B3-3D46-8CFE-87E54F445CA2}" srcOrd="0" destOrd="0" presId="urn:microsoft.com/office/officeart/2005/8/layout/pList2"/>
    <dgm:cxn modelId="{450C4D62-BC1E-0745-BE82-FE3A9CAF7BF7}" type="presOf" srcId="{1871149B-393A-7C4F-8C6C-F68781D7AAC7}" destId="{9B2AF643-3493-484E-B04A-E751CBDE1B31}" srcOrd="0" destOrd="0" presId="urn:microsoft.com/office/officeart/2005/8/layout/pList2"/>
    <dgm:cxn modelId="{B285A2D4-3D0C-634C-B02E-AE318888C45D}" type="presParOf" srcId="{9B2AF643-3493-484E-B04A-E751CBDE1B31}" destId="{204D7996-6CBB-E044-AC54-0FF41F142790}" srcOrd="0" destOrd="0" presId="urn:microsoft.com/office/officeart/2005/8/layout/pList2"/>
    <dgm:cxn modelId="{9854AB7A-275B-894E-816E-BF587E45526B}" type="presParOf" srcId="{9B2AF643-3493-484E-B04A-E751CBDE1B31}" destId="{D491DD13-F503-8F47-87E9-707162844B06}" srcOrd="1" destOrd="0" presId="urn:microsoft.com/office/officeart/2005/8/layout/pList2"/>
    <dgm:cxn modelId="{214BD07A-223B-3441-9B58-272539500B35}" type="presParOf" srcId="{D491DD13-F503-8F47-87E9-707162844B06}" destId="{6F49DBE6-66FE-004C-8F60-880E8B51AC30}" srcOrd="0" destOrd="0" presId="urn:microsoft.com/office/officeart/2005/8/layout/pList2"/>
    <dgm:cxn modelId="{240108FF-BBF2-8A44-8583-2D128354D14C}" type="presParOf" srcId="{6F49DBE6-66FE-004C-8F60-880E8B51AC30}" destId="{D3EF7BA7-97B3-3D46-8CFE-87E54F445CA2}" srcOrd="0" destOrd="0" presId="urn:microsoft.com/office/officeart/2005/8/layout/pList2"/>
    <dgm:cxn modelId="{72091DBB-6CAB-4446-8724-E6D783232906}" type="presParOf" srcId="{6F49DBE6-66FE-004C-8F60-880E8B51AC30}" destId="{D41293C3-1A6E-D94F-AFD9-E266ED90879A}" srcOrd="1" destOrd="0" presId="urn:microsoft.com/office/officeart/2005/8/layout/pList2"/>
    <dgm:cxn modelId="{7BF29210-F6D6-5344-8BAD-D29A19F2329E}" type="presParOf" srcId="{6F49DBE6-66FE-004C-8F60-880E8B51AC30}" destId="{DBF76AC6-67BD-9242-B88D-BDD03551A913}" srcOrd="2" destOrd="0" presId="urn:microsoft.com/office/officeart/2005/8/layout/pList2"/>
    <dgm:cxn modelId="{FFC87786-4AFE-A942-B08E-F811DFE39B22}" type="presParOf" srcId="{D491DD13-F503-8F47-87E9-707162844B06}" destId="{25D52456-9FA3-7E47-899B-B6B8E72B831B}" srcOrd="1" destOrd="0" presId="urn:microsoft.com/office/officeart/2005/8/layout/pList2"/>
    <dgm:cxn modelId="{A5BAB3FB-DC9F-8045-9672-9595C0BF7D20}" type="presParOf" srcId="{D491DD13-F503-8F47-87E9-707162844B06}" destId="{DDD51E9A-B1BD-7E4C-8173-32AB954075AC}" srcOrd="2" destOrd="0" presId="urn:microsoft.com/office/officeart/2005/8/layout/pList2"/>
    <dgm:cxn modelId="{FDD1E4D6-042F-ED49-96F3-FB4B8F9BB131}" type="presParOf" srcId="{DDD51E9A-B1BD-7E4C-8173-32AB954075AC}" destId="{305B0519-96C4-E945-B62B-59693CE81C72}" srcOrd="0" destOrd="0" presId="urn:microsoft.com/office/officeart/2005/8/layout/pList2"/>
    <dgm:cxn modelId="{525F976E-547E-FC41-B7BA-F4FD0A2824BA}" type="presParOf" srcId="{DDD51E9A-B1BD-7E4C-8173-32AB954075AC}" destId="{EB9406EC-B67F-9649-AAC0-8A744EFC3968}" srcOrd="1" destOrd="0" presId="urn:microsoft.com/office/officeart/2005/8/layout/pList2"/>
    <dgm:cxn modelId="{7D3E08D8-BDD0-0A47-9C3C-6C8F5C96B473}" type="presParOf" srcId="{DDD51E9A-B1BD-7E4C-8173-32AB954075AC}" destId="{96C54EB4-8CC5-204E-8C5A-749495CCDA3C}" srcOrd="2" destOrd="0" presId="urn:microsoft.com/office/officeart/2005/8/layout/pList2"/>
    <dgm:cxn modelId="{43750E7B-D213-5940-9392-B2D1575A4675}" type="presParOf" srcId="{D491DD13-F503-8F47-87E9-707162844B06}" destId="{4B3D8755-9F71-5743-A57D-4130146B7DA5}" srcOrd="3" destOrd="0" presId="urn:microsoft.com/office/officeart/2005/8/layout/pList2"/>
    <dgm:cxn modelId="{CE20DF73-B69E-8F47-A57A-AE8725D20C6E}" type="presParOf" srcId="{D491DD13-F503-8F47-87E9-707162844B06}" destId="{77C50BBA-FD63-F646-BB82-8622B9B1D9C2}" srcOrd="4" destOrd="0" presId="urn:microsoft.com/office/officeart/2005/8/layout/pList2"/>
    <dgm:cxn modelId="{F1D2DC3F-3398-CC44-8C4F-87E73A4B6748}" type="presParOf" srcId="{77C50BBA-FD63-F646-BB82-8622B9B1D9C2}" destId="{3E18D47B-4E32-7647-A215-E7460AE7A0DA}" srcOrd="0" destOrd="0" presId="urn:microsoft.com/office/officeart/2005/8/layout/pList2"/>
    <dgm:cxn modelId="{AC7D48CB-3581-794B-9561-C2BEB0C07167}" type="presParOf" srcId="{77C50BBA-FD63-F646-BB82-8622B9B1D9C2}" destId="{3979EF05-02A4-E146-B102-F8EF5F2022FE}" srcOrd="1" destOrd="0" presId="urn:microsoft.com/office/officeart/2005/8/layout/pList2"/>
    <dgm:cxn modelId="{6EA6CF62-1F97-D14A-AE5D-BB24B23E44ED}" type="presParOf" srcId="{77C50BBA-FD63-F646-BB82-8622B9B1D9C2}" destId="{1A797E40-1E86-CA49-83B6-C2279F88C021}" srcOrd="2" destOrd="0" presId="urn:microsoft.com/office/officeart/2005/8/layout/pList2"/>
    <dgm:cxn modelId="{DB34DEE5-810E-504B-90BB-66CA21AFF8F9}" type="presParOf" srcId="{D491DD13-F503-8F47-87E9-707162844B06}" destId="{FC3F5742-140C-734D-92C3-A2FFDF9A7ABC}" srcOrd="5" destOrd="0" presId="urn:microsoft.com/office/officeart/2005/8/layout/pList2"/>
    <dgm:cxn modelId="{D23D7C04-7A69-2B40-BFC2-B493A3B563AA}" type="presParOf" srcId="{D491DD13-F503-8F47-87E9-707162844B06}" destId="{B892DC27-B33F-CF44-98C7-17E41AC24258}" srcOrd="6" destOrd="0" presId="urn:microsoft.com/office/officeart/2005/8/layout/pList2"/>
    <dgm:cxn modelId="{4E7DF967-6338-7040-893D-9BE8166FBC21}" type="presParOf" srcId="{B892DC27-B33F-CF44-98C7-17E41AC24258}" destId="{FB80CF45-7492-AD4D-9CCA-0D347D1F12E0}" srcOrd="0" destOrd="0" presId="urn:microsoft.com/office/officeart/2005/8/layout/pList2"/>
    <dgm:cxn modelId="{457375A2-140F-1444-A355-AF995E4853F8}" type="presParOf" srcId="{B892DC27-B33F-CF44-98C7-17E41AC24258}" destId="{5BE1A827-4B4A-9A49-8FE3-D4B73B9241DE}" srcOrd="1" destOrd="0" presId="urn:microsoft.com/office/officeart/2005/8/layout/pList2"/>
    <dgm:cxn modelId="{B22696D2-F5AF-394E-A870-EB9A00E51BB2}" type="presParOf" srcId="{B892DC27-B33F-CF44-98C7-17E41AC24258}" destId="{B299A91C-A168-E74A-B553-5D5DE0BC390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71149B-393A-7C4F-8C6C-F68781D7AAC7}" type="doc">
      <dgm:prSet loTypeId="urn:microsoft.com/office/officeart/2005/8/layout/pList2" loCatId="" qsTypeId="urn:microsoft.com/office/officeart/2005/8/quickstyle/simple4" qsCatId="simple" csTypeId="urn:microsoft.com/office/officeart/2005/8/colors/accent1_2" csCatId="accent1" phldr="1"/>
      <dgm:spPr/>
    </dgm:pt>
    <dgm:pt modelId="{0D181CA9-4979-1C4F-BD6E-4D21E5D1ACD8}">
      <dgm:prSet phldrT="[Texte]"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fr-FR" sz="1800" b="1" dirty="0" smtClean="0">
              <a:solidFill>
                <a:schemeClr val="tx1"/>
              </a:solidFill>
            </a:rPr>
            <a:t>Dyade 1 </a:t>
          </a:r>
        </a:p>
        <a:p>
          <a:pPr marL="0" indent="0" algn="l" defTabSz="914400">
            <a:lnSpc>
              <a:spcPct val="100000"/>
            </a:lnSpc>
            <a:spcBef>
              <a:spcPts val="0"/>
            </a:spcBef>
            <a:spcAft>
              <a:spcPts val="0"/>
            </a:spcAft>
            <a:buNone/>
          </a:pPr>
          <a:r>
            <a:rPr lang="fr-FR" sz="1800" dirty="0" smtClean="0">
              <a:solidFill>
                <a:schemeClr val="tx1"/>
              </a:solidFill>
            </a:rPr>
            <a:t>mère et fille</a:t>
          </a:r>
        </a:p>
        <a:p>
          <a:pPr marL="0" indent="0" algn="l" defTabSz="914400">
            <a:lnSpc>
              <a:spcPct val="100000"/>
            </a:lnSpc>
            <a:spcBef>
              <a:spcPts val="0"/>
            </a:spcBef>
            <a:spcAft>
              <a:spcPts val="0"/>
            </a:spcAft>
            <a:buNone/>
          </a:pPr>
          <a:endParaRPr lang="fr-FR" sz="1800" dirty="0" smtClean="0">
            <a:solidFill>
              <a:schemeClr val="tx1"/>
            </a:solidFill>
          </a:endParaRPr>
        </a:p>
        <a:p>
          <a:pPr marL="0" indent="0" algn="l" defTabSz="914400">
            <a:lnSpc>
              <a:spcPct val="100000"/>
            </a:lnSpc>
            <a:spcBef>
              <a:spcPts val="0"/>
            </a:spcBef>
            <a:spcAft>
              <a:spcPts val="0"/>
            </a:spcAft>
            <a:buNone/>
          </a:pPr>
          <a:r>
            <a:rPr lang="fr-FR" sz="1800" dirty="0" smtClean="0">
              <a:solidFill>
                <a:schemeClr val="tx1"/>
              </a:solidFill>
            </a:rPr>
            <a:t>- la mère suit de près la scolarité de sa fille ; </a:t>
          </a:r>
        </a:p>
        <a:p>
          <a:pPr algn="l" defTabSz="800100">
            <a:lnSpc>
              <a:spcPct val="100000"/>
            </a:lnSpc>
            <a:spcBef>
              <a:spcPts val="0"/>
            </a:spcBef>
            <a:spcAft>
              <a:spcPts val="0"/>
            </a:spcAft>
          </a:pPr>
          <a:r>
            <a:rPr lang="fr-FR" sz="1800" dirty="0" smtClean="0">
              <a:solidFill>
                <a:schemeClr val="tx1"/>
              </a:solidFill>
            </a:rPr>
            <a:t>- les interventions de la mère ont été décrites avec des actes suggestifs </a:t>
          </a:r>
        </a:p>
        <a:p>
          <a:pPr algn="l" defTabSz="800100">
            <a:lnSpc>
              <a:spcPct val="100000"/>
            </a:lnSpc>
            <a:spcBef>
              <a:spcPts val="0"/>
            </a:spcBef>
            <a:spcAft>
              <a:spcPts val="0"/>
            </a:spcAft>
          </a:pPr>
          <a:r>
            <a:rPr lang="fr-FR" sz="1800" dirty="0" smtClean="0">
              <a:solidFill>
                <a:schemeClr val="tx1"/>
              </a:solidFill>
            </a:rPr>
            <a:t>- et quelques interventions directives (surtout au sujet des devoirs scolaires)</a:t>
          </a:r>
          <a:endParaRPr lang="fr-FR" sz="1800" dirty="0">
            <a:solidFill>
              <a:schemeClr val="tx1"/>
            </a:solidFill>
          </a:endParaRPr>
        </a:p>
      </dgm:t>
    </dgm:pt>
    <dgm:pt modelId="{00001081-E0C6-A349-96BD-26A93734CF6E}" type="parTrans" cxnId="{3D0A4FD2-86B0-E445-9D77-0FF3C9A18DE4}">
      <dgm:prSet/>
      <dgm:spPr/>
      <dgm:t>
        <a:bodyPr/>
        <a:lstStyle/>
        <a:p>
          <a:endParaRPr lang="fr-FR"/>
        </a:p>
      </dgm:t>
    </dgm:pt>
    <dgm:pt modelId="{AF9A5D4C-903C-C34A-8A74-F19329874D56}" type="sibTrans" cxnId="{3D0A4FD2-86B0-E445-9D77-0FF3C9A18DE4}">
      <dgm:prSet/>
      <dgm:spPr/>
      <dgm:t>
        <a:bodyPr/>
        <a:lstStyle/>
        <a:p>
          <a:endParaRPr lang="fr-FR"/>
        </a:p>
      </dgm:t>
    </dgm:pt>
    <dgm:pt modelId="{39EA56DA-C44A-4D46-902A-A17D9C8A63BD}">
      <dgm:prSet phldrT="[Texte]" custT="1"/>
      <dgm:spPr/>
      <dgm:t>
        <a:bodyPr/>
        <a:lstStyle/>
        <a:p>
          <a:pPr algn="l">
            <a:lnSpc>
              <a:spcPct val="90000"/>
            </a:lnSpc>
            <a:spcAft>
              <a:spcPct val="35000"/>
            </a:spcAft>
          </a:pPr>
          <a:r>
            <a:rPr lang="fr-FR" sz="1800" b="1" dirty="0" smtClean="0">
              <a:solidFill>
                <a:schemeClr val="tx1"/>
              </a:solidFill>
            </a:rPr>
            <a:t>Dyade 2 </a:t>
          </a:r>
        </a:p>
        <a:p>
          <a:pPr algn="l">
            <a:lnSpc>
              <a:spcPct val="100000"/>
            </a:lnSpc>
            <a:spcAft>
              <a:spcPts val="0"/>
            </a:spcAft>
          </a:pPr>
          <a:r>
            <a:rPr lang="fr-FR" sz="1800" dirty="0" smtClean="0">
              <a:solidFill>
                <a:schemeClr val="tx1"/>
              </a:solidFill>
            </a:rPr>
            <a:t>mère et fille</a:t>
          </a:r>
        </a:p>
        <a:p>
          <a:pPr algn="l">
            <a:lnSpc>
              <a:spcPct val="100000"/>
            </a:lnSpc>
            <a:spcAft>
              <a:spcPts val="0"/>
            </a:spcAft>
          </a:pPr>
          <a:endParaRPr lang="fr-FR" sz="1800" dirty="0" smtClean="0">
            <a:solidFill>
              <a:srgbClr val="000000"/>
            </a:solidFill>
          </a:endParaRPr>
        </a:p>
        <a:p>
          <a:pPr algn="l">
            <a:lnSpc>
              <a:spcPct val="100000"/>
            </a:lnSpc>
            <a:spcAft>
              <a:spcPts val="0"/>
            </a:spcAft>
          </a:pPr>
          <a:r>
            <a:rPr lang="fr-FR" sz="1800" dirty="0" smtClean="0">
              <a:solidFill>
                <a:srgbClr val="000000"/>
              </a:solidFill>
            </a:rPr>
            <a:t>- la mère est occupée avec l’agriculture; les filles aînées la remplacent </a:t>
          </a:r>
        </a:p>
        <a:p>
          <a:pPr algn="l">
            <a:lnSpc>
              <a:spcPct val="100000"/>
            </a:lnSpc>
            <a:spcAft>
              <a:spcPts val="0"/>
            </a:spcAft>
          </a:pPr>
          <a:r>
            <a:rPr lang="fr-FR" sz="1800" dirty="0" smtClean="0">
              <a:solidFill>
                <a:srgbClr val="000000"/>
              </a:solidFill>
            </a:rPr>
            <a:t>- les interventions observées ont été associées plutôt à du style suggestif et autonomisant ; avec quelques actes d’imposition</a:t>
          </a:r>
          <a:endParaRPr lang="fr-FR" sz="1800" dirty="0">
            <a:solidFill>
              <a:srgbClr val="000000"/>
            </a:solidFill>
          </a:endParaRPr>
        </a:p>
      </dgm:t>
    </dgm:pt>
    <dgm:pt modelId="{AAB5ECAC-AEE4-6643-9DB1-07A9060D3CE8}" type="parTrans" cxnId="{C0548CFD-34C3-4A4D-9F5D-A9530DC64ACE}">
      <dgm:prSet/>
      <dgm:spPr/>
      <dgm:t>
        <a:bodyPr/>
        <a:lstStyle/>
        <a:p>
          <a:endParaRPr lang="fr-FR"/>
        </a:p>
      </dgm:t>
    </dgm:pt>
    <dgm:pt modelId="{02A87733-5BFF-5A40-95B1-D987B029FB64}" type="sibTrans" cxnId="{C0548CFD-34C3-4A4D-9F5D-A9530DC64ACE}">
      <dgm:prSet/>
      <dgm:spPr/>
      <dgm:t>
        <a:bodyPr/>
        <a:lstStyle/>
        <a:p>
          <a:endParaRPr lang="fr-FR"/>
        </a:p>
      </dgm:t>
    </dgm:pt>
    <dgm:pt modelId="{4E193D54-B993-7343-B230-77B0DFF23BCF}">
      <dgm:prSet phldrT="[Texte]" custT="1"/>
      <dgm:spPr/>
      <dgm:t>
        <a:bodyPr/>
        <a:lstStyle/>
        <a:p>
          <a:pPr algn="l">
            <a:lnSpc>
              <a:spcPct val="90000"/>
            </a:lnSpc>
            <a:spcAft>
              <a:spcPct val="35000"/>
            </a:spcAft>
          </a:pPr>
          <a:r>
            <a:rPr lang="fr-FR" sz="1800" b="1" dirty="0" smtClean="0">
              <a:solidFill>
                <a:schemeClr val="tx1"/>
              </a:solidFill>
            </a:rPr>
            <a:t>Dyade 3 </a:t>
          </a:r>
        </a:p>
        <a:p>
          <a:pPr algn="l">
            <a:lnSpc>
              <a:spcPct val="100000"/>
            </a:lnSpc>
            <a:spcAft>
              <a:spcPts val="0"/>
            </a:spcAft>
          </a:pPr>
          <a:r>
            <a:rPr lang="fr-FR" sz="1800" dirty="0" smtClean="0">
              <a:solidFill>
                <a:schemeClr val="tx1"/>
              </a:solidFill>
            </a:rPr>
            <a:t>mère et fille</a:t>
          </a:r>
        </a:p>
        <a:p>
          <a:pPr algn="l">
            <a:lnSpc>
              <a:spcPct val="100000"/>
            </a:lnSpc>
            <a:spcAft>
              <a:spcPts val="0"/>
            </a:spcAft>
          </a:pPr>
          <a:endParaRPr lang="fr-FR" sz="1800" dirty="0" smtClean="0">
            <a:solidFill>
              <a:schemeClr val="tx1"/>
            </a:solidFill>
          </a:endParaRPr>
        </a:p>
        <a:p>
          <a:pPr algn="l">
            <a:lnSpc>
              <a:spcPct val="100000"/>
            </a:lnSpc>
            <a:spcAft>
              <a:spcPts val="0"/>
            </a:spcAft>
          </a:pPr>
          <a:r>
            <a:rPr lang="fr-FR" sz="1800" dirty="0" smtClean="0">
              <a:solidFill>
                <a:srgbClr val="000000"/>
              </a:solidFill>
            </a:rPr>
            <a:t>- mère présente et impliquée dans l’éducation de ses enfants ; la scolarité de sa fille occupe une place importante ;</a:t>
          </a:r>
        </a:p>
        <a:p>
          <a:pPr algn="l">
            <a:lnSpc>
              <a:spcPct val="100000"/>
            </a:lnSpc>
            <a:spcAft>
              <a:spcPts val="0"/>
            </a:spcAft>
          </a:pPr>
          <a:r>
            <a:rPr lang="fr-FR" sz="1800" dirty="0" smtClean="0">
              <a:solidFill>
                <a:srgbClr val="000000"/>
              </a:solidFill>
            </a:rPr>
            <a:t>- ses interventions ont été décrites comme étant suggestives et </a:t>
          </a:r>
          <a:r>
            <a:rPr lang="fr-FR" sz="1800" dirty="0" err="1" smtClean="0">
              <a:solidFill>
                <a:srgbClr val="000000"/>
              </a:solidFill>
            </a:rPr>
            <a:t>autonomisantes</a:t>
          </a:r>
          <a:r>
            <a:rPr lang="fr-FR" sz="1800" dirty="0" smtClean="0">
              <a:solidFill>
                <a:srgbClr val="000000"/>
              </a:solidFill>
            </a:rPr>
            <a:t>.</a:t>
          </a:r>
          <a:endParaRPr lang="fr-FR" sz="1800" dirty="0">
            <a:solidFill>
              <a:srgbClr val="000000"/>
            </a:solidFill>
          </a:endParaRPr>
        </a:p>
      </dgm:t>
    </dgm:pt>
    <dgm:pt modelId="{E67F1F8E-938E-084C-87FB-45964D35CE36}" type="parTrans" cxnId="{B43EA8A1-0D20-724C-A841-16AEA77E0F2E}">
      <dgm:prSet/>
      <dgm:spPr/>
      <dgm:t>
        <a:bodyPr/>
        <a:lstStyle/>
        <a:p>
          <a:endParaRPr lang="fr-FR"/>
        </a:p>
      </dgm:t>
    </dgm:pt>
    <dgm:pt modelId="{C6DDB5C3-FABD-D344-8D17-647B77FB9BB2}" type="sibTrans" cxnId="{B43EA8A1-0D20-724C-A841-16AEA77E0F2E}">
      <dgm:prSet/>
      <dgm:spPr/>
      <dgm:t>
        <a:bodyPr/>
        <a:lstStyle/>
        <a:p>
          <a:endParaRPr lang="fr-FR"/>
        </a:p>
      </dgm:t>
    </dgm:pt>
    <dgm:pt modelId="{C663C563-7C32-6243-AB41-59F7DC0D5E2A}">
      <dgm:prSet custT="1"/>
      <dgm:spPr/>
      <dgm:t>
        <a:bodyPr/>
        <a:lstStyle/>
        <a:p>
          <a:pPr algn="l">
            <a:lnSpc>
              <a:spcPct val="90000"/>
            </a:lnSpc>
            <a:spcAft>
              <a:spcPct val="35000"/>
            </a:spcAft>
          </a:pPr>
          <a:r>
            <a:rPr lang="fr-FR" sz="1800" b="1" dirty="0" smtClean="0">
              <a:solidFill>
                <a:schemeClr val="tx1"/>
              </a:solidFill>
            </a:rPr>
            <a:t>Dyade 4 </a:t>
          </a:r>
        </a:p>
        <a:p>
          <a:pPr algn="l">
            <a:lnSpc>
              <a:spcPct val="100000"/>
            </a:lnSpc>
            <a:spcAft>
              <a:spcPts val="0"/>
            </a:spcAft>
          </a:pPr>
          <a:r>
            <a:rPr lang="fr-FR" sz="1800" dirty="0" smtClean="0">
              <a:solidFill>
                <a:schemeClr val="tx1"/>
              </a:solidFill>
            </a:rPr>
            <a:t>père et fils</a:t>
          </a:r>
        </a:p>
        <a:p>
          <a:pPr algn="l">
            <a:lnSpc>
              <a:spcPct val="100000"/>
            </a:lnSpc>
            <a:spcAft>
              <a:spcPts val="0"/>
            </a:spcAft>
          </a:pPr>
          <a:endParaRPr lang="fr-FR" sz="1800" dirty="0" smtClean="0">
            <a:solidFill>
              <a:srgbClr val="000000"/>
            </a:solidFill>
          </a:endParaRPr>
        </a:p>
        <a:p>
          <a:pPr algn="l">
            <a:lnSpc>
              <a:spcPct val="100000"/>
            </a:lnSpc>
            <a:spcAft>
              <a:spcPts val="0"/>
            </a:spcAft>
          </a:pPr>
          <a:r>
            <a:rPr lang="fr-FR" sz="1800" dirty="0" smtClean="0">
              <a:solidFill>
                <a:srgbClr val="000000"/>
              </a:solidFill>
            </a:rPr>
            <a:t>- implication du  père dans l’éducation de son fils. </a:t>
          </a:r>
        </a:p>
        <a:p>
          <a:pPr algn="l">
            <a:lnSpc>
              <a:spcPct val="100000"/>
            </a:lnSpc>
            <a:spcAft>
              <a:spcPts val="0"/>
            </a:spcAft>
          </a:pPr>
          <a:r>
            <a:rPr lang="fr-FR" sz="1800" dirty="0" smtClean="0">
              <a:solidFill>
                <a:srgbClr val="000000"/>
              </a:solidFill>
            </a:rPr>
            <a:t>- il laisse l’autonomie à son fils mais devient directif quand il interroge sur les devoirs pour l’école</a:t>
          </a:r>
          <a:endParaRPr lang="fr-FR" sz="1800" dirty="0">
            <a:solidFill>
              <a:srgbClr val="000000"/>
            </a:solidFill>
          </a:endParaRPr>
        </a:p>
      </dgm:t>
    </dgm:pt>
    <dgm:pt modelId="{9FF9381B-A75E-BC40-87DB-4FABC0018DF6}" type="parTrans" cxnId="{16A5BF26-B82A-DD47-B4DD-2E55B299330F}">
      <dgm:prSet/>
      <dgm:spPr/>
      <dgm:t>
        <a:bodyPr/>
        <a:lstStyle/>
        <a:p>
          <a:endParaRPr lang="fr-FR"/>
        </a:p>
      </dgm:t>
    </dgm:pt>
    <dgm:pt modelId="{2F239EF3-2301-7D49-AAB5-BAD20130E0BD}" type="sibTrans" cxnId="{16A5BF26-B82A-DD47-B4DD-2E55B299330F}">
      <dgm:prSet/>
      <dgm:spPr/>
      <dgm:t>
        <a:bodyPr/>
        <a:lstStyle/>
        <a:p>
          <a:endParaRPr lang="fr-FR"/>
        </a:p>
      </dgm:t>
    </dgm:pt>
    <dgm:pt modelId="{9B2AF643-3493-484E-B04A-E751CBDE1B31}" type="pres">
      <dgm:prSet presAssocID="{1871149B-393A-7C4F-8C6C-F68781D7AAC7}" presName="Name0" presStyleCnt="0">
        <dgm:presLayoutVars>
          <dgm:dir/>
          <dgm:resizeHandles val="exact"/>
        </dgm:presLayoutVars>
      </dgm:prSet>
      <dgm:spPr/>
    </dgm:pt>
    <dgm:pt modelId="{204D7996-6CBB-E044-AC54-0FF41F142790}" type="pres">
      <dgm:prSet presAssocID="{1871149B-393A-7C4F-8C6C-F68781D7AAC7}" presName="bkgdShp" presStyleLbl="alignAccFollowNode1" presStyleIdx="0" presStyleCnt="1" custScaleX="94690" custScaleY="72841" custLinFactNeighborX="2067" custLinFactNeighborY="-20577"/>
      <dgm:spPr/>
    </dgm:pt>
    <dgm:pt modelId="{D491DD13-F503-8F47-87E9-707162844B06}" type="pres">
      <dgm:prSet presAssocID="{1871149B-393A-7C4F-8C6C-F68781D7AAC7}" presName="linComp" presStyleCnt="0"/>
      <dgm:spPr/>
    </dgm:pt>
    <dgm:pt modelId="{6F49DBE6-66FE-004C-8F60-880E8B51AC30}" type="pres">
      <dgm:prSet presAssocID="{0D181CA9-4979-1C4F-BD6E-4D21E5D1ACD8}" presName="compNode" presStyleCnt="0"/>
      <dgm:spPr/>
    </dgm:pt>
    <dgm:pt modelId="{D3EF7BA7-97B3-3D46-8CFE-87E54F445CA2}" type="pres">
      <dgm:prSet presAssocID="{0D181CA9-4979-1C4F-BD6E-4D21E5D1ACD8}" presName="node" presStyleLbl="node1" presStyleIdx="0" presStyleCnt="4" custScaleX="320362" custScaleY="116663" custLinFactNeighborX="15125" custLinFactNeighborY="-1122">
        <dgm:presLayoutVars>
          <dgm:bulletEnabled val="1"/>
        </dgm:presLayoutVars>
      </dgm:prSet>
      <dgm:spPr/>
      <dgm:t>
        <a:bodyPr/>
        <a:lstStyle/>
        <a:p>
          <a:endParaRPr lang="fr-FR"/>
        </a:p>
      </dgm:t>
    </dgm:pt>
    <dgm:pt modelId="{D41293C3-1A6E-D94F-AFD9-E266ED90879A}" type="pres">
      <dgm:prSet presAssocID="{0D181CA9-4979-1C4F-BD6E-4D21E5D1ACD8}" presName="invisiNode" presStyleLbl="node1" presStyleIdx="0" presStyleCnt="4"/>
      <dgm:spPr/>
    </dgm:pt>
    <dgm:pt modelId="{DBF76AC6-67BD-9242-B88D-BDD03551A913}" type="pres">
      <dgm:prSet presAssocID="{0D181CA9-4979-1C4F-BD6E-4D21E5D1ACD8}" presName="imagNode" presStyleLbl="fgImgPlace1" presStyleIdx="0" presStyleCnt="4" custScaleX="327667" custScaleY="101254" custLinFactNeighborX="14384" custLinFactNeighborY="-14597"/>
      <dgm:spPr/>
    </dgm:pt>
    <dgm:pt modelId="{25D52456-9FA3-7E47-899B-B6B8E72B831B}" type="pres">
      <dgm:prSet presAssocID="{AF9A5D4C-903C-C34A-8A74-F19329874D56}" presName="sibTrans" presStyleLbl="sibTrans2D1" presStyleIdx="0" presStyleCnt="0"/>
      <dgm:spPr/>
      <dgm:t>
        <a:bodyPr/>
        <a:lstStyle/>
        <a:p>
          <a:endParaRPr lang="fr-FR"/>
        </a:p>
      </dgm:t>
    </dgm:pt>
    <dgm:pt modelId="{DDD51E9A-B1BD-7E4C-8173-32AB954075AC}" type="pres">
      <dgm:prSet presAssocID="{39EA56DA-C44A-4D46-902A-A17D9C8A63BD}" presName="compNode" presStyleCnt="0"/>
      <dgm:spPr/>
    </dgm:pt>
    <dgm:pt modelId="{305B0519-96C4-E945-B62B-59693CE81C72}" type="pres">
      <dgm:prSet presAssocID="{39EA56DA-C44A-4D46-902A-A17D9C8A63BD}" presName="node" presStyleLbl="node1" presStyleIdx="1" presStyleCnt="4" custScaleX="327700" custScaleY="114714" custLinFactNeighborX="22389" custLinFactNeighborY="-2556">
        <dgm:presLayoutVars>
          <dgm:bulletEnabled val="1"/>
        </dgm:presLayoutVars>
      </dgm:prSet>
      <dgm:spPr/>
      <dgm:t>
        <a:bodyPr/>
        <a:lstStyle/>
        <a:p>
          <a:endParaRPr lang="fr-FR"/>
        </a:p>
      </dgm:t>
    </dgm:pt>
    <dgm:pt modelId="{EB9406EC-B67F-9649-AAC0-8A744EFC3968}" type="pres">
      <dgm:prSet presAssocID="{39EA56DA-C44A-4D46-902A-A17D9C8A63BD}" presName="invisiNode" presStyleLbl="node1" presStyleIdx="1" presStyleCnt="4"/>
      <dgm:spPr/>
    </dgm:pt>
    <dgm:pt modelId="{96C54EB4-8CC5-204E-8C5A-749495CCDA3C}" type="pres">
      <dgm:prSet presAssocID="{39EA56DA-C44A-4D46-902A-A17D9C8A63BD}" presName="imagNode" presStyleLbl="fgImgPlace1" presStyleIdx="1" presStyleCnt="4" custScaleX="319693" custScaleY="101642" custLinFactNeighborX="14237" custLinFactNeighborY="-11230"/>
      <dgm:spPr/>
    </dgm:pt>
    <dgm:pt modelId="{4B3D8755-9F71-5743-A57D-4130146B7DA5}" type="pres">
      <dgm:prSet presAssocID="{02A87733-5BFF-5A40-95B1-D987B029FB64}" presName="sibTrans" presStyleLbl="sibTrans2D1" presStyleIdx="0" presStyleCnt="0"/>
      <dgm:spPr/>
      <dgm:t>
        <a:bodyPr/>
        <a:lstStyle/>
        <a:p>
          <a:endParaRPr lang="fr-FR"/>
        </a:p>
      </dgm:t>
    </dgm:pt>
    <dgm:pt modelId="{77C50BBA-FD63-F646-BB82-8622B9B1D9C2}" type="pres">
      <dgm:prSet presAssocID="{4E193D54-B993-7343-B230-77B0DFF23BCF}" presName="compNode" presStyleCnt="0"/>
      <dgm:spPr/>
    </dgm:pt>
    <dgm:pt modelId="{3E18D47B-4E32-7647-A215-E7460AE7A0DA}" type="pres">
      <dgm:prSet presAssocID="{4E193D54-B993-7343-B230-77B0DFF23BCF}" presName="node" presStyleLbl="node1" presStyleIdx="2" presStyleCnt="4" custScaleX="319251" custScaleY="113731" custLinFactNeighborX="29304" custLinFactNeighborY="-3434">
        <dgm:presLayoutVars>
          <dgm:bulletEnabled val="1"/>
        </dgm:presLayoutVars>
      </dgm:prSet>
      <dgm:spPr/>
      <dgm:t>
        <a:bodyPr/>
        <a:lstStyle/>
        <a:p>
          <a:endParaRPr lang="fr-FR"/>
        </a:p>
      </dgm:t>
    </dgm:pt>
    <dgm:pt modelId="{3979EF05-02A4-E146-B102-F8EF5F2022FE}" type="pres">
      <dgm:prSet presAssocID="{4E193D54-B993-7343-B230-77B0DFF23BCF}" presName="invisiNode" presStyleLbl="node1" presStyleIdx="2" presStyleCnt="4"/>
      <dgm:spPr/>
    </dgm:pt>
    <dgm:pt modelId="{1A797E40-1E86-CA49-83B6-C2279F88C021}" type="pres">
      <dgm:prSet presAssocID="{4E193D54-B993-7343-B230-77B0DFF23BCF}" presName="imagNode" presStyleLbl="fgImgPlace1" presStyleIdx="2" presStyleCnt="4" custScaleX="318143" custScaleY="99265" custLinFactNeighborX="23648" custLinFactNeighborY="-12828"/>
      <dgm:spPr/>
    </dgm:pt>
    <dgm:pt modelId="{FC3F5742-140C-734D-92C3-A2FFDF9A7ABC}" type="pres">
      <dgm:prSet presAssocID="{C6DDB5C3-FABD-D344-8D17-647B77FB9BB2}" presName="sibTrans" presStyleLbl="sibTrans2D1" presStyleIdx="0" presStyleCnt="0"/>
      <dgm:spPr/>
      <dgm:t>
        <a:bodyPr/>
        <a:lstStyle/>
        <a:p>
          <a:endParaRPr lang="fr-FR"/>
        </a:p>
      </dgm:t>
    </dgm:pt>
    <dgm:pt modelId="{B892DC27-B33F-CF44-98C7-17E41AC24258}" type="pres">
      <dgm:prSet presAssocID="{C663C563-7C32-6243-AB41-59F7DC0D5E2A}" presName="compNode" presStyleCnt="0"/>
      <dgm:spPr/>
    </dgm:pt>
    <dgm:pt modelId="{FB80CF45-7492-AD4D-9CCA-0D347D1F12E0}" type="pres">
      <dgm:prSet presAssocID="{C663C563-7C32-6243-AB41-59F7DC0D5E2A}" presName="node" presStyleLbl="node1" presStyleIdx="3" presStyleCnt="4" custScaleX="306409" custScaleY="117150" custLinFactNeighborX="40630" custLinFactNeighborY="-801">
        <dgm:presLayoutVars>
          <dgm:bulletEnabled val="1"/>
        </dgm:presLayoutVars>
      </dgm:prSet>
      <dgm:spPr/>
      <dgm:t>
        <a:bodyPr/>
        <a:lstStyle/>
        <a:p>
          <a:endParaRPr lang="fr-FR"/>
        </a:p>
      </dgm:t>
    </dgm:pt>
    <dgm:pt modelId="{5BE1A827-4B4A-9A49-8FE3-D4B73B9241DE}" type="pres">
      <dgm:prSet presAssocID="{C663C563-7C32-6243-AB41-59F7DC0D5E2A}" presName="invisiNode" presStyleLbl="node1" presStyleIdx="3" presStyleCnt="4"/>
      <dgm:spPr/>
    </dgm:pt>
    <dgm:pt modelId="{B299A91C-A168-E74A-B553-5D5DE0BC3907}" type="pres">
      <dgm:prSet presAssocID="{C663C563-7C32-6243-AB41-59F7DC0D5E2A}" presName="imagNode" presStyleLbl="fgImgPlace1" presStyleIdx="3" presStyleCnt="4" custScaleX="327459" custScaleY="99314" custLinFactNeighborX="36357" custLinFactNeighborY="-11379"/>
      <dgm:spPr/>
    </dgm:pt>
  </dgm:ptLst>
  <dgm:cxnLst>
    <dgm:cxn modelId="{B43EA8A1-0D20-724C-A841-16AEA77E0F2E}" srcId="{1871149B-393A-7C4F-8C6C-F68781D7AAC7}" destId="{4E193D54-B993-7343-B230-77B0DFF23BCF}" srcOrd="2" destOrd="0" parTransId="{E67F1F8E-938E-084C-87FB-45964D35CE36}" sibTransId="{C6DDB5C3-FABD-D344-8D17-647B77FB9BB2}"/>
    <dgm:cxn modelId="{58D62FFC-1355-964D-9259-2A55DD7BB8B7}" type="presOf" srcId="{02A87733-5BFF-5A40-95B1-D987B029FB64}" destId="{4B3D8755-9F71-5743-A57D-4130146B7DA5}" srcOrd="0" destOrd="0" presId="urn:microsoft.com/office/officeart/2005/8/layout/pList2"/>
    <dgm:cxn modelId="{857705B2-A1CC-3E44-8BFC-B7D06389A00A}" type="presOf" srcId="{AF9A5D4C-903C-C34A-8A74-F19329874D56}" destId="{25D52456-9FA3-7E47-899B-B6B8E72B831B}" srcOrd="0" destOrd="0" presId="urn:microsoft.com/office/officeart/2005/8/layout/pList2"/>
    <dgm:cxn modelId="{16A5BF26-B82A-DD47-B4DD-2E55B299330F}" srcId="{1871149B-393A-7C4F-8C6C-F68781D7AAC7}" destId="{C663C563-7C32-6243-AB41-59F7DC0D5E2A}" srcOrd="3" destOrd="0" parTransId="{9FF9381B-A75E-BC40-87DB-4FABC0018DF6}" sibTransId="{2F239EF3-2301-7D49-AAB5-BAD20130E0BD}"/>
    <dgm:cxn modelId="{DDD76E44-FBC7-BD44-B6A1-543C337925DD}" type="presOf" srcId="{C6DDB5C3-FABD-D344-8D17-647B77FB9BB2}" destId="{FC3F5742-140C-734D-92C3-A2FFDF9A7ABC}" srcOrd="0" destOrd="0" presId="urn:microsoft.com/office/officeart/2005/8/layout/pList2"/>
    <dgm:cxn modelId="{C0548CFD-34C3-4A4D-9F5D-A9530DC64ACE}" srcId="{1871149B-393A-7C4F-8C6C-F68781D7AAC7}" destId="{39EA56DA-C44A-4D46-902A-A17D9C8A63BD}" srcOrd="1" destOrd="0" parTransId="{AAB5ECAC-AEE4-6643-9DB1-07A9060D3CE8}" sibTransId="{02A87733-5BFF-5A40-95B1-D987B029FB64}"/>
    <dgm:cxn modelId="{7FFE884D-27B6-BA4E-BBF4-910A320B9FAD}" type="presOf" srcId="{0D181CA9-4979-1C4F-BD6E-4D21E5D1ACD8}" destId="{D3EF7BA7-97B3-3D46-8CFE-87E54F445CA2}" srcOrd="0" destOrd="0" presId="urn:microsoft.com/office/officeart/2005/8/layout/pList2"/>
    <dgm:cxn modelId="{2878E9F6-64A1-894D-8CD9-4F656C2DA3BA}" type="presOf" srcId="{C663C563-7C32-6243-AB41-59F7DC0D5E2A}" destId="{FB80CF45-7492-AD4D-9CCA-0D347D1F12E0}" srcOrd="0" destOrd="0" presId="urn:microsoft.com/office/officeart/2005/8/layout/pList2"/>
    <dgm:cxn modelId="{23DAFEA3-5D37-3644-964C-9DA50C99A47C}" type="presOf" srcId="{1871149B-393A-7C4F-8C6C-F68781D7AAC7}" destId="{9B2AF643-3493-484E-B04A-E751CBDE1B31}" srcOrd="0" destOrd="0" presId="urn:microsoft.com/office/officeart/2005/8/layout/pList2"/>
    <dgm:cxn modelId="{3D0A4FD2-86B0-E445-9D77-0FF3C9A18DE4}" srcId="{1871149B-393A-7C4F-8C6C-F68781D7AAC7}" destId="{0D181CA9-4979-1C4F-BD6E-4D21E5D1ACD8}" srcOrd="0" destOrd="0" parTransId="{00001081-E0C6-A349-96BD-26A93734CF6E}" sibTransId="{AF9A5D4C-903C-C34A-8A74-F19329874D56}"/>
    <dgm:cxn modelId="{C307F1F6-2AA3-6044-BF64-A140B75867E5}" type="presOf" srcId="{4E193D54-B993-7343-B230-77B0DFF23BCF}" destId="{3E18D47B-4E32-7647-A215-E7460AE7A0DA}" srcOrd="0" destOrd="0" presId="urn:microsoft.com/office/officeart/2005/8/layout/pList2"/>
    <dgm:cxn modelId="{C57F2A74-EAF0-8643-822C-906262A5453A}" type="presOf" srcId="{39EA56DA-C44A-4D46-902A-A17D9C8A63BD}" destId="{305B0519-96C4-E945-B62B-59693CE81C72}" srcOrd="0" destOrd="0" presId="urn:microsoft.com/office/officeart/2005/8/layout/pList2"/>
    <dgm:cxn modelId="{3C5FD4C4-B292-3F4D-A01C-1AABAD04004C}" type="presParOf" srcId="{9B2AF643-3493-484E-B04A-E751CBDE1B31}" destId="{204D7996-6CBB-E044-AC54-0FF41F142790}" srcOrd="0" destOrd="0" presId="urn:microsoft.com/office/officeart/2005/8/layout/pList2"/>
    <dgm:cxn modelId="{3BA5B327-9D06-914E-88BD-78E76F003D48}" type="presParOf" srcId="{9B2AF643-3493-484E-B04A-E751CBDE1B31}" destId="{D491DD13-F503-8F47-87E9-707162844B06}" srcOrd="1" destOrd="0" presId="urn:microsoft.com/office/officeart/2005/8/layout/pList2"/>
    <dgm:cxn modelId="{0B3331D4-E5A4-5042-A500-BC658E2360E6}" type="presParOf" srcId="{D491DD13-F503-8F47-87E9-707162844B06}" destId="{6F49DBE6-66FE-004C-8F60-880E8B51AC30}" srcOrd="0" destOrd="0" presId="urn:microsoft.com/office/officeart/2005/8/layout/pList2"/>
    <dgm:cxn modelId="{017823C7-034C-B047-B32E-7F9823B4949A}" type="presParOf" srcId="{6F49DBE6-66FE-004C-8F60-880E8B51AC30}" destId="{D3EF7BA7-97B3-3D46-8CFE-87E54F445CA2}" srcOrd="0" destOrd="0" presId="urn:microsoft.com/office/officeart/2005/8/layout/pList2"/>
    <dgm:cxn modelId="{29418E1A-4CB4-6044-A52F-9FB5F065FD46}" type="presParOf" srcId="{6F49DBE6-66FE-004C-8F60-880E8B51AC30}" destId="{D41293C3-1A6E-D94F-AFD9-E266ED90879A}" srcOrd="1" destOrd="0" presId="urn:microsoft.com/office/officeart/2005/8/layout/pList2"/>
    <dgm:cxn modelId="{0624DDF8-7F02-304A-8E2E-597497119464}" type="presParOf" srcId="{6F49DBE6-66FE-004C-8F60-880E8B51AC30}" destId="{DBF76AC6-67BD-9242-B88D-BDD03551A913}" srcOrd="2" destOrd="0" presId="urn:microsoft.com/office/officeart/2005/8/layout/pList2"/>
    <dgm:cxn modelId="{9DB24B9F-0CB7-114A-9FC4-0A60CF130893}" type="presParOf" srcId="{D491DD13-F503-8F47-87E9-707162844B06}" destId="{25D52456-9FA3-7E47-899B-B6B8E72B831B}" srcOrd="1" destOrd="0" presId="urn:microsoft.com/office/officeart/2005/8/layout/pList2"/>
    <dgm:cxn modelId="{E706605C-BF24-F643-BB1B-F8642968E28F}" type="presParOf" srcId="{D491DD13-F503-8F47-87E9-707162844B06}" destId="{DDD51E9A-B1BD-7E4C-8173-32AB954075AC}" srcOrd="2" destOrd="0" presId="urn:microsoft.com/office/officeart/2005/8/layout/pList2"/>
    <dgm:cxn modelId="{35584B7C-E410-814F-A43C-43BBD442AAEB}" type="presParOf" srcId="{DDD51E9A-B1BD-7E4C-8173-32AB954075AC}" destId="{305B0519-96C4-E945-B62B-59693CE81C72}" srcOrd="0" destOrd="0" presId="urn:microsoft.com/office/officeart/2005/8/layout/pList2"/>
    <dgm:cxn modelId="{87273815-4D72-7F4A-B4F1-10596690037D}" type="presParOf" srcId="{DDD51E9A-B1BD-7E4C-8173-32AB954075AC}" destId="{EB9406EC-B67F-9649-AAC0-8A744EFC3968}" srcOrd="1" destOrd="0" presId="urn:microsoft.com/office/officeart/2005/8/layout/pList2"/>
    <dgm:cxn modelId="{CF7112F3-6F54-634F-89E6-12933EB36FE4}" type="presParOf" srcId="{DDD51E9A-B1BD-7E4C-8173-32AB954075AC}" destId="{96C54EB4-8CC5-204E-8C5A-749495CCDA3C}" srcOrd="2" destOrd="0" presId="urn:microsoft.com/office/officeart/2005/8/layout/pList2"/>
    <dgm:cxn modelId="{C2A8992F-8A08-C342-BAE6-DD17C1CA7558}" type="presParOf" srcId="{D491DD13-F503-8F47-87E9-707162844B06}" destId="{4B3D8755-9F71-5743-A57D-4130146B7DA5}" srcOrd="3" destOrd="0" presId="urn:microsoft.com/office/officeart/2005/8/layout/pList2"/>
    <dgm:cxn modelId="{584BBCB2-523E-1949-90D1-9DC64A83828C}" type="presParOf" srcId="{D491DD13-F503-8F47-87E9-707162844B06}" destId="{77C50BBA-FD63-F646-BB82-8622B9B1D9C2}" srcOrd="4" destOrd="0" presId="urn:microsoft.com/office/officeart/2005/8/layout/pList2"/>
    <dgm:cxn modelId="{1AEB4030-3D24-2541-BB98-929BA165680F}" type="presParOf" srcId="{77C50BBA-FD63-F646-BB82-8622B9B1D9C2}" destId="{3E18D47B-4E32-7647-A215-E7460AE7A0DA}" srcOrd="0" destOrd="0" presId="urn:microsoft.com/office/officeart/2005/8/layout/pList2"/>
    <dgm:cxn modelId="{EC037860-73A0-D246-B32D-AB617628617A}" type="presParOf" srcId="{77C50BBA-FD63-F646-BB82-8622B9B1D9C2}" destId="{3979EF05-02A4-E146-B102-F8EF5F2022FE}" srcOrd="1" destOrd="0" presId="urn:microsoft.com/office/officeart/2005/8/layout/pList2"/>
    <dgm:cxn modelId="{31958946-E142-7240-B25B-65CBBABA1E4C}" type="presParOf" srcId="{77C50BBA-FD63-F646-BB82-8622B9B1D9C2}" destId="{1A797E40-1E86-CA49-83B6-C2279F88C021}" srcOrd="2" destOrd="0" presId="urn:microsoft.com/office/officeart/2005/8/layout/pList2"/>
    <dgm:cxn modelId="{7FE8BC1E-5E3B-E84D-B55B-CD19CB7378B2}" type="presParOf" srcId="{D491DD13-F503-8F47-87E9-707162844B06}" destId="{FC3F5742-140C-734D-92C3-A2FFDF9A7ABC}" srcOrd="5" destOrd="0" presId="urn:microsoft.com/office/officeart/2005/8/layout/pList2"/>
    <dgm:cxn modelId="{508FE231-50F9-4C48-A830-503C20157325}" type="presParOf" srcId="{D491DD13-F503-8F47-87E9-707162844B06}" destId="{B892DC27-B33F-CF44-98C7-17E41AC24258}" srcOrd="6" destOrd="0" presId="urn:microsoft.com/office/officeart/2005/8/layout/pList2"/>
    <dgm:cxn modelId="{C5C74E1A-1762-C44A-BD12-4B7A37D4D032}" type="presParOf" srcId="{B892DC27-B33F-CF44-98C7-17E41AC24258}" destId="{FB80CF45-7492-AD4D-9CCA-0D347D1F12E0}" srcOrd="0" destOrd="0" presId="urn:microsoft.com/office/officeart/2005/8/layout/pList2"/>
    <dgm:cxn modelId="{C5E605AE-8E82-EC46-A95C-DCC9C30CC8D4}" type="presParOf" srcId="{B892DC27-B33F-CF44-98C7-17E41AC24258}" destId="{5BE1A827-4B4A-9A49-8FE3-D4B73B9241DE}" srcOrd="1" destOrd="0" presId="urn:microsoft.com/office/officeart/2005/8/layout/pList2"/>
    <dgm:cxn modelId="{9A04DE7B-2351-594E-9753-42407BD0005D}" type="presParOf" srcId="{B892DC27-B33F-CF44-98C7-17E41AC24258}" destId="{B299A91C-A168-E74A-B553-5D5DE0BC390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71149B-393A-7C4F-8C6C-F68781D7AAC7}" type="doc">
      <dgm:prSet loTypeId="urn:microsoft.com/office/officeart/2005/8/layout/pList2" loCatId="" qsTypeId="urn:microsoft.com/office/officeart/2005/8/quickstyle/simple4" qsCatId="simple" csTypeId="urn:microsoft.com/office/officeart/2005/8/colors/accent1_2" csCatId="accent1" phldr="1"/>
      <dgm:spPr/>
      <dgm:t>
        <a:bodyPr/>
        <a:lstStyle/>
        <a:p>
          <a:endParaRPr lang="fr-FR"/>
        </a:p>
      </dgm:t>
    </dgm:pt>
    <dgm:pt modelId="{0D181CA9-4979-1C4F-BD6E-4D21E5D1ACD8}">
      <dgm:prSet phldrT="[Texte]"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fr-FR" sz="1600" b="1" dirty="0" smtClean="0">
              <a:solidFill>
                <a:schemeClr val="tx1"/>
              </a:solidFill>
            </a:rPr>
            <a:t>Dyade 1 </a:t>
          </a:r>
        </a:p>
        <a:p>
          <a:pPr marL="0" marR="0" indent="0" algn="l" defTabSz="91440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mère et fille</a:t>
          </a:r>
        </a:p>
        <a:p>
          <a:pPr marL="0" marR="0" indent="0" algn="l" defTabSz="914400" eaLnBrk="1" fontAlgn="auto" latinLnBrk="0" hangingPunct="1">
            <a:lnSpc>
              <a:spcPct val="100000"/>
            </a:lnSpc>
            <a:spcBef>
              <a:spcPts val="0"/>
            </a:spcBef>
            <a:spcAft>
              <a:spcPts val="0"/>
            </a:spcAft>
            <a:buClrTx/>
            <a:buSzTx/>
            <a:buFontTx/>
            <a:buNone/>
            <a:tabLst/>
            <a:defRPr/>
          </a:pPr>
          <a:endParaRPr lang="fr-FR" sz="16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 plutôt directive (elle a réprimandé à quatre reprises sa fille par rapport aux devoirs à faire pour l’école) </a:t>
          </a:r>
        </a:p>
        <a:p>
          <a:pPr marL="0" marR="0" indent="0" algn="l" defTabSz="91440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 et disjointe (une fois les livres sur la table, elle n’est jamais intervenue, en restant préoccupée par les tâches ménagères). </a:t>
          </a:r>
          <a:endParaRPr lang="fr-FR" sz="1600" dirty="0">
            <a:solidFill>
              <a:schemeClr val="tx1"/>
            </a:solidFill>
          </a:endParaRPr>
        </a:p>
      </dgm:t>
    </dgm:pt>
    <dgm:pt modelId="{00001081-E0C6-A349-96BD-26A93734CF6E}" type="parTrans" cxnId="{3D0A4FD2-86B0-E445-9D77-0FF3C9A18DE4}">
      <dgm:prSet/>
      <dgm:spPr/>
      <dgm:t>
        <a:bodyPr/>
        <a:lstStyle/>
        <a:p>
          <a:endParaRPr lang="fr-FR"/>
        </a:p>
      </dgm:t>
    </dgm:pt>
    <dgm:pt modelId="{AF9A5D4C-903C-C34A-8A74-F19329874D56}" type="sibTrans" cxnId="{3D0A4FD2-86B0-E445-9D77-0FF3C9A18DE4}">
      <dgm:prSet/>
      <dgm:spPr/>
      <dgm:t>
        <a:bodyPr/>
        <a:lstStyle/>
        <a:p>
          <a:endParaRPr lang="fr-FR"/>
        </a:p>
      </dgm:t>
    </dgm:pt>
    <dgm:pt modelId="{39EA56DA-C44A-4D46-902A-A17D9C8A63BD}">
      <dgm:prSet phldrT="[Texte]" custT="1"/>
      <dgm:spPr/>
      <dgm:t>
        <a:bodyPr/>
        <a:lstStyle/>
        <a:p>
          <a:pPr algn="l">
            <a:lnSpc>
              <a:spcPct val="90000"/>
            </a:lnSpc>
            <a:spcAft>
              <a:spcPts val="0"/>
            </a:spcAft>
          </a:pPr>
          <a:r>
            <a:rPr lang="fr-FR" sz="1600" b="1" dirty="0" smtClean="0">
              <a:solidFill>
                <a:srgbClr val="000000"/>
              </a:solidFill>
            </a:rPr>
            <a:t>Dyade 2</a:t>
          </a:r>
        </a:p>
        <a:p>
          <a:pPr algn="l">
            <a:lnSpc>
              <a:spcPct val="100000"/>
            </a:lnSpc>
            <a:spcAft>
              <a:spcPts val="0"/>
            </a:spcAft>
          </a:pPr>
          <a:r>
            <a:rPr lang="fr-FR" sz="1600" dirty="0" smtClean="0">
              <a:solidFill>
                <a:schemeClr val="tx1"/>
              </a:solidFill>
            </a:rPr>
            <a:t>mère et fille</a:t>
          </a:r>
        </a:p>
        <a:p>
          <a:pPr algn="l">
            <a:lnSpc>
              <a:spcPct val="90000"/>
            </a:lnSpc>
            <a:spcAft>
              <a:spcPct val="35000"/>
            </a:spcAft>
          </a:pPr>
          <a:endParaRPr lang="fr-FR" sz="1600" dirty="0" smtClean="0">
            <a:solidFill>
              <a:schemeClr val="tx1"/>
            </a:solidFill>
          </a:endParaRPr>
        </a:p>
        <a:p>
          <a:pPr algn="l">
            <a:lnSpc>
              <a:spcPct val="90000"/>
            </a:lnSpc>
            <a:spcAft>
              <a:spcPts val="0"/>
            </a:spcAft>
          </a:pPr>
          <a:r>
            <a:rPr lang="fr-FR" sz="1600" dirty="0" smtClean="0">
              <a:solidFill>
                <a:schemeClr val="tx1"/>
              </a:solidFill>
            </a:rPr>
            <a:t>-</a:t>
          </a:r>
          <a:r>
            <a:rPr lang="fr-FR" sz="1600" dirty="0" smtClean="0">
              <a:solidFill>
                <a:srgbClr val="000000"/>
              </a:solidFill>
            </a:rPr>
            <a:t>mère </a:t>
          </a:r>
          <a:r>
            <a:rPr lang="fr-FR" sz="1600" dirty="0" err="1" smtClean="0">
              <a:solidFill>
                <a:srgbClr val="000000"/>
              </a:solidFill>
            </a:rPr>
            <a:t>autonomisante</a:t>
          </a:r>
          <a:r>
            <a:rPr lang="fr-FR" sz="1600" dirty="0" smtClean="0">
              <a:solidFill>
                <a:srgbClr val="000000"/>
              </a:solidFill>
            </a:rPr>
            <a:t> (par exemple, en confiant à sa fille la garde de sa petite sœur) mais directive</a:t>
          </a:r>
        </a:p>
        <a:p>
          <a:pPr algn="l">
            <a:lnSpc>
              <a:spcPct val="90000"/>
            </a:lnSpc>
            <a:spcAft>
              <a:spcPct val="35000"/>
            </a:spcAft>
          </a:pPr>
          <a:r>
            <a:rPr lang="fr-FR" sz="1600" dirty="0" smtClean="0">
              <a:solidFill>
                <a:srgbClr val="000000"/>
              </a:solidFill>
            </a:rPr>
            <a:t>- et disjointe concernant la préparation des devoirs (comme pour la dyade 1, imposition du travail pour l’école, sans accompagnement de sa part). </a:t>
          </a:r>
          <a:endParaRPr lang="fr-FR" sz="1600" dirty="0">
            <a:solidFill>
              <a:srgbClr val="000000"/>
            </a:solidFill>
          </a:endParaRPr>
        </a:p>
      </dgm:t>
    </dgm:pt>
    <dgm:pt modelId="{AAB5ECAC-AEE4-6643-9DB1-07A9060D3CE8}" type="parTrans" cxnId="{C0548CFD-34C3-4A4D-9F5D-A9530DC64ACE}">
      <dgm:prSet/>
      <dgm:spPr/>
      <dgm:t>
        <a:bodyPr/>
        <a:lstStyle/>
        <a:p>
          <a:endParaRPr lang="fr-FR"/>
        </a:p>
      </dgm:t>
    </dgm:pt>
    <dgm:pt modelId="{02A87733-5BFF-5A40-95B1-D987B029FB64}" type="sibTrans" cxnId="{C0548CFD-34C3-4A4D-9F5D-A9530DC64ACE}">
      <dgm:prSet/>
      <dgm:spPr/>
      <dgm:t>
        <a:bodyPr/>
        <a:lstStyle/>
        <a:p>
          <a:endParaRPr lang="fr-FR"/>
        </a:p>
      </dgm:t>
    </dgm:pt>
    <dgm:pt modelId="{4E193D54-B993-7343-B230-77B0DFF23BCF}">
      <dgm:prSet phldrT="[Texte]" custT="1"/>
      <dgm:spPr/>
      <dgm:t>
        <a:bodyPr/>
        <a:lstStyle/>
        <a:p>
          <a:pPr algn="l">
            <a:spcAft>
              <a:spcPts val="0"/>
            </a:spcAft>
          </a:pPr>
          <a:r>
            <a:rPr lang="fr-FR" sz="1600" b="1" dirty="0" smtClean="0">
              <a:solidFill>
                <a:srgbClr val="000000"/>
              </a:solidFill>
            </a:rPr>
            <a:t>Dyade 3 </a:t>
          </a:r>
        </a:p>
        <a:p>
          <a:pPr algn="l">
            <a:spcAft>
              <a:spcPts val="0"/>
            </a:spcAft>
          </a:pPr>
          <a:r>
            <a:rPr lang="fr-FR" sz="1600" dirty="0" smtClean="0">
              <a:solidFill>
                <a:srgbClr val="000000"/>
              </a:solidFill>
            </a:rPr>
            <a:t>père et fils</a:t>
          </a:r>
        </a:p>
        <a:p>
          <a:pPr algn="l">
            <a:spcAft>
              <a:spcPts val="0"/>
            </a:spcAft>
          </a:pPr>
          <a:endParaRPr lang="fr-FR" sz="1600" dirty="0" smtClean="0">
            <a:solidFill>
              <a:srgbClr val="000000"/>
            </a:solidFill>
          </a:endParaRPr>
        </a:p>
        <a:p>
          <a:pPr algn="l">
            <a:spcAft>
              <a:spcPts val="0"/>
            </a:spcAft>
          </a:pPr>
          <a:r>
            <a:rPr lang="fr-FR" sz="1600" dirty="0" smtClean="0">
              <a:solidFill>
                <a:srgbClr val="000000"/>
              </a:solidFill>
            </a:rPr>
            <a:t>- père suggestif (il demande à son fils d’expliquer à l’observateur ce qu’il a fait à l’école ; il semble content du travail de ce dernier).</a:t>
          </a:r>
        </a:p>
        <a:p>
          <a:pPr algn="l">
            <a:spcAft>
              <a:spcPts val="0"/>
            </a:spcAft>
          </a:pPr>
          <a:r>
            <a:rPr lang="fr-FR" sz="1600" dirty="0" smtClean="0">
              <a:solidFill>
                <a:srgbClr val="000000"/>
              </a:solidFill>
            </a:rPr>
            <a:t>- ponctuellement le père est directif, en exigeant à voix élevée le calme, sans argumenter. </a:t>
          </a:r>
          <a:endParaRPr lang="fr-FR" sz="1600" dirty="0">
            <a:solidFill>
              <a:srgbClr val="000000"/>
            </a:solidFill>
          </a:endParaRPr>
        </a:p>
      </dgm:t>
    </dgm:pt>
    <dgm:pt modelId="{E67F1F8E-938E-084C-87FB-45964D35CE36}" type="parTrans" cxnId="{B43EA8A1-0D20-724C-A841-16AEA77E0F2E}">
      <dgm:prSet/>
      <dgm:spPr/>
      <dgm:t>
        <a:bodyPr/>
        <a:lstStyle/>
        <a:p>
          <a:endParaRPr lang="fr-FR"/>
        </a:p>
      </dgm:t>
    </dgm:pt>
    <dgm:pt modelId="{C6DDB5C3-FABD-D344-8D17-647B77FB9BB2}" type="sibTrans" cxnId="{B43EA8A1-0D20-724C-A841-16AEA77E0F2E}">
      <dgm:prSet/>
      <dgm:spPr/>
      <dgm:t>
        <a:bodyPr/>
        <a:lstStyle/>
        <a:p>
          <a:endParaRPr lang="fr-FR"/>
        </a:p>
      </dgm:t>
    </dgm:pt>
    <dgm:pt modelId="{C663C563-7C32-6243-AB41-59F7DC0D5E2A}">
      <dgm:prSet custT="1"/>
      <dgm:spPr/>
      <dgm:t>
        <a:bodyPr/>
        <a:lstStyle/>
        <a:p>
          <a:pPr algn="l">
            <a:spcAft>
              <a:spcPts val="0"/>
            </a:spcAft>
          </a:pPr>
          <a:r>
            <a:rPr lang="fr-FR" sz="1600" b="1" dirty="0" smtClean="0">
              <a:solidFill>
                <a:srgbClr val="000000"/>
              </a:solidFill>
            </a:rPr>
            <a:t>Dyade 4</a:t>
          </a:r>
        </a:p>
        <a:p>
          <a:pPr algn="l">
            <a:spcAft>
              <a:spcPts val="0"/>
            </a:spcAft>
          </a:pPr>
          <a:r>
            <a:rPr lang="fr-FR" sz="1600" dirty="0" smtClean="0">
              <a:solidFill>
                <a:srgbClr val="000000"/>
              </a:solidFill>
            </a:rPr>
            <a:t>mère et fille </a:t>
          </a:r>
        </a:p>
        <a:p>
          <a:pPr algn="l">
            <a:spcAft>
              <a:spcPts val="0"/>
            </a:spcAft>
          </a:pPr>
          <a:endParaRPr lang="fr-FR" sz="1600" dirty="0" smtClean="0">
            <a:solidFill>
              <a:srgbClr val="000000"/>
            </a:solidFill>
          </a:endParaRPr>
        </a:p>
        <a:p>
          <a:pPr algn="l">
            <a:spcAft>
              <a:spcPts val="0"/>
            </a:spcAft>
          </a:pPr>
          <a:r>
            <a:rPr lang="fr-FR" sz="1600" dirty="0" smtClean="0">
              <a:solidFill>
                <a:srgbClr val="000000"/>
              </a:solidFill>
            </a:rPr>
            <a:t>- accompagne son enfant dans la préparation des devoirs et adopte plutôt un style directif (lit les vers à haute voix et demande à sa fille de répéter).</a:t>
          </a:r>
        </a:p>
        <a:p>
          <a:pPr algn="l">
            <a:spcAft>
              <a:spcPts val="0"/>
            </a:spcAft>
          </a:pPr>
          <a:r>
            <a:rPr lang="fr-FR" sz="1600" dirty="0" smtClean="0">
              <a:solidFill>
                <a:srgbClr val="000000"/>
              </a:solidFill>
            </a:rPr>
            <a:t>- quelques interventions suggestives</a:t>
          </a:r>
          <a:endParaRPr lang="fr-FR" sz="1600" dirty="0">
            <a:solidFill>
              <a:srgbClr val="000000"/>
            </a:solidFill>
          </a:endParaRPr>
        </a:p>
      </dgm:t>
    </dgm:pt>
    <dgm:pt modelId="{9FF9381B-A75E-BC40-87DB-4FABC0018DF6}" type="parTrans" cxnId="{16A5BF26-B82A-DD47-B4DD-2E55B299330F}">
      <dgm:prSet/>
      <dgm:spPr/>
      <dgm:t>
        <a:bodyPr/>
        <a:lstStyle/>
        <a:p>
          <a:endParaRPr lang="fr-FR"/>
        </a:p>
      </dgm:t>
    </dgm:pt>
    <dgm:pt modelId="{2F239EF3-2301-7D49-AAB5-BAD20130E0BD}" type="sibTrans" cxnId="{16A5BF26-B82A-DD47-B4DD-2E55B299330F}">
      <dgm:prSet/>
      <dgm:spPr/>
      <dgm:t>
        <a:bodyPr/>
        <a:lstStyle/>
        <a:p>
          <a:endParaRPr lang="fr-FR"/>
        </a:p>
      </dgm:t>
    </dgm:pt>
    <dgm:pt modelId="{9B2AF643-3493-484E-B04A-E751CBDE1B31}" type="pres">
      <dgm:prSet presAssocID="{1871149B-393A-7C4F-8C6C-F68781D7AAC7}" presName="Name0" presStyleCnt="0">
        <dgm:presLayoutVars>
          <dgm:dir/>
          <dgm:resizeHandles val="exact"/>
        </dgm:presLayoutVars>
      </dgm:prSet>
      <dgm:spPr/>
      <dgm:t>
        <a:bodyPr/>
        <a:lstStyle/>
        <a:p>
          <a:endParaRPr lang="fr-FR"/>
        </a:p>
      </dgm:t>
    </dgm:pt>
    <dgm:pt modelId="{204D7996-6CBB-E044-AC54-0FF41F142790}" type="pres">
      <dgm:prSet presAssocID="{1871149B-393A-7C4F-8C6C-F68781D7AAC7}" presName="bkgdShp" presStyleLbl="alignAccFollowNode1" presStyleIdx="0" presStyleCnt="1" custScaleX="95866" custScaleY="76262" custLinFactNeighborX="2067" custLinFactNeighborY="-20577"/>
      <dgm:spPr/>
    </dgm:pt>
    <dgm:pt modelId="{D491DD13-F503-8F47-87E9-707162844B06}" type="pres">
      <dgm:prSet presAssocID="{1871149B-393A-7C4F-8C6C-F68781D7AAC7}" presName="linComp" presStyleCnt="0"/>
      <dgm:spPr/>
    </dgm:pt>
    <dgm:pt modelId="{6F49DBE6-66FE-004C-8F60-880E8B51AC30}" type="pres">
      <dgm:prSet presAssocID="{0D181CA9-4979-1C4F-BD6E-4D21E5D1ACD8}" presName="compNode" presStyleCnt="0"/>
      <dgm:spPr/>
    </dgm:pt>
    <dgm:pt modelId="{D3EF7BA7-97B3-3D46-8CFE-87E54F445CA2}" type="pres">
      <dgm:prSet presAssocID="{0D181CA9-4979-1C4F-BD6E-4D21E5D1ACD8}" presName="node" presStyleLbl="node1" presStyleIdx="0" presStyleCnt="4" custScaleX="351655" custScaleY="114277" custLinFactNeighborX="-3099" custLinFactNeighborY="-2469">
        <dgm:presLayoutVars>
          <dgm:bulletEnabled val="1"/>
        </dgm:presLayoutVars>
      </dgm:prSet>
      <dgm:spPr/>
      <dgm:t>
        <a:bodyPr/>
        <a:lstStyle/>
        <a:p>
          <a:endParaRPr lang="fr-FR"/>
        </a:p>
      </dgm:t>
    </dgm:pt>
    <dgm:pt modelId="{D41293C3-1A6E-D94F-AFD9-E266ED90879A}" type="pres">
      <dgm:prSet presAssocID="{0D181CA9-4979-1C4F-BD6E-4D21E5D1ACD8}" presName="invisiNode" presStyleLbl="node1" presStyleIdx="0" presStyleCnt="4"/>
      <dgm:spPr/>
    </dgm:pt>
    <dgm:pt modelId="{DBF76AC6-67BD-9242-B88D-BDD03551A913}" type="pres">
      <dgm:prSet presAssocID="{0D181CA9-4979-1C4F-BD6E-4D21E5D1ACD8}" presName="imagNode" presStyleLbl="fgImgPlace1" presStyleIdx="0" presStyleCnt="4" custScaleX="327667" custScaleY="101254" custLinFactNeighborX="-12064" custLinFactNeighborY="-10612"/>
      <dgm:spPr/>
    </dgm:pt>
    <dgm:pt modelId="{25D52456-9FA3-7E47-899B-B6B8E72B831B}" type="pres">
      <dgm:prSet presAssocID="{AF9A5D4C-903C-C34A-8A74-F19329874D56}" presName="sibTrans" presStyleLbl="sibTrans2D1" presStyleIdx="0" presStyleCnt="0"/>
      <dgm:spPr/>
      <dgm:t>
        <a:bodyPr/>
        <a:lstStyle/>
        <a:p>
          <a:endParaRPr lang="fr-FR"/>
        </a:p>
      </dgm:t>
    </dgm:pt>
    <dgm:pt modelId="{DDD51E9A-B1BD-7E4C-8173-32AB954075AC}" type="pres">
      <dgm:prSet presAssocID="{39EA56DA-C44A-4D46-902A-A17D9C8A63BD}" presName="compNode" presStyleCnt="0"/>
      <dgm:spPr/>
    </dgm:pt>
    <dgm:pt modelId="{305B0519-96C4-E945-B62B-59693CE81C72}" type="pres">
      <dgm:prSet presAssocID="{39EA56DA-C44A-4D46-902A-A17D9C8A63BD}" presName="node" presStyleLbl="node1" presStyleIdx="1" presStyleCnt="4" custScaleX="369424" custScaleY="114714" custLinFactNeighborX="11044" custLinFactNeighborY="-2556">
        <dgm:presLayoutVars>
          <dgm:bulletEnabled val="1"/>
        </dgm:presLayoutVars>
      </dgm:prSet>
      <dgm:spPr/>
      <dgm:t>
        <a:bodyPr/>
        <a:lstStyle/>
        <a:p>
          <a:endParaRPr lang="fr-FR"/>
        </a:p>
      </dgm:t>
    </dgm:pt>
    <dgm:pt modelId="{EB9406EC-B67F-9649-AAC0-8A744EFC3968}" type="pres">
      <dgm:prSet presAssocID="{39EA56DA-C44A-4D46-902A-A17D9C8A63BD}" presName="invisiNode" presStyleLbl="node1" presStyleIdx="1" presStyleCnt="4"/>
      <dgm:spPr/>
    </dgm:pt>
    <dgm:pt modelId="{96C54EB4-8CC5-204E-8C5A-749495CCDA3C}" type="pres">
      <dgm:prSet presAssocID="{39EA56DA-C44A-4D46-902A-A17D9C8A63BD}" presName="imagNode" presStyleLbl="fgImgPlace1" presStyleIdx="1" presStyleCnt="4" custScaleX="362645" custScaleY="101642" custLinFactNeighborX="2892" custLinFactNeighborY="-11230"/>
      <dgm:spPr/>
    </dgm:pt>
    <dgm:pt modelId="{4B3D8755-9F71-5743-A57D-4130146B7DA5}" type="pres">
      <dgm:prSet presAssocID="{02A87733-5BFF-5A40-95B1-D987B029FB64}" presName="sibTrans" presStyleLbl="sibTrans2D1" presStyleIdx="0" presStyleCnt="0"/>
      <dgm:spPr/>
      <dgm:t>
        <a:bodyPr/>
        <a:lstStyle/>
        <a:p>
          <a:endParaRPr lang="fr-FR"/>
        </a:p>
      </dgm:t>
    </dgm:pt>
    <dgm:pt modelId="{77C50BBA-FD63-F646-BB82-8622B9B1D9C2}" type="pres">
      <dgm:prSet presAssocID="{4E193D54-B993-7343-B230-77B0DFF23BCF}" presName="compNode" presStyleCnt="0"/>
      <dgm:spPr/>
    </dgm:pt>
    <dgm:pt modelId="{3E18D47B-4E32-7647-A215-E7460AE7A0DA}" type="pres">
      <dgm:prSet presAssocID="{4E193D54-B993-7343-B230-77B0DFF23BCF}" presName="node" presStyleLbl="node1" presStyleIdx="2" presStyleCnt="4" custScaleX="359435" custScaleY="113731" custLinFactNeighborX="29304" custLinFactNeighborY="-3434">
        <dgm:presLayoutVars>
          <dgm:bulletEnabled val="1"/>
        </dgm:presLayoutVars>
      </dgm:prSet>
      <dgm:spPr/>
      <dgm:t>
        <a:bodyPr/>
        <a:lstStyle/>
        <a:p>
          <a:endParaRPr lang="fr-FR"/>
        </a:p>
      </dgm:t>
    </dgm:pt>
    <dgm:pt modelId="{3979EF05-02A4-E146-B102-F8EF5F2022FE}" type="pres">
      <dgm:prSet presAssocID="{4E193D54-B993-7343-B230-77B0DFF23BCF}" presName="invisiNode" presStyleLbl="node1" presStyleIdx="2" presStyleCnt="4"/>
      <dgm:spPr/>
    </dgm:pt>
    <dgm:pt modelId="{1A797E40-1E86-CA49-83B6-C2279F88C021}" type="pres">
      <dgm:prSet presAssocID="{4E193D54-B993-7343-B230-77B0DFF23BCF}" presName="imagNode" presStyleLbl="fgImgPlace1" presStyleIdx="2" presStyleCnt="4" custScaleX="359901" custScaleY="99265" custLinFactNeighborX="17363" custLinFactNeighborY="-12204"/>
      <dgm:spPr/>
    </dgm:pt>
    <dgm:pt modelId="{FC3F5742-140C-734D-92C3-A2FFDF9A7ABC}" type="pres">
      <dgm:prSet presAssocID="{C6DDB5C3-FABD-D344-8D17-647B77FB9BB2}" presName="sibTrans" presStyleLbl="sibTrans2D1" presStyleIdx="0" presStyleCnt="0"/>
      <dgm:spPr/>
      <dgm:t>
        <a:bodyPr/>
        <a:lstStyle/>
        <a:p>
          <a:endParaRPr lang="fr-FR"/>
        </a:p>
      </dgm:t>
    </dgm:pt>
    <dgm:pt modelId="{B892DC27-B33F-CF44-98C7-17E41AC24258}" type="pres">
      <dgm:prSet presAssocID="{C663C563-7C32-6243-AB41-59F7DC0D5E2A}" presName="compNode" presStyleCnt="0"/>
      <dgm:spPr/>
    </dgm:pt>
    <dgm:pt modelId="{FB80CF45-7492-AD4D-9CCA-0D347D1F12E0}" type="pres">
      <dgm:prSet presAssocID="{C663C563-7C32-6243-AB41-59F7DC0D5E2A}" presName="node" presStyleLbl="node1" presStyleIdx="3" presStyleCnt="4" custScaleX="306409" custScaleY="112608" custLinFactNeighborX="40630" custLinFactNeighborY="-3793">
        <dgm:presLayoutVars>
          <dgm:bulletEnabled val="1"/>
        </dgm:presLayoutVars>
      </dgm:prSet>
      <dgm:spPr/>
      <dgm:t>
        <a:bodyPr/>
        <a:lstStyle/>
        <a:p>
          <a:endParaRPr lang="fr-FR"/>
        </a:p>
      </dgm:t>
    </dgm:pt>
    <dgm:pt modelId="{5BE1A827-4B4A-9A49-8FE3-D4B73B9241DE}" type="pres">
      <dgm:prSet presAssocID="{C663C563-7C32-6243-AB41-59F7DC0D5E2A}" presName="invisiNode" presStyleLbl="node1" presStyleIdx="3" presStyleCnt="4"/>
      <dgm:spPr/>
    </dgm:pt>
    <dgm:pt modelId="{B299A91C-A168-E74A-B553-5D5DE0BC3907}" type="pres">
      <dgm:prSet presAssocID="{C663C563-7C32-6243-AB41-59F7DC0D5E2A}" presName="imagNode" presStyleLbl="fgImgPlace1" presStyleIdx="3" presStyleCnt="4" custScaleX="327459" custScaleY="99314" custLinFactNeighborX="77896" custLinFactNeighborY="-38836"/>
      <dgm:spPr/>
    </dgm:pt>
  </dgm:ptLst>
  <dgm:cxnLst>
    <dgm:cxn modelId="{7C20F9CA-BF83-294F-AF10-14FD5ECEB8AA}" type="presOf" srcId="{1871149B-393A-7C4F-8C6C-F68781D7AAC7}" destId="{9B2AF643-3493-484E-B04A-E751CBDE1B31}" srcOrd="0" destOrd="0" presId="urn:microsoft.com/office/officeart/2005/8/layout/pList2"/>
    <dgm:cxn modelId="{A562CCDF-B3E6-E342-B989-0D4FE5BE0F23}" type="presOf" srcId="{C6DDB5C3-FABD-D344-8D17-647B77FB9BB2}" destId="{FC3F5742-140C-734D-92C3-A2FFDF9A7ABC}" srcOrd="0" destOrd="0" presId="urn:microsoft.com/office/officeart/2005/8/layout/pList2"/>
    <dgm:cxn modelId="{B43EA8A1-0D20-724C-A841-16AEA77E0F2E}" srcId="{1871149B-393A-7C4F-8C6C-F68781D7AAC7}" destId="{4E193D54-B993-7343-B230-77B0DFF23BCF}" srcOrd="2" destOrd="0" parTransId="{E67F1F8E-938E-084C-87FB-45964D35CE36}" sibTransId="{C6DDB5C3-FABD-D344-8D17-647B77FB9BB2}"/>
    <dgm:cxn modelId="{16A5BF26-B82A-DD47-B4DD-2E55B299330F}" srcId="{1871149B-393A-7C4F-8C6C-F68781D7AAC7}" destId="{C663C563-7C32-6243-AB41-59F7DC0D5E2A}" srcOrd="3" destOrd="0" parTransId="{9FF9381B-A75E-BC40-87DB-4FABC0018DF6}" sibTransId="{2F239EF3-2301-7D49-AAB5-BAD20130E0BD}"/>
    <dgm:cxn modelId="{2907FD58-B9BD-6242-A349-BDDDFAFFB0F4}" type="presOf" srcId="{0D181CA9-4979-1C4F-BD6E-4D21E5D1ACD8}" destId="{D3EF7BA7-97B3-3D46-8CFE-87E54F445CA2}" srcOrd="0" destOrd="0" presId="urn:microsoft.com/office/officeart/2005/8/layout/pList2"/>
    <dgm:cxn modelId="{65A387E2-6D79-C944-B81D-A95854FC7187}" type="presOf" srcId="{4E193D54-B993-7343-B230-77B0DFF23BCF}" destId="{3E18D47B-4E32-7647-A215-E7460AE7A0DA}" srcOrd="0" destOrd="0" presId="urn:microsoft.com/office/officeart/2005/8/layout/pList2"/>
    <dgm:cxn modelId="{C0548CFD-34C3-4A4D-9F5D-A9530DC64ACE}" srcId="{1871149B-393A-7C4F-8C6C-F68781D7AAC7}" destId="{39EA56DA-C44A-4D46-902A-A17D9C8A63BD}" srcOrd="1" destOrd="0" parTransId="{AAB5ECAC-AEE4-6643-9DB1-07A9060D3CE8}" sibTransId="{02A87733-5BFF-5A40-95B1-D987B029FB64}"/>
    <dgm:cxn modelId="{E7124961-006A-3C48-A2E3-3A23632CA2A7}" type="presOf" srcId="{02A87733-5BFF-5A40-95B1-D987B029FB64}" destId="{4B3D8755-9F71-5743-A57D-4130146B7DA5}" srcOrd="0" destOrd="0" presId="urn:microsoft.com/office/officeart/2005/8/layout/pList2"/>
    <dgm:cxn modelId="{2534230E-32B6-E24E-A7D9-0C88AC484EAD}" type="presOf" srcId="{39EA56DA-C44A-4D46-902A-A17D9C8A63BD}" destId="{305B0519-96C4-E945-B62B-59693CE81C72}" srcOrd="0" destOrd="0" presId="urn:microsoft.com/office/officeart/2005/8/layout/pList2"/>
    <dgm:cxn modelId="{4492437B-7C27-D24C-AD09-6DE8E116DF4A}" type="presOf" srcId="{AF9A5D4C-903C-C34A-8A74-F19329874D56}" destId="{25D52456-9FA3-7E47-899B-B6B8E72B831B}" srcOrd="0" destOrd="0" presId="urn:microsoft.com/office/officeart/2005/8/layout/pList2"/>
    <dgm:cxn modelId="{62CA61C8-5289-F949-8DCF-9F02F7529932}" type="presOf" srcId="{C663C563-7C32-6243-AB41-59F7DC0D5E2A}" destId="{FB80CF45-7492-AD4D-9CCA-0D347D1F12E0}" srcOrd="0" destOrd="0" presId="urn:microsoft.com/office/officeart/2005/8/layout/pList2"/>
    <dgm:cxn modelId="{3D0A4FD2-86B0-E445-9D77-0FF3C9A18DE4}" srcId="{1871149B-393A-7C4F-8C6C-F68781D7AAC7}" destId="{0D181CA9-4979-1C4F-BD6E-4D21E5D1ACD8}" srcOrd="0" destOrd="0" parTransId="{00001081-E0C6-A349-96BD-26A93734CF6E}" sibTransId="{AF9A5D4C-903C-C34A-8A74-F19329874D56}"/>
    <dgm:cxn modelId="{868695D4-B5B0-D644-B49B-C42BC1A47BB4}" type="presParOf" srcId="{9B2AF643-3493-484E-B04A-E751CBDE1B31}" destId="{204D7996-6CBB-E044-AC54-0FF41F142790}" srcOrd="0" destOrd="0" presId="urn:microsoft.com/office/officeart/2005/8/layout/pList2"/>
    <dgm:cxn modelId="{8F4A3636-0F6C-B646-B50E-F5E5ED804740}" type="presParOf" srcId="{9B2AF643-3493-484E-B04A-E751CBDE1B31}" destId="{D491DD13-F503-8F47-87E9-707162844B06}" srcOrd="1" destOrd="0" presId="urn:microsoft.com/office/officeart/2005/8/layout/pList2"/>
    <dgm:cxn modelId="{4CA2315F-8113-5F4D-B1A0-55FD29831C94}" type="presParOf" srcId="{D491DD13-F503-8F47-87E9-707162844B06}" destId="{6F49DBE6-66FE-004C-8F60-880E8B51AC30}" srcOrd="0" destOrd="0" presId="urn:microsoft.com/office/officeart/2005/8/layout/pList2"/>
    <dgm:cxn modelId="{8E1088BC-EDCA-9945-856E-B5ABB39BBAD8}" type="presParOf" srcId="{6F49DBE6-66FE-004C-8F60-880E8B51AC30}" destId="{D3EF7BA7-97B3-3D46-8CFE-87E54F445CA2}" srcOrd="0" destOrd="0" presId="urn:microsoft.com/office/officeart/2005/8/layout/pList2"/>
    <dgm:cxn modelId="{90004FB3-49CE-3A45-8251-B15835614264}" type="presParOf" srcId="{6F49DBE6-66FE-004C-8F60-880E8B51AC30}" destId="{D41293C3-1A6E-D94F-AFD9-E266ED90879A}" srcOrd="1" destOrd="0" presId="urn:microsoft.com/office/officeart/2005/8/layout/pList2"/>
    <dgm:cxn modelId="{792DE04E-E514-E246-82C3-8213F2F16593}" type="presParOf" srcId="{6F49DBE6-66FE-004C-8F60-880E8B51AC30}" destId="{DBF76AC6-67BD-9242-B88D-BDD03551A913}" srcOrd="2" destOrd="0" presId="urn:microsoft.com/office/officeart/2005/8/layout/pList2"/>
    <dgm:cxn modelId="{D797AF67-9770-894B-AF5E-F86F721CB5E9}" type="presParOf" srcId="{D491DD13-F503-8F47-87E9-707162844B06}" destId="{25D52456-9FA3-7E47-899B-B6B8E72B831B}" srcOrd="1" destOrd="0" presId="urn:microsoft.com/office/officeart/2005/8/layout/pList2"/>
    <dgm:cxn modelId="{5ABB7D3B-EA60-C444-91E5-13812187E720}" type="presParOf" srcId="{D491DD13-F503-8F47-87E9-707162844B06}" destId="{DDD51E9A-B1BD-7E4C-8173-32AB954075AC}" srcOrd="2" destOrd="0" presId="urn:microsoft.com/office/officeart/2005/8/layout/pList2"/>
    <dgm:cxn modelId="{5F50FC1C-58AB-2341-A83C-DD4198896E34}" type="presParOf" srcId="{DDD51E9A-B1BD-7E4C-8173-32AB954075AC}" destId="{305B0519-96C4-E945-B62B-59693CE81C72}" srcOrd="0" destOrd="0" presId="urn:microsoft.com/office/officeart/2005/8/layout/pList2"/>
    <dgm:cxn modelId="{685624D6-1F2A-8F40-A61A-74D6DFD2A4D0}" type="presParOf" srcId="{DDD51E9A-B1BD-7E4C-8173-32AB954075AC}" destId="{EB9406EC-B67F-9649-AAC0-8A744EFC3968}" srcOrd="1" destOrd="0" presId="urn:microsoft.com/office/officeart/2005/8/layout/pList2"/>
    <dgm:cxn modelId="{9D97250F-3E4D-C34E-9627-728C68573B48}" type="presParOf" srcId="{DDD51E9A-B1BD-7E4C-8173-32AB954075AC}" destId="{96C54EB4-8CC5-204E-8C5A-749495CCDA3C}" srcOrd="2" destOrd="0" presId="urn:microsoft.com/office/officeart/2005/8/layout/pList2"/>
    <dgm:cxn modelId="{B4D97109-4A23-4C4D-987B-AC811261A63E}" type="presParOf" srcId="{D491DD13-F503-8F47-87E9-707162844B06}" destId="{4B3D8755-9F71-5743-A57D-4130146B7DA5}" srcOrd="3" destOrd="0" presId="urn:microsoft.com/office/officeart/2005/8/layout/pList2"/>
    <dgm:cxn modelId="{6B545CB7-1745-F841-8B1C-CC23A681615E}" type="presParOf" srcId="{D491DD13-F503-8F47-87E9-707162844B06}" destId="{77C50BBA-FD63-F646-BB82-8622B9B1D9C2}" srcOrd="4" destOrd="0" presId="urn:microsoft.com/office/officeart/2005/8/layout/pList2"/>
    <dgm:cxn modelId="{CDEFB5E2-7DD2-CC4D-9480-2F79A4B929D9}" type="presParOf" srcId="{77C50BBA-FD63-F646-BB82-8622B9B1D9C2}" destId="{3E18D47B-4E32-7647-A215-E7460AE7A0DA}" srcOrd="0" destOrd="0" presId="urn:microsoft.com/office/officeart/2005/8/layout/pList2"/>
    <dgm:cxn modelId="{64C4872C-E3D7-AD4B-9924-54ACB8C303C3}" type="presParOf" srcId="{77C50BBA-FD63-F646-BB82-8622B9B1D9C2}" destId="{3979EF05-02A4-E146-B102-F8EF5F2022FE}" srcOrd="1" destOrd="0" presId="urn:microsoft.com/office/officeart/2005/8/layout/pList2"/>
    <dgm:cxn modelId="{716E2A9D-2B48-F449-B9F3-5D238E448BF5}" type="presParOf" srcId="{77C50BBA-FD63-F646-BB82-8622B9B1D9C2}" destId="{1A797E40-1E86-CA49-83B6-C2279F88C021}" srcOrd="2" destOrd="0" presId="urn:microsoft.com/office/officeart/2005/8/layout/pList2"/>
    <dgm:cxn modelId="{FACD4306-34BC-1C4E-BC17-CDBE05247BB7}" type="presParOf" srcId="{D491DD13-F503-8F47-87E9-707162844B06}" destId="{FC3F5742-140C-734D-92C3-A2FFDF9A7ABC}" srcOrd="5" destOrd="0" presId="urn:microsoft.com/office/officeart/2005/8/layout/pList2"/>
    <dgm:cxn modelId="{A625E7C5-1C97-764E-B247-789344BDD6E9}" type="presParOf" srcId="{D491DD13-F503-8F47-87E9-707162844B06}" destId="{B892DC27-B33F-CF44-98C7-17E41AC24258}" srcOrd="6" destOrd="0" presId="urn:microsoft.com/office/officeart/2005/8/layout/pList2"/>
    <dgm:cxn modelId="{A907E001-B4BA-7E40-93D7-9C5CC590A0E5}" type="presParOf" srcId="{B892DC27-B33F-CF44-98C7-17E41AC24258}" destId="{FB80CF45-7492-AD4D-9CCA-0D347D1F12E0}" srcOrd="0" destOrd="0" presId="urn:microsoft.com/office/officeart/2005/8/layout/pList2"/>
    <dgm:cxn modelId="{A60A6F91-3856-784D-B885-7D3D74DAD68B}" type="presParOf" srcId="{B892DC27-B33F-CF44-98C7-17E41AC24258}" destId="{5BE1A827-4B4A-9A49-8FE3-D4B73B9241DE}" srcOrd="1" destOrd="0" presId="urn:microsoft.com/office/officeart/2005/8/layout/pList2"/>
    <dgm:cxn modelId="{F085B17B-729D-6046-9F28-3CD2A839967A}" type="presParOf" srcId="{B892DC27-B33F-CF44-98C7-17E41AC24258}" destId="{B299A91C-A168-E74A-B553-5D5DE0BC390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D7996-6CBB-E044-AC54-0FF41F142790}">
      <dsp:nvSpPr>
        <dsp:cNvPr id="0" name=""/>
        <dsp:cNvSpPr/>
      </dsp:nvSpPr>
      <dsp:spPr>
        <a:xfrm>
          <a:off x="508025" y="223865"/>
          <a:ext cx="9059306" cy="209033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F76AC6-67BD-9242-B88D-BDD03551A913}">
      <dsp:nvSpPr>
        <dsp:cNvPr id="0" name=""/>
        <dsp:cNvSpPr/>
      </dsp:nvSpPr>
      <dsp:spPr>
        <a:xfrm>
          <a:off x="389520" y="0"/>
          <a:ext cx="2177758" cy="2291519"/>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D3EF7BA7-97B3-3D46-8CFE-87E54F445CA2}">
      <dsp:nvSpPr>
        <dsp:cNvPr id="0" name=""/>
        <dsp:cNvSpPr/>
      </dsp:nvSpPr>
      <dsp:spPr>
        <a:xfrm rot="10800000">
          <a:off x="429434" y="2436946"/>
          <a:ext cx="2129207" cy="4400411"/>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tx1"/>
              </a:solidFill>
            </a:rPr>
            <a:t>Dyade 1 </a:t>
          </a:r>
        </a:p>
        <a:p>
          <a:pPr marL="0" lvl="0" indent="0" algn="l" defTabSz="914400">
            <a:lnSpc>
              <a:spcPct val="100000"/>
            </a:lnSpc>
            <a:spcBef>
              <a:spcPct val="0"/>
            </a:spcBef>
            <a:spcAft>
              <a:spcPts val="0"/>
            </a:spcAft>
            <a:buNone/>
          </a:pPr>
          <a:r>
            <a:rPr lang="fr-FR" sz="1800" kern="1200" dirty="0" smtClean="0">
              <a:solidFill>
                <a:schemeClr val="tx1"/>
              </a:solidFill>
            </a:rPr>
            <a:t>mère et fille</a:t>
          </a:r>
        </a:p>
        <a:p>
          <a:pPr marL="0" lvl="0" indent="0" algn="l" defTabSz="914400">
            <a:lnSpc>
              <a:spcPct val="100000"/>
            </a:lnSpc>
            <a:spcBef>
              <a:spcPct val="0"/>
            </a:spcBef>
            <a:spcAft>
              <a:spcPts val="0"/>
            </a:spcAft>
            <a:buNone/>
          </a:pPr>
          <a:endParaRPr lang="fr-FR" sz="1800" kern="1200" dirty="0" smtClean="0"/>
        </a:p>
        <a:p>
          <a:pPr marL="0" lvl="0" indent="0" algn="l" defTabSz="914400">
            <a:lnSpc>
              <a:spcPct val="100000"/>
            </a:lnSpc>
            <a:spcBef>
              <a:spcPct val="0"/>
            </a:spcBef>
            <a:spcAft>
              <a:spcPts val="0"/>
            </a:spcAft>
            <a:buNone/>
          </a:pPr>
          <a:r>
            <a:rPr lang="fr-FR" sz="1800" kern="1200" dirty="0" smtClean="0">
              <a:solidFill>
                <a:srgbClr val="000000"/>
              </a:solidFill>
            </a:rPr>
            <a:t>- participation spontanée de la fille aux activités initiées par sa mère </a:t>
          </a:r>
        </a:p>
        <a:p>
          <a:pPr marL="0" lvl="0" indent="0" algn="l" defTabSz="914400">
            <a:lnSpc>
              <a:spcPct val="100000"/>
            </a:lnSpc>
            <a:spcBef>
              <a:spcPct val="0"/>
            </a:spcBef>
            <a:spcAft>
              <a:spcPts val="0"/>
            </a:spcAft>
            <a:buNone/>
          </a:pPr>
          <a:r>
            <a:rPr lang="fr-FR" sz="1800" kern="1200" dirty="0" smtClean="0">
              <a:solidFill>
                <a:srgbClr val="000000"/>
              </a:solidFill>
            </a:rPr>
            <a:t>- absence de récompense ou feed-back positif de la part de la mère ; </a:t>
          </a:r>
        </a:p>
        <a:p>
          <a:pPr marL="0" lvl="0" indent="0" algn="l" defTabSz="914400">
            <a:lnSpc>
              <a:spcPct val="100000"/>
            </a:lnSpc>
            <a:spcBef>
              <a:spcPct val="0"/>
            </a:spcBef>
            <a:spcAft>
              <a:spcPts val="0"/>
            </a:spcAft>
            <a:buNone/>
          </a:pPr>
          <a:r>
            <a:rPr lang="fr-FR" sz="1800" kern="1200" dirty="0" smtClean="0">
              <a:solidFill>
                <a:srgbClr val="000000"/>
              </a:solidFill>
            </a:rPr>
            <a:t>- l’absence de feed-back </a:t>
          </a:r>
          <a:r>
            <a:rPr lang="fr-FR" sz="1800" kern="1200" dirty="0" err="1" smtClean="0">
              <a:solidFill>
                <a:srgbClr val="000000"/>
              </a:solidFill>
            </a:rPr>
            <a:t>negatif</a:t>
          </a:r>
          <a:endParaRPr lang="fr-FR" sz="1800" kern="1200" dirty="0">
            <a:solidFill>
              <a:srgbClr val="000000"/>
            </a:solidFill>
          </a:endParaRPr>
        </a:p>
      </dsp:txBody>
      <dsp:txXfrm rot="10800000">
        <a:off x="494914" y="2436946"/>
        <a:ext cx="1998247" cy="4334931"/>
      </dsp:txXfrm>
    </dsp:sp>
    <dsp:sp modelId="{96C54EB4-8CC5-204E-8C5A-749495CCDA3C}">
      <dsp:nvSpPr>
        <dsp:cNvPr id="0" name=""/>
        <dsp:cNvSpPr/>
      </dsp:nvSpPr>
      <dsp:spPr>
        <a:xfrm>
          <a:off x="2659373" y="0"/>
          <a:ext cx="2124761" cy="2300300"/>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305B0519-96C4-E945-B62B-59693CE81C72}">
      <dsp:nvSpPr>
        <dsp:cNvPr id="0" name=""/>
        <dsp:cNvSpPr/>
      </dsp:nvSpPr>
      <dsp:spPr>
        <a:xfrm rot="10800000">
          <a:off x="2686945" y="2462736"/>
          <a:ext cx="2177978" cy="4326897"/>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100000"/>
            </a:lnSpc>
            <a:spcBef>
              <a:spcPct val="0"/>
            </a:spcBef>
            <a:spcAft>
              <a:spcPts val="0"/>
            </a:spcAft>
          </a:pPr>
          <a:r>
            <a:rPr lang="fr-FR" sz="1800" b="1" kern="1200" dirty="0" smtClean="0">
              <a:solidFill>
                <a:srgbClr val="000000"/>
              </a:solidFill>
            </a:rPr>
            <a:t>Dyade 2 </a:t>
          </a:r>
        </a:p>
        <a:p>
          <a:pPr lvl="0" algn="l" defTabSz="800100">
            <a:lnSpc>
              <a:spcPct val="100000"/>
            </a:lnSpc>
            <a:spcBef>
              <a:spcPct val="0"/>
            </a:spcBef>
            <a:spcAft>
              <a:spcPts val="0"/>
            </a:spcAft>
          </a:pPr>
          <a:r>
            <a:rPr lang="fr-FR" sz="1800" kern="1200" dirty="0" smtClean="0">
              <a:solidFill>
                <a:srgbClr val="000000"/>
              </a:solidFill>
            </a:rPr>
            <a:t>mère et fille</a:t>
          </a:r>
        </a:p>
        <a:p>
          <a:pPr lvl="0" algn="l" defTabSz="800100">
            <a:lnSpc>
              <a:spcPct val="100000"/>
            </a:lnSpc>
            <a:spcBef>
              <a:spcPct val="0"/>
            </a:spcBef>
            <a:spcAft>
              <a:spcPts val="0"/>
            </a:spcAft>
          </a:pPr>
          <a:endParaRPr lang="fr-FR" sz="1800" kern="1200" dirty="0" smtClean="0">
            <a:solidFill>
              <a:srgbClr val="000000"/>
            </a:solidFill>
          </a:endParaRPr>
        </a:p>
        <a:p>
          <a:pPr lvl="0" algn="l" defTabSz="800100">
            <a:lnSpc>
              <a:spcPct val="100000"/>
            </a:lnSpc>
            <a:spcBef>
              <a:spcPct val="0"/>
            </a:spcBef>
            <a:spcAft>
              <a:spcPts val="0"/>
            </a:spcAft>
          </a:pPr>
          <a:r>
            <a:rPr lang="fr-FR" sz="1800" kern="1200" dirty="0" smtClean="0">
              <a:solidFill>
                <a:srgbClr val="000000"/>
              </a:solidFill>
            </a:rPr>
            <a:t>- la fille aide pour la préparation du repas dans le carbet ; travail collaboratif sans échanges ; </a:t>
          </a:r>
        </a:p>
        <a:p>
          <a:pPr lvl="0" algn="l" defTabSz="800100">
            <a:lnSpc>
              <a:spcPct val="100000"/>
            </a:lnSpc>
            <a:spcBef>
              <a:spcPct val="0"/>
            </a:spcBef>
            <a:spcAft>
              <a:spcPts val="0"/>
            </a:spcAft>
          </a:pPr>
          <a:r>
            <a:rPr lang="fr-FR" sz="1800" kern="1200" dirty="0" smtClean="0">
              <a:solidFill>
                <a:srgbClr val="000000"/>
              </a:solidFill>
            </a:rPr>
            <a:t>- conduite </a:t>
          </a:r>
          <a:r>
            <a:rPr lang="fr-FR" sz="1800" kern="1200" dirty="0" err="1" smtClean="0">
              <a:solidFill>
                <a:srgbClr val="000000"/>
              </a:solidFill>
            </a:rPr>
            <a:t>autono-misante</a:t>
          </a:r>
          <a:endParaRPr lang="fr-FR" sz="1800" kern="1200" dirty="0" smtClean="0">
            <a:solidFill>
              <a:srgbClr val="000000"/>
            </a:solidFill>
          </a:endParaRPr>
        </a:p>
        <a:p>
          <a:pPr lvl="0" algn="l" defTabSz="800100">
            <a:lnSpc>
              <a:spcPct val="100000"/>
            </a:lnSpc>
            <a:spcBef>
              <a:spcPct val="0"/>
            </a:spcBef>
            <a:spcAft>
              <a:spcPts val="0"/>
            </a:spcAft>
          </a:pPr>
          <a:r>
            <a:rPr lang="fr-FR" sz="1800" kern="1200" dirty="0" smtClean="0">
              <a:solidFill>
                <a:srgbClr val="000000"/>
              </a:solidFill>
            </a:rPr>
            <a:t>- absence de contraintes </a:t>
          </a:r>
        </a:p>
        <a:p>
          <a:pPr lvl="0" algn="l" defTabSz="800100">
            <a:lnSpc>
              <a:spcPct val="100000"/>
            </a:lnSpc>
            <a:spcBef>
              <a:spcPct val="0"/>
            </a:spcBef>
            <a:spcAft>
              <a:spcPts val="0"/>
            </a:spcAft>
          </a:pPr>
          <a:r>
            <a:rPr lang="fr-FR" sz="1800" kern="1200" dirty="0" smtClean="0">
              <a:solidFill>
                <a:srgbClr val="000000"/>
              </a:solidFill>
            </a:rPr>
            <a:t>- conduite permissive</a:t>
          </a:r>
          <a:r>
            <a:rPr lang="fr-FR" sz="1800" kern="1200" dirty="0" smtClean="0"/>
            <a:t>.</a:t>
          </a:r>
          <a:endParaRPr lang="fr-FR" sz="1800" kern="1200" dirty="0">
            <a:solidFill>
              <a:srgbClr val="000000"/>
            </a:solidFill>
          </a:endParaRPr>
        </a:p>
      </dsp:txBody>
      <dsp:txXfrm rot="10800000">
        <a:off x="2753925" y="2462736"/>
        <a:ext cx="2044018" cy="4259917"/>
      </dsp:txXfrm>
    </dsp:sp>
    <dsp:sp modelId="{1A797E40-1E86-CA49-83B6-C2279F88C021}">
      <dsp:nvSpPr>
        <dsp:cNvPr id="0" name=""/>
        <dsp:cNvSpPr/>
      </dsp:nvSpPr>
      <dsp:spPr>
        <a:xfrm>
          <a:off x="4901663" y="1"/>
          <a:ext cx="2114459" cy="2246505"/>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3E18D47B-4E32-7647-A215-E7460AE7A0DA}">
      <dsp:nvSpPr>
        <dsp:cNvPr id="0" name=""/>
        <dsp:cNvSpPr/>
      </dsp:nvSpPr>
      <dsp:spPr>
        <a:xfrm rot="10800000">
          <a:off x="4977344" y="2483491"/>
          <a:ext cx="2121823" cy="4289819"/>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fr-FR" sz="1800" b="1" kern="1200" dirty="0" smtClean="0">
              <a:solidFill>
                <a:schemeClr val="tx1"/>
              </a:solidFill>
            </a:rPr>
            <a:t>Dyade 3 </a:t>
          </a:r>
        </a:p>
        <a:p>
          <a:pPr lvl="0" algn="l" defTabSz="800100">
            <a:lnSpc>
              <a:spcPct val="90000"/>
            </a:lnSpc>
            <a:spcBef>
              <a:spcPct val="0"/>
            </a:spcBef>
            <a:spcAft>
              <a:spcPct val="35000"/>
            </a:spcAft>
          </a:pPr>
          <a:r>
            <a:rPr lang="fr-FR" sz="1800" kern="1200" dirty="0" smtClean="0">
              <a:solidFill>
                <a:schemeClr val="tx1"/>
              </a:solidFill>
            </a:rPr>
            <a:t>mère et fille</a:t>
          </a:r>
        </a:p>
        <a:p>
          <a:pPr lvl="0" algn="l" defTabSz="800100">
            <a:lnSpc>
              <a:spcPct val="90000"/>
            </a:lnSpc>
            <a:spcBef>
              <a:spcPct val="0"/>
            </a:spcBef>
            <a:spcAft>
              <a:spcPct val="35000"/>
            </a:spcAft>
          </a:pPr>
          <a:endParaRPr lang="fr-FR" sz="1800" kern="1200" dirty="0" smtClean="0"/>
        </a:p>
        <a:p>
          <a:pPr lvl="0" algn="l" defTabSz="800100">
            <a:lnSpc>
              <a:spcPct val="90000"/>
            </a:lnSpc>
            <a:spcBef>
              <a:spcPct val="0"/>
            </a:spcBef>
            <a:spcAft>
              <a:spcPct val="35000"/>
            </a:spcAft>
          </a:pPr>
          <a:r>
            <a:rPr lang="fr-FR" sz="1800" kern="1200" dirty="0" smtClean="0">
              <a:solidFill>
                <a:srgbClr val="000000"/>
              </a:solidFill>
            </a:rPr>
            <a:t>- Mère présentant une conduite  </a:t>
          </a:r>
          <a:r>
            <a:rPr lang="fr-FR" sz="1800" kern="1200" dirty="0" err="1" smtClean="0">
              <a:solidFill>
                <a:srgbClr val="000000"/>
              </a:solidFill>
            </a:rPr>
            <a:t>autonomisante</a:t>
          </a:r>
          <a:r>
            <a:rPr lang="fr-FR" sz="1800" kern="1200" dirty="0" smtClean="0">
              <a:solidFill>
                <a:srgbClr val="000000"/>
              </a:solidFill>
            </a:rPr>
            <a:t> ; </a:t>
          </a:r>
        </a:p>
        <a:p>
          <a:pPr lvl="0" algn="l" defTabSz="800100">
            <a:lnSpc>
              <a:spcPct val="90000"/>
            </a:lnSpc>
            <a:spcBef>
              <a:spcPct val="0"/>
            </a:spcBef>
            <a:spcAft>
              <a:spcPct val="35000"/>
            </a:spcAft>
          </a:pPr>
          <a:r>
            <a:rPr lang="fr-FR" sz="1800" kern="1200" dirty="0" smtClean="0">
              <a:solidFill>
                <a:srgbClr val="000000"/>
              </a:solidFill>
            </a:rPr>
            <a:t>- Attentive au geste de sa fille</a:t>
          </a:r>
        </a:p>
        <a:p>
          <a:pPr lvl="0" algn="l" defTabSz="800100">
            <a:lnSpc>
              <a:spcPct val="90000"/>
            </a:lnSpc>
            <a:spcBef>
              <a:spcPct val="0"/>
            </a:spcBef>
            <a:spcAft>
              <a:spcPct val="35000"/>
            </a:spcAft>
          </a:pPr>
          <a:r>
            <a:rPr lang="fr-FR" sz="1800" kern="1200" dirty="0" smtClean="0">
              <a:solidFill>
                <a:srgbClr val="000000"/>
              </a:solidFill>
            </a:rPr>
            <a:t>- les échecs sont ignorés </a:t>
          </a:r>
        </a:p>
        <a:p>
          <a:pPr lvl="0" algn="l" defTabSz="800100">
            <a:lnSpc>
              <a:spcPct val="90000"/>
            </a:lnSpc>
            <a:spcBef>
              <a:spcPct val="0"/>
            </a:spcBef>
            <a:spcAft>
              <a:spcPct val="35000"/>
            </a:spcAft>
          </a:pPr>
          <a:r>
            <a:rPr lang="fr-FR" sz="1800" kern="1200" dirty="0" smtClean="0">
              <a:solidFill>
                <a:srgbClr val="000000"/>
              </a:solidFill>
            </a:rPr>
            <a:t>- de même que la réussite</a:t>
          </a:r>
          <a:r>
            <a:rPr lang="fr-FR" sz="1800" kern="1200" dirty="0" smtClean="0"/>
            <a:t>. </a:t>
          </a:r>
          <a:endParaRPr lang="fr-FR" sz="1800" kern="1200" dirty="0">
            <a:solidFill>
              <a:srgbClr val="000000"/>
            </a:solidFill>
          </a:endParaRPr>
        </a:p>
      </dsp:txBody>
      <dsp:txXfrm rot="10800000">
        <a:off x="5042597" y="2483491"/>
        <a:ext cx="1991317" cy="4224566"/>
      </dsp:txXfrm>
    </dsp:sp>
    <dsp:sp modelId="{B299A91C-A168-E74A-B553-5D5DE0BC3907}">
      <dsp:nvSpPr>
        <dsp:cNvPr id="0" name=""/>
        <dsp:cNvSpPr/>
      </dsp:nvSpPr>
      <dsp:spPr>
        <a:xfrm>
          <a:off x="7219894" y="0"/>
          <a:ext cx="2176376" cy="2247614"/>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FB80CF45-7492-AD4D-9CCA-0D347D1F12E0}">
      <dsp:nvSpPr>
        <dsp:cNvPr id="0" name=""/>
        <dsp:cNvSpPr/>
      </dsp:nvSpPr>
      <dsp:spPr>
        <a:xfrm rot="10800000">
          <a:off x="7240906" y="2501719"/>
          <a:ext cx="2302542" cy="4247461"/>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fr-FR" sz="1800" b="1" kern="1200" dirty="0" smtClean="0">
              <a:solidFill>
                <a:schemeClr val="tx1"/>
              </a:solidFill>
            </a:rPr>
            <a:t>Dyade 4 </a:t>
          </a:r>
        </a:p>
        <a:p>
          <a:pPr lvl="0" algn="l" defTabSz="800100">
            <a:lnSpc>
              <a:spcPct val="90000"/>
            </a:lnSpc>
            <a:spcBef>
              <a:spcPct val="0"/>
            </a:spcBef>
            <a:spcAft>
              <a:spcPct val="35000"/>
            </a:spcAft>
          </a:pPr>
          <a:r>
            <a:rPr lang="fr-FR" sz="1800" kern="1200" dirty="0" smtClean="0">
              <a:solidFill>
                <a:schemeClr val="tx1"/>
              </a:solidFill>
            </a:rPr>
            <a:t>mère et fille</a:t>
          </a:r>
          <a:endParaRPr lang="fr-FR" sz="1800" kern="1200" dirty="0" smtClean="0"/>
        </a:p>
        <a:p>
          <a:pPr lvl="0" algn="l" defTabSz="800100">
            <a:lnSpc>
              <a:spcPct val="90000"/>
            </a:lnSpc>
            <a:spcBef>
              <a:spcPct val="0"/>
            </a:spcBef>
            <a:spcAft>
              <a:spcPct val="35000"/>
            </a:spcAft>
          </a:pPr>
          <a:r>
            <a:rPr lang="fr-FR" sz="1600" kern="1200" dirty="0" smtClean="0">
              <a:solidFill>
                <a:srgbClr val="000000"/>
              </a:solidFill>
            </a:rPr>
            <a:t>- les enfants participent </a:t>
          </a:r>
          <a:r>
            <a:rPr lang="fr-FR" sz="1600" kern="1200" dirty="0" err="1" smtClean="0">
              <a:solidFill>
                <a:srgbClr val="000000"/>
              </a:solidFill>
            </a:rPr>
            <a:t>spontané-ment</a:t>
          </a:r>
          <a:r>
            <a:rPr lang="fr-FR" sz="1600" kern="1200" dirty="0" smtClean="0">
              <a:solidFill>
                <a:srgbClr val="000000"/>
              </a:solidFill>
            </a:rPr>
            <a:t> aux activités initiées par leurs mères (faire la </a:t>
          </a:r>
          <a:r>
            <a:rPr lang="fr-FR" sz="1600" kern="1200" dirty="0" err="1" smtClean="0">
              <a:solidFill>
                <a:srgbClr val="000000"/>
              </a:solidFill>
            </a:rPr>
            <a:t>cas-save</a:t>
          </a:r>
          <a:r>
            <a:rPr lang="fr-FR" sz="1600" kern="1200" dirty="0" smtClean="0">
              <a:solidFill>
                <a:srgbClr val="000000"/>
              </a:solidFill>
            </a:rPr>
            <a:t>) sans que l’aide ne leur soit </a:t>
          </a:r>
          <a:r>
            <a:rPr lang="fr-FR" sz="1600" kern="1200" dirty="0" err="1" smtClean="0">
              <a:solidFill>
                <a:srgbClr val="000000"/>
              </a:solidFill>
            </a:rPr>
            <a:t>deman-dée</a:t>
          </a:r>
          <a:r>
            <a:rPr lang="fr-FR" sz="1600" kern="1200" dirty="0" smtClean="0">
              <a:solidFill>
                <a:srgbClr val="000000"/>
              </a:solidFill>
            </a:rPr>
            <a:t>. </a:t>
          </a:r>
        </a:p>
        <a:p>
          <a:pPr lvl="0" algn="l" defTabSz="800100">
            <a:lnSpc>
              <a:spcPct val="90000"/>
            </a:lnSpc>
            <a:spcBef>
              <a:spcPct val="0"/>
            </a:spcBef>
            <a:spcAft>
              <a:spcPct val="35000"/>
            </a:spcAft>
          </a:pPr>
          <a:r>
            <a:rPr lang="fr-FR" sz="1600" kern="1200" dirty="0" smtClean="0">
              <a:solidFill>
                <a:srgbClr val="000000"/>
              </a:solidFill>
            </a:rPr>
            <a:t>-Les observateurs ont noté l’absence de récompense ou feed-back positif de la part des parents ; mais également l’absence de punitions.</a:t>
          </a:r>
          <a:endParaRPr lang="fr-FR" sz="1600" kern="1200" dirty="0">
            <a:solidFill>
              <a:srgbClr val="000000"/>
            </a:solidFill>
          </a:endParaRPr>
        </a:p>
      </dsp:txBody>
      <dsp:txXfrm rot="10800000">
        <a:off x="7311717" y="2501719"/>
        <a:ext cx="2160920" cy="4176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D7996-6CBB-E044-AC54-0FF41F142790}">
      <dsp:nvSpPr>
        <dsp:cNvPr id="0" name=""/>
        <dsp:cNvSpPr/>
      </dsp:nvSpPr>
      <dsp:spPr>
        <a:xfrm>
          <a:off x="451769" y="42310"/>
          <a:ext cx="9059306" cy="173142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F76AC6-67BD-9242-B88D-BDD03551A913}">
      <dsp:nvSpPr>
        <dsp:cNvPr id="0" name=""/>
        <dsp:cNvSpPr/>
      </dsp:nvSpPr>
      <dsp:spPr>
        <a:xfrm>
          <a:off x="395427" y="0"/>
          <a:ext cx="2206508" cy="2291519"/>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D3EF7BA7-97B3-3D46-8CFE-87E54F445CA2}">
      <dsp:nvSpPr>
        <dsp:cNvPr id="0" name=""/>
        <dsp:cNvSpPr/>
      </dsp:nvSpPr>
      <dsp:spPr>
        <a:xfrm rot="10800000">
          <a:off x="423336" y="2626927"/>
          <a:ext cx="2157316" cy="4202877"/>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tx1"/>
              </a:solidFill>
            </a:rPr>
            <a:t>Dyade 1 </a:t>
          </a:r>
        </a:p>
        <a:p>
          <a:pPr marL="0" lvl="0" indent="0" algn="l" defTabSz="914400">
            <a:lnSpc>
              <a:spcPct val="100000"/>
            </a:lnSpc>
            <a:spcBef>
              <a:spcPct val="0"/>
            </a:spcBef>
            <a:spcAft>
              <a:spcPts val="0"/>
            </a:spcAft>
            <a:buNone/>
          </a:pPr>
          <a:r>
            <a:rPr lang="fr-FR" sz="1800" kern="1200" dirty="0" smtClean="0">
              <a:solidFill>
                <a:schemeClr val="tx1"/>
              </a:solidFill>
            </a:rPr>
            <a:t>mère et fille</a:t>
          </a:r>
          <a:endParaRPr lang="fr-FR" sz="18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fr-FR" sz="18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fr-FR" sz="1800" kern="1200" dirty="0" smtClean="0">
              <a:solidFill>
                <a:srgbClr val="000000"/>
              </a:solidFill>
            </a:rPr>
            <a:t>- Le style interactif de cette mère se caractérise par une part importante d’actes d’imposition et des feed-back négatifs de la part de la mère</a:t>
          </a:r>
          <a:endParaRPr lang="fr-FR" sz="1800" kern="1200" dirty="0">
            <a:solidFill>
              <a:srgbClr val="000000"/>
            </a:solidFill>
          </a:endParaRPr>
        </a:p>
      </dsp:txBody>
      <dsp:txXfrm rot="10800000">
        <a:off x="489681" y="2626927"/>
        <a:ext cx="2024626" cy="4136532"/>
      </dsp:txXfrm>
    </dsp:sp>
    <dsp:sp modelId="{96C54EB4-8CC5-204E-8C5A-749495CCDA3C}">
      <dsp:nvSpPr>
        <dsp:cNvPr id="0" name=""/>
        <dsp:cNvSpPr/>
      </dsp:nvSpPr>
      <dsp:spPr>
        <a:xfrm>
          <a:off x="2695245" y="0"/>
          <a:ext cx="2152811" cy="2300300"/>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305B0519-96C4-E945-B62B-59693CE81C72}">
      <dsp:nvSpPr>
        <dsp:cNvPr id="0" name=""/>
        <dsp:cNvSpPr/>
      </dsp:nvSpPr>
      <dsp:spPr>
        <a:xfrm rot="10800000">
          <a:off x="2709329" y="2573442"/>
          <a:ext cx="2206730" cy="4326897"/>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100000"/>
            </a:lnSpc>
            <a:spcBef>
              <a:spcPct val="0"/>
            </a:spcBef>
            <a:spcAft>
              <a:spcPts val="0"/>
            </a:spcAft>
          </a:pPr>
          <a:r>
            <a:rPr lang="fr-FR" sz="1800" b="1" kern="1200" dirty="0" smtClean="0">
              <a:solidFill>
                <a:schemeClr val="tx1"/>
              </a:solidFill>
            </a:rPr>
            <a:t>Dyade 2 </a:t>
          </a:r>
        </a:p>
        <a:p>
          <a:pPr lvl="0" algn="l" defTabSz="800100">
            <a:lnSpc>
              <a:spcPct val="100000"/>
            </a:lnSpc>
            <a:spcBef>
              <a:spcPct val="0"/>
            </a:spcBef>
            <a:spcAft>
              <a:spcPts val="0"/>
            </a:spcAft>
          </a:pPr>
          <a:r>
            <a:rPr lang="fr-FR" sz="1800" kern="1200" dirty="0" smtClean="0">
              <a:solidFill>
                <a:schemeClr val="tx1"/>
              </a:solidFill>
            </a:rPr>
            <a:t>mère et fille</a:t>
          </a:r>
          <a:endParaRPr lang="fr-FR" sz="1800" kern="1200" dirty="0" smtClean="0"/>
        </a:p>
        <a:p>
          <a:pPr lvl="0" algn="l" defTabSz="800100">
            <a:lnSpc>
              <a:spcPct val="100000"/>
            </a:lnSpc>
            <a:spcBef>
              <a:spcPct val="0"/>
            </a:spcBef>
            <a:spcAft>
              <a:spcPts val="0"/>
            </a:spcAft>
          </a:pPr>
          <a:endParaRPr lang="fr-FR" sz="1800" kern="1200" dirty="0" smtClean="0"/>
        </a:p>
        <a:p>
          <a:pPr lvl="0" algn="l" defTabSz="800100">
            <a:lnSpc>
              <a:spcPct val="100000"/>
            </a:lnSpc>
            <a:spcBef>
              <a:spcPct val="0"/>
            </a:spcBef>
            <a:spcAft>
              <a:spcPts val="0"/>
            </a:spcAft>
          </a:pPr>
          <a:r>
            <a:rPr lang="fr-FR" sz="1800" kern="1200" dirty="0" smtClean="0">
              <a:solidFill>
                <a:srgbClr val="000000"/>
              </a:solidFill>
            </a:rPr>
            <a:t>- le style interactif de la deuxième dyade est décrit par les </a:t>
          </a:r>
          <a:r>
            <a:rPr lang="fr-FR" sz="1800" kern="1200" dirty="0" err="1" smtClean="0">
              <a:solidFill>
                <a:srgbClr val="000000"/>
              </a:solidFill>
            </a:rPr>
            <a:t>observa-teurs</a:t>
          </a:r>
          <a:r>
            <a:rPr lang="fr-FR" sz="1800" kern="1200" dirty="0" smtClean="0">
              <a:solidFill>
                <a:srgbClr val="000000"/>
              </a:solidFill>
            </a:rPr>
            <a:t> comme disposant d’un nombre important d’interventions à caractère </a:t>
          </a:r>
          <a:r>
            <a:rPr lang="fr-FR" sz="1800" kern="1200" dirty="0" err="1" smtClean="0">
              <a:solidFill>
                <a:srgbClr val="000000"/>
              </a:solidFill>
            </a:rPr>
            <a:t>autono-misant</a:t>
          </a:r>
          <a:r>
            <a:rPr lang="fr-FR" sz="1800" kern="1200" dirty="0" smtClean="0">
              <a:solidFill>
                <a:srgbClr val="000000"/>
              </a:solidFill>
            </a:rPr>
            <a:t>, les actes directifs ne manquant pas</a:t>
          </a:r>
          <a:r>
            <a:rPr lang="fr-FR" sz="1800" kern="1200" dirty="0" smtClean="0"/>
            <a:t>. </a:t>
          </a:r>
          <a:endParaRPr lang="fr-FR" sz="1800" kern="1200" dirty="0">
            <a:solidFill>
              <a:srgbClr val="000000"/>
            </a:solidFill>
          </a:endParaRPr>
        </a:p>
      </dsp:txBody>
      <dsp:txXfrm rot="10800000">
        <a:off x="2777194" y="2573442"/>
        <a:ext cx="2071000" cy="4259032"/>
      </dsp:txXfrm>
    </dsp:sp>
    <dsp:sp modelId="{1A797E40-1E86-CA49-83B6-C2279F88C021}">
      <dsp:nvSpPr>
        <dsp:cNvPr id="0" name=""/>
        <dsp:cNvSpPr/>
      </dsp:nvSpPr>
      <dsp:spPr>
        <a:xfrm>
          <a:off x="4967137" y="1"/>
          <a:ext cx="2142373" cy="2246505"/>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3E18D47B-4E32-7647-A215-E7460AE7A0DA}">
      <dsp:nvSpPr>
        <dsp:cNvPr id="0" name=""/>
        <dsp:cNvSpPr/>
      </dsp:nvSpPr>
      <dsp:spPr>
        <a:xfrm rot="10800000">
          <a:off x="5037130" y="2610529"/>
          <a:ext cx="2149834" cy="4289819"/>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ts val="0"/>
            </a:spcAft>
          </a:pPr>
          <a:r>
            <a:rPr lang="fr-FR" sz="1800" b="1" kern="1200" dirty="0" smtClean="0">
              <a:solidFill>
                <a:schemeClr val="tx1"/>
              </a:solidFill>
            </a:rPr>
            <a:t>Dyade 3 </a:t>
          </a:r>
        </a:p>
        <a:p>
          <a:pPr lvl="0" algn="l" defTabSz="800100">
            <a:lnSpc>
              <a:spcPct val="90000"/>
            </a:lnSpc>
            <a:spcBef>
              <a:spcPct val="0"/>
            </a:spcBef>
            <a:spcAft>
              <a:spcPts val="0"/>
            </a:spcAft>
          </a:pPr>
          <a:r>
            <a:rPr lang="fr-FR" sz="1800" kern="1200" dirty="0" smtClean="0">
              <a:solidFill>
                <a:schemeClr val="tx1"/>
              </a:solidFill>
            </a:rPr>
            <a:t>mère et fille</a:t>
          </a:r>
          <a:endParaRPr lang="fr-FR" sz="1800" kern="1200" dirty="0" smtClean="0"/>
        </a:p>
        <a:p>
          <a:pPr lvl="0" algn="l" defTabSz="800100">
            <a:lnSpc>
              <a:spcPct val="90000"/>
            </a:lnSpc>
            <a:spcBef>
              <a:spcPct val="0"/>
            </a:spcBef>
            <a:spcAft>
              <a:spcPts val="0"/>
            </a:spcAft>
          </a:pPr>
          <a:endParaRPr lang="fr-FR" sz="1800" kern="1200" dirty="0" smtClean="0"/>
        </a:p>
        <a:p>
          <a:pPr lvl="0" algn="l" defTabSz="800100">
            <a:lnSpc>
              <a:spcPct val="90000"/>
            </a:lnSpc>
            <a:spcBef>
              <a:spcPct val="0"/>
            </a:spcBef>
            <a:spcAft>
              <a:spcPts val="0"/>
            </a:spcAft>
          </a:pPr>
          <a:r>
            <a:rPr lang="fr-FR" sz="1800" kern="1200" dirty="0" smtClean="0">
              <a:solidFill>
                <a:srgbClr val="000000"/>
              </a:solidFill>
            </a:rPr>
            <a:t>- la troisième dyade se caractérise par plus d’actes d’imposition et des feed-back négatifs de la part de la mère que les deux autres dyades. </a:t>
          </a:r>
          <a:endParaRPr lang="fr-FR" sz="1800" kern="1200" dirty="0">
            <a:solidFill>
              <a:srgbClr val="000000"/>
            </a:solidFill>
          </a:endParaRPr>
        </a:p>
      </dsp:txBody>
      <dsp:txXfrm rot="10800000">
        <a:off x="5103245" y="2610529"/>
        <a:ext cx="2017604" cy="4223704"/>
      </dsp:txXfrm>
    </dsp:sp>
    <dsp:sp modelId="{B299A91C-A168-E74A-B553-5D5DE0BC3907}">
      <dsp:nvSpPr>
        <dsp:cNvPr id="0" name=""/>
        <dsp:cNvSpPr/>
      </dsp:nvSpPr>
      <dsp:spPr>
        <a:xfrm>
          <a:off x="7252055" y="0"/>
          <a:ext cx="2205107" cy="2247614"/>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FB80CF45-7492-AD4D-9CCA-0D347D1F12E0}">
      <dsp:nvSpPr>
        <dsp:cNvPr id="0" name=""/>
        <dsp:cNvSpPr/>
      </dsp:nvSpPr>
      <dsp:spPr>
        <a:xfrm rot="10800000">
          <a:off x="7381402" y="2610538"/>
          <a:ext cx="2063356" cy="4247461"/>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ts val="0"/>
            </a:spcAft>
          </a:pPr>
          <a:r>
            <a:rPr lang="fr-FR" sz="1800" b="1" kern="1200" dirty="0" smtClean="0">
              <a:solidFill>
                <a:schemeClr val="tx1"/>
              </a:solidFill>
            </a:rPr>
            <a:t>Dyade 4 </a:t>
          </a:r>
        </a:p>
        <a:p>
          <a:pPr lvl="0" algn="l" defTabSz="800100">
            <a:lnSpc>
              <a:spcPct val="90000"/>
            </a:lnSpc>
            <a:spcBef>
              <a:spcPct val="0"/>
            </a:spcBef>
            <a:spcAft>
              <a:spcPts val="0"/>
            </a:spcAft>
          </a:pPr>
          <a:r>
            <a:rPr lang="fr-FR" sz="1800" kern="1200" dirty="0" smtClean="0">
              <a:solidFill>
                <a:schemeClr val="tx1"/>
              </a:solidFill>
            </a:rPr>
            <a:t>mère et fille</a:t>
          </a:r>
          <a:endParaRPr lang="fr-FR" sz="1800" kern="1200" dirty="0" smtClean="0"/>
        </a:p>
        <a:p>
          <a:pPr lvl="0" algn="l" defTabSz="800100">
            <a:lnSpc>
              <a:spcPct val="90000"/>
            </a:lnSpc>
            <a:spcBef>
              <a:spcPct val="0"/>
            </a:spcBef>
            <a:spcAft>
              <a:spcPts val="0"/>
            </a:spcAft>
          </a:pPr>
          <a:endParaRPr lang="fr-FR" sz="1800" kern="1200" dirty="0" smtClean="0"/>
        </a:p>
        <a:p>
          <a:pPr lvl="0" algn="l" defTabSz="800100">
            <a:lnSpc>
              <a:spcPct val="90000"/>
            </a:lnSpc>
            <a:spcBef>
              <a:spcPct val="0"/>
            </a:spcBef>
            <a:spcAft>
              <a:spcPts val="0"/>
            </a:spcAft>
          </a:pPr>
          <a:r>
            <a:rPr lang="fr-FR" sz="1800" kern="1200" dirty="0" smtClean="0">
              <a:solidFill>
                <a:srgbClr val="000000"/>
              </a:solidFill>
            </a:rPr>
            <a:t>- pour la quatrième dyade l’observateur a noté des feed-back positifs. </a:t>
          </a:r>
          <a:endParaRPr lang="fr-FR" sz="1800" kern="1200" dirty="0">
            <a:solidFill>
              <a:srgbClr val="000000"/>
            </a:solidFill>
          </a:endParaRPr>
        </a:p>
      </dsp:txBody>
      <dsp:txXfrm rot="10800000">
        <a:off x="7444857" y="2610538"/>
        <a:ext cx="1936446" cy="4184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D7996-6CBB-E044-AC54-0FF41F142790}">
      <dsp:nvSpPr>
        <dsp:cNvPr id="0" name=""/>
        <dsp:cNvSpPr/>
      </dsp:nvSpPr>
      <dsp:spPr>
        <a:xfrm>
          <a:off x="451769" y="0"/>
          <a:ext cx="9059306" cy="224794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F76AC6-67BD-9242-B88D-BDD03551A913}">
      <dsp:nvSpPr>
        <dsp:cNvPr id="0" name=""/>
        <dsp:cNvSpPr/>
      </dsp:nvSpPr>
      <dsp:spPr>
        <a:xfrm>
          <a:off x="395427" y="0"/>
          <a:ext cx="2206508" cy="2291519"/>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D3EF7BA7-97B3-3D46-8CFE-87E54F445CA2}">
      <dsp:nvSpPr>
        <dsp:cNvPr id="0" name=""/>
        <dsp:cNvSpPr/>
      </dsp:nvSpPr>
      <dsp:spPr>
        <a:xfrm rot="10800000">
          <a:off x="425013" y="2572395"/>
          <a:ext cx="2157316" cy="4400411"/>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tx1"/>
              </a:solidFill>
            </a:rPr>
            <a:t>Dyade 1 </a:t>
          </a:r>
        </a:p>
        <a:p>
          <a:pPr marL="0" lvl="0" indent="0" algn="l" defTabSz="914400">
            <a:lnSpc>
              <a:spcPct val="100000"/>
            </a:lnSpc>
            <a:spcBef>
              <a:spcPct val="0"/>
            </a:spcBef>
            <a:spcAft>
              <a:spcPts val="0"/>
            </a:spcAft>
            <a:buNone/>
          </a:pPr>
          <a:r>
            <a:rPr lang="fr-FR" sz="1800" kern="1200" dirty="0" smtClean="0">
              <a:solidFill>
                <a:schemeClr val="tx1"/>
              </a:solidFill>
            </a:rPr>
            <a:t>mère et fille</a:t>
          </a:r>
        </a:p>
        <a:p>
          <a:pPr marL="0" lvl="0" indent="0" algn="l" defTabSz="914400">
            <a:lnSpc>
              <a:spcPct val="100000"/>
            </a:lnSpc>
            <a:spcBef>
              <a:spcPct val="0"/>
            </a:spcBef>
            <a:spcAft>
              <a:spcPts val="0"/>
            </a:spcAft>
            <a:buNone/>
          </a:pPr>
          <a:endParaRPr lang="fr-FR" sz="1800" kern="1200" dirty="0" smtClean="0">
            <a:solidFill>
              <a:schemeClr val="tx1"/>
            </a:solidFill>
          </a:endParaRPr>
        </a:p>
        <a:p>
          <a:pPr marL="0" lvl="0" indent="0" algn="l" defTabSz="914400">
            <a:lnSpc>
              <a:spcPct val="100000"/>
            </a:lnSpc>
            <a:spcBef>
              <a:spcPct val="0"/>
            </a:spcBef>
            <a:spcAft>
              <a:spcPts val="0"/>
            </a:spcAft>
            <a:buNone/>
          </a:pPr>
          <a:r>
            <a:rPr lang="fr-FR" sz="1800" kern="1200" dirty="0" smtClean="0">
              <a:solidFill>
                <a:schemeClr val="tx1"/>
              </a:solidFill>
            </a:rPr>
            <a:t>- la mère suit de près la scolarité de sa fille ; </a:t>
          </a:r>
        </a:p>
        <a:p>
          <a:pPr lvl="0" algn="l" defTabSz="800100">
            <a:lnSpc>
              <a:spcPct val="100000"/>
            </a:lnSpc>
            <a:spcBef>
              <a:spcPct val="0"/>
            </a:spcBef>
            <a:spcAft>
              <a:spcPts val="0"/>
            </a:spcAft>
          </a:pPr>
          <a:r>
            <a:rPr lang="fr-FR" sz="1800" kern="1200" dirty="0" smtClean="0">
              <a:solidFill>
                <a:schemeClr val="tx1"/>
              </a:solidFill>
            </a:rPr>
            <a:t>- les interventions de la mère ont été décrites avec des actes suggestifs </a:t>
          </a:r>
        </a:p>
        <a:p>
          <a:pPr lvl="0" algn="l" defTabSz="800100">
            <a:lnSpc>
              <a:spcPct val="100000"/>
            </a:lnSpc>
            <a:spcBef>
              <a:spcPct val="0"/>
            </a:spcBef>
            <a:spcAft>
              <a:spcPts val="0"/>
            </a:spcAft>
          </a:pPr>
          <a:r>
            <a:rPr lang="fr-FR" sz="1800" kern="1200" dirty="0" smtClean="0">
              <a:solidFill>
                <a:schemeClr val="tx1"/>
              </a:solidFill>
            </a:rPr>
            <a:t>- et quelques interventions directives (surtout au sujet des devoirs scolaires)</a:t>
          </a:r>
          <a:endParaRPr lang="fr-FR" sz="1800" kern="1200" dirty="0">
            <a:solidFill>
              <a:schemeClr val="tx1"/>
            </a:solidFill>
          </a:endParaRPr>
        </a:p>
      </dsp:txBody>
      <dsp:txXfrm rot="10800000">
        <a:off x="491358" y="2572395"/>
        <a:ext cx="2024626" cy="4334066"/>
      </dsp:txXfrm>
    </dsp:sp>
    <dsp:sp modelId="{96C54EB4-8CC5-204E-8C5A-749495CCDA3C}">
      <dsp:nvSpPr>
        <dsp:cNvPr id="0" name=""/>
        <dsp:cNvSpPr/>
      </dsp:nvSpPr>
      <dsp:spPr>
        <a:xfrm>
          <a:off x="2695245" y="0"/>
          <a:ext cx="2152811" cy="2300300"/>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305B0519-96C4-E945-B62B-59693CE81C72}">
      <dsp:nvSpPr>
        <dsp:cNvPr id="0" name=""/>
        <dsp:cNvSpPr/>
      </dsp:nvSpPr>
      <dsp:spPr>
        <a:xfrm rot="10800000">
          <a:off x="2723181" y="2573442"/>
          <a:ext cx="2206730" cy="4326897"/>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fr-FR" sz="1800" b="1" kern="1200" dirty="0" smtClean="0">
              <a:solidFill>
                <a:schemeClr val="tx1"/>
              </a:solidFill>
            </a:rPr>
            <a:t>Dyade 2 </a:t>
          </a:r>
        </a:p>
        <a:p>
          <a:pPr lvl="0" algn="l" defTabSz="800100">
            <a:lnSpc>
              <a:spcPct val="100000"/>
            </a:lnSpc>
            <a:spcBef>
              <a:spcPct val="0"/>
            </a:spcBef>
            <a:spcAft>
              <a:spcPts val="0"/>
            </a:spcAft>
          </a:pPr>
          <a:r>
            <a:rPr lang="fr-FR" sz="1800" kern="1200" dirty="0" smtClean="0">
              <a:solidFill>
                <a:schemeClr val="tx1"/>
              </a:solidFill>
            </a:rPr>
            <a:t>mère et fille</a:t>
          </a:r>
        </a:p>
        <a:p>
          <a:pPr lvl="0" algn="l" defTabSz="800100">
            <a:lnSpc>
              <a:spcPct val="100000"/>
            </a:lnSpc>
            <a:spcBef>
              <a:spcPct val="0"/>
            </a:spcBef>
            <a:spcAft>
              <a:spcPts val="0"/>
            </a:spcAft>
          </a:pPr>
          <a:endParaRPr lang="fr-FR" sz="1800" kern="1200" dirty="0" smtClean="0">
            <a:solidFill>
              <a:srgbClr val="000000"/>
            </a:solidFill>
          </a:endParaRPr>
        </a:p>
        <a:p>
          <a:pPr lvl="0" algn="l" defTabSz="800100">
            <a:lnSpc>
              <a:spcPct val="100000"/>
            </a:lnSpc>
            <a:spcBef>
              <a:spcPct val="0"/>
            </a:spcBef>
            <a:spcAft>
              <a:spcPts val="0"/>
            </a:spcAft>
          </a:pPr>
          <a:r>
            <a:rPr lang="fr-FR" sz="1800" kern="1200" dirty="0" smtClean="0">
              <a:solidFill>
                <a:srgbClr val="000000"/>
              </a:solidFill>
            </a:rPr>
            <a:t>- la mère est occupée avec l’agriculture; les filles aînées la remplacent </a:t>
          </a:r>
        </a:p>
        <a:p>
          <a:pPr lvl="0" algn="l" defTabSz="800100">
            <a:lnSpc>
              <a:spcPct val="100000"/>
            </a:lnSpc>
            <a:spcBef>
              <a:spcPct val="0"/>
            </a:spcBef>
            <a:spcAft>
              <a:spcPts val="0"/>
            </a:spcAft>
          </a:pPr>
          <a:r>
            <a:rPr lang="fr-FR" sz="1800" kern="1200" dirty="0" smtClean="0">
              <a:solidFill>
                <a:srgbClr val="000000"/>
              </a:solidFill>
            </a:rPr>
            <a:t>- les interventions observées ont été associées plutôt à du style suggestif et autonomisant ; avec quelques actes d’imposition</a:t>
          </a:r>
          <a:endParaRPr lang="fr-FR" sz="1800" kern="1200" dirty="0">
            <a:solidFill>
              <a:srgbClr val="000000"/>
            </a:solidFill>
          </a:endParaRPr>
        </a:p>
      </dsp:txBody>
      <dsp:txXfrm rot="10800000">
        <a:off x="2791046" y="2573442"/>
        <a:ext cx="2071000" cy="4259032"/>
      </dsp:txXfrm>
    </dsp:sp>
    <dsp:sp modelId="{1A797E40-1E86-CA49-83B6-C2279F88C021}">
      <dsp:nvSpPr>
        <dsp:cNvPr id="0" name=""/>
        <dsp:cNvSpPr/>
      </dsp:nvSpPr>
      <dsp:spPr>
        <a:xfrm>
          <a:off x="5009460" y="1"/>
          <a:ext cx="2142373" cy="2246505"/>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3E18D47B-4E32-7647-A215-E7460AE7A0DA}">
      <dsp:nvSpPr>
        <dsp:cNvPr id="0" name=""/>
        <dsp:cNvSpPr/>
      </dsp:nvSpPr>
      <dsp:spPr>
        <a:xfrm rot="10800000">
          <a:off x="5043817" y="2568133"/>
          <a:ext cx="2149834" cy="4289819"/>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fr-FR" sz="1800" b="1" kern="1200" dirty="0" smtClean="0">
              <a:solidFill>
                <a:schemeClr val="tx1"/>
              </a:solidFill>
            </a:rPr>
            <a:t>Dyade 3 </a:t>
          </a:r>
        </a:p>
        <a:p>
          <a:pPr lvl="0" algn="l" defTabSz="800100">
            <a:lnSpc>
              <a:spcPct val="100000"/>
            </a:lnSpc>
            <a:spcBef>
              <a:spcPct val="0"/>
            </a:spcBef>
            <a:spcAft>
              <a:spcPts val="0"/>
            </a:spcAft>
          </a:pPr>
          <a:r>
            <a:rPr lang="fr-FR" sz="1800" kern="1200" dirty="0" smtClean="0">
              <a:solidFill>
                <a:schemeClr val="tx1"/>
              </a:solidFill>
            </a:rPr>
            <a:t>mère et fille</a:t>
          </a:r>
        </a:p>
        <a:p>
          <a:pPr lvl="0" algn="l" defTabSz="800100">
            <a:lnSpc>
              <a:spcPct val="100000"/>
            </a:lnSpc>
            <a:spcBef>
              <a:spcPct val="0"/>
            </a:spcBef>
            <a:spcAft>
              <a:spcPts val="0"/>
            </a:spcAft>
          </a:pPr>
          <a:endParaRPr lang="fr-FR" sz="1800" kern="1200" dirty="0" smtClean="0">
            <a:solidFill>
              <a:schemeClr val="tx1"/>
            </a:solidFill>
          </a:endParaRPr>
        </a:p>
        <a:p>
          <a:pPr lvl="0" algn="l" defTabSz="800100">
            <a:lnSpc>
              <a:spcPct val="100000"/>
            </a:lnSpc>
            <a:spcBef>
              <a:spcPct val="0"/>
            </a:spcBef>
            <a:spcAft>
              <a:spcPts val="0"/>
            </a:spcAft>
          </a:pPr>
          <a:r>
            <a:rPr lang="fr-FR" sz="1800" kern="1200" dirty="0" smtClean="0">
              <a:solidFill>
                <a:srgbClr val="000000"/>
              </a:solidFill>
            </a:rPr>
            <a:t>- mère présente et impliquée dans l’éducation de ses enfants ; la scolarité de sa fille occupe une place importante ;</a:t>
          </a:r>
        </a:p>
        <a:p>
          <a:pPr lvl="0" algn="l" defTabSz="800100">
            <a:lnSpc>
              <a:spcPct val="100000"/>
            </a:lnSpc>
            <a:spcBef>
              <a:spcPct val="0"/>
            </a:spcBef>
            <a:spcAft>
              <a:spcPts val="0"/>
            </a:spcAft>
          </a:pPr>
          <a:r>
            <a:rPr lang="fr-FR" sz="1800" kern="1200" dirty="0" smtClean="0">
              <a:solidFill>
                <a:srgbClr val="000000"/>
              </a:solidFill>
            </a:rPr>
            <a:t>- ses interventions ont été décrites comme étant suggestives et </a:t>
          </a:r>
          <a:r>
            <a:rPr lang="fr-FR" sz="1800" kern="1200" dirty="0" err="1" smtClean="0">
              <a:solidFill>
                <a:srgbClr val="000000"/>
              </a:solidFill>
            </a:rPr>
            <a:t>autonomisantes</a:t>
          </a:r>
          <a:r>
            <a:rPr lang="fr-FR" sz="1800" kern="1200" dirty="0" smtClean="0">
              <a:solidFill>
                <a:srgbClr val="000000"/>
              </a:solidFill>
            </a:rPr>
            <a:t>.</a:t>
          </a:r>
          <a:endParaRPr lang="fr-FR" sz="1800" kern="1200" dirty="0">
            <a:solidFill>
              <a:srgbClr val="000000"/>
            </a:solidFill>
          </a:endParaRPr>
        </a:p>
      </dsp:txBody>
      <dsp:txXfrm rot="10800000">
        <a:off x="5109932" y="2568133"/>
        <a:ext cx="2017604" cy="4223704"/>
      </dsp:txXfrm>
    </dsp:sp>
    <dsp:sp modelId="{B299A91C-A168-E74A-B553-5D5DE0BC3907}">
      <dsp:nvSpPr>
        <dsp:cNvPr id="0" name=""/>
        <dsp:cNvSpPr/>
      </dsp:nvSpPr>
      <dsp:spPr>
        <a:xfrm>
          <a:off x="7308486" y="0"/>
          <a:ext cx="2205107" cy="2247614"/>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FB80CF45-7492-AD4D-9CCA-0D347D1F12E0}">
      <dsp:nvSpPr>
        <dsp:cNvPr id="0" name=""/>
        <dsp:cNvSpPr/>
      </dsp:nvSpPr>
      <dsp:spPr>
        <a:xfrm rot="10800000">
          <a:off x="7408136" y="2570726"/>
          <a:ext cx="2063356" cy="4418780"/>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fr-FR" sz="1800" b="1" kern="1200" dirty="0" smtClean="0">
              <a:solidFill>
                <a:schemeClr val="tx1"/>
              </a:solidFill>
            </a:rPr>
            <a:t>Dyade 4 </a:t>
          </a:r>
        </a:p>
        <a:p>
          <a:pPr lvl="0" algn="l" defTabSz="800100">
            <a:lnSpc>
              <a:spcPct val="100000"/>
            </a:lnSpc>
            <a:spcBef>
              <a:spcPct val="0"/>
            </a:spcBef>
            <a:spcAft>
              <a:spcPts val="0"/>
            </a:spcAft>
          </a:pPr>
          <a:r>
            <a:rPr lang="fr-FR" sz="1800" kern="1200" dirty="0" smtClean="0">
              <a:solidFill>
                <a:schemeClr val="tx1"/>
              </a:solidFill>
            </a:rPr>
            <a:t>père et fils</a:t>
          </a:r>
        </a:p>
        <a:p>
          <a:pPr lvl="0" algn="l" defTabSz="800100">
            <a:lnSpc>
              <a:spcPct val="100000"/>
            </a:lnSpc>
            <a:spcBef>
              <a:spcPct val="0"/>
            </a:spcBef>
            <a:spcAft>
              <a:spcPts val="0"/>
            </a:spcAft>
          </a:pPr>
          <a:endParaRPr lang="fr-FR" sz="1800" kern="1200" dirty="0" smtClean="0">
            <a:solidFill>
              <a:srgbClr val="000000"/>
            </a:solidFill>
          </a:endParaRPr>
        </a:p>
        <a:p>
          <a:pPr lvl="0" algn="l" defTabSz="800100">
            <a:lnSpc>
              <a:spcPct val="100000"/>
            </a:lnSpc>
            <a:spcBef>
              <a:spcPct val="0"/>
            </a:spcBef>
            <a:spcAft>
              <a:spcPts val="0"/>
            </a:spcAft>
          </a:pPr>
          <a:r>
            <a:rPr lang="fr-FR" sz="1800" kern="1200" dirty="0" smtClean="0">
              <a:solidFill>
                <a:srgbClr val="000000"/>
              </a:solidFill>
            </a:rPr>
            <a:t>- implication du  père dans l’éducation de son fils. </a:t>
          </a:r>
        </a:p>
        <a:p>
          <a:pPr lvl="0" algn="l" defTabSz="800100">
            <a:lnSpc>
              <a:spcPct val="100000"/>
            </a:lnSpc>
            <a:spcBef>
              <a:spcPct val="0"/>
            </a:spcBef>
            <a:spcAft>
              <a:spcPts val="0"/>
            </a:spcAft>
          </a:pPr>
          <a:r>
            <a:rPr lang="fr-FR" sz="1800" kern="1200" dirty="0" smtClean="0">
              <a:solidFill>
                <a:srgbClr val="000000"/>
              </a:solidFill>
            </a:rPr>
            <a:t>- il laisse l’autonomie à son fils mais devient directif quand il interroge sur les devoirs pour l’école</a:t>
          </a:r>
          <a:endParaRPr lang="fr-FR" sz="1800" kern="1200" dirty="0">
            <a:solidFill>
              <a:srgbClr val="000000"/>
            </a:solidFill>
          </a:endParaRPr>
        </a:p>
      </dsp:txBody>
      <dsp:txXfrm rot="10800000">
        <a:off x="7471591" y="2570726"/>
        <a:ext cx="1936446" cy="4355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D7996-6CBB-E044-AC54-0FF41F142790}">
      <dsp:nvSpPr>
        <dsp:cNvPr id="0" name=""/>
        <dsp:cNvSpPr/>
      </dsp:nvSpPr>
      <dsp:spPr>
        <a:xfrm>
          <a:off x="387346" y="0"/>
          <a:ext cx="8982431" cy="235352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F76AC6-67BD-9242-B88D-BDD03551A913}">
      <dsp:nvSpPr>
        <dsp:cNvPr id="0" name=""/>
        <dsp:cNvSpPr/>
      </dsp:nvSpPr>
      <dsp:spPr>
        <a:xfrm>
          <a:off x="288876" y="22497"/>
          <a:ext cx="2002570" cy="2291519"/>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D3EF7BA7-97B3-3D46-8CFE-87E54F445CA2}">
      <dsp:nvSpPr>
        <dsp:cNvPr id="0" name=""/>
        <dsp:cNvSpPr/>
      </dsp:nvSpPr>
      <dsp:spPr>
        <a:xfrm rot="10800000">
          <a:off x="270364" y="2589086"/>
          <a:ext cx="2149175" cy="4310414"/>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600" b="1" kern="1200" dirty="0" smtClean="0">
              <a:solidFill>
                <a:schemeClr val="tx1"/>
              </a:solidFill>
            </a:rPr>
            <a:t>Dyade 1 </a:t>
          </a:r>
        </a:p>
        <a:p>
          <a:pPr marL="0" marR="0" lvl="0" indent="0" algn="l" defTabSz="914400" eaLnBrk="1" fontAlgn="auto" latinLnBrk="0" hangingPunct="1">
            <a:lnSpc>
              <a:spcPct val="100000"/>
            </a:lnSpc>
            <a:spcBef>
              <a:spcPct val="0"/>
            </a:spcBef>
            <a:spcAft>
              <a:spcPts val="0"/>
            </a:spcAft>
            <a:buClrTx/>
            <a:buSzTx/>
            <a:buFontTx/>
            <a:buNone/>
            <a:tabLst/>
            <a:defRPr/>
          </a:pPr>
          <a:r>
            <a:rPr lang="fr-FR" sz="1600" kern="1200" dirty="0" smtClean="0">
              <a:solidFill>
                <a:schemeClr val="tx1"/>
              </a:solidFill>
            </a:rPr>
            <a:t>mère et fille</a:t>
          </a:r>
        </a:p>
        <a:p>
          <a:pPr marL="0" marR="0" lvl="0" indent="0" algn="l" defTabSz="914400" eaLnBrk="1" fontAlgn="auto" latinLnBrk="0" hangingPunct="1">
            <a:lnSpc>
              <a:spcPct val="100000"/>
            </a:lnSpc>
            <a:spcBef>
              <a:spcPct val="0"/>
            </a:spcBef>
            <a:spcAft>
              <a:spcPts val="0"/>
            </a:spcAft>
            <a:buClrTx/>
            <a:buSzTx/>
            <a:buFontTx/>
            <a:buNone/>
            <a:tabLst/>
            <a:defRPr/>
          </a:pPr>
          <a:endParaRPr lang="fr-FR" sz="16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fr-FR" sz="1600" kern="1200" dirty="0" smtClean="0">
              <a:solidFill>
                <a:schemeClr val="tx1"/>
              </a:solidFill>
            </a:rPr>
            <a:t>- plutôt directive (elle a réprimandé à quatre reprises sa fille par rapport aux devoirs à faire pour l’école) </a:t>
          </a:r>
        </a:p>
        <a:p>
          <a:pPr marL="0" marR="0" lvl="0" indent="0" algn="l" defTabSz="914400" eaLnBrk="1" fontAlgn="auto" latinLnBrk="0" hangingPunct="1">
            <a:lnSpc>
              <a:spcPct val="100000"/>
            </a:lnSpc>
            <a:spcBef>
              <a:spcPct val="0"/>
            </a:spcBef>
            <a:spcAft>
              <a:spcPts val="0"/>
            </a:spcAft>
            <a:buClrTx/>
            <a:buSzTx/>
            <a:buFontTx/>
            <a:buNone/>
            <a:tabLst/>
            <a:defRPr/>
          </a:pPr>
          <a:r>
            <a:rPr lang="fr-FR" sz="1600" kern="1200" dirty="0" smtClean="0">
              <a:solidFill>
                <a:schemeClr val="tx1"/>
              </a:solidFill>
            </a:rPr>
            <a:t>- et disjointe (une fois les livres sur la table, elle n’est jamais intervenue, en restant préoccupée par les tâches ménagères). </a:t>
          </a:r>
          <a:endParaRPr lang="fr-FR" sz="1600" kern="1200" dirty="0">
            <a:solidFill>
              <a:schemeClr val="tx1"/>
            </a:solidFill>
          </a:endParaRPr>
        </a:p>
      </dsp:txBody>
      <dsp:txXfrm rot="10800000">
        <a:off x="336459" y="2589086"/>
        <a:ext cx="2016985" cy="4244319"/>
      </dsp:txXfrm>
    </dsp:sp>
    <dsp:sp modelId="{96C54EB4-8CC5-204E-8C5A-749495CCDA3C}">
      <dsp:nvSpPr>
        <dsp:cNvPr id="0" name=""/>
        <dsp:cNvSpPr/>
      </dsp:nvSpPr>
      <dsp:spPr>
        <a:xfrm>
          <a:off x="2537986" y="0"/>
          <a:ext cx="2216342" cy="2300300"/>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305B0519-96C4-E945-B62B-59693CE81C72}">
      <dsp:nvSpPr>
        <dsp:cNvPr id="0" name=""/>
        <dsp:cNvSpPr/>
      </dsp:nvSpPr>
      <dsp:spPr>
        <a:xfrm rot="10800000">
          <a:off x="2567093" y="2573442"/>
          <a:ext cx="2257772" cy="4326897"/>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ts val="0"/>
            </a:spcAft>
          </a:pPr>
          <a:r>
            <a:rPr lang="fr-FR" sz="1600" b="1" kern="1200" dirty="0" smtClean="0">
              <a:solidFill>
                <a:srgbClr val="000000"/>
              </a:solidFill>
            </a:rPr>
            <a:t>Dyade 2</a:t>
          </a:r>
        </a:p>
        <a:p>
          <a:pPr lvl="0" algn="l" defTabSz="711200">
            <a:lnSpc>
              <a:spcPct val="100000"/>
            </a:lnSpc>
            <a:spcBef>
              <a:spcPct val="0"/>
            </a:spcBef>
            <a:spcAft>
              <a:spcPts val="0"/>
            </a:spcAft>
          </a:pPr>
          <a:r>
            <a:rPr lang="fr-FR" sz="1600" kern="1200" dirty="0" smtClean="0">
              <a:solidFill>
                <a:schemeClr val="tx1"/>
              </a:solidFill>
            </a:rPr>
            <a:t>mère et fille</a:t>
          </a:r>
        </a:p>
        <a:p>
          <a:pPr lvl="0" algn="l" defTabSz="711200">
            <a:lnSpc>
              <a:spcPct val="90000"/>
            </a:lnSpc>
            <a:spcBef>
              <a:spcPct val="0"/>
            </a:spcBef>
            <a:spcAft>
              <a:spcPct val="35000"/>
            </a:spcAft>
          </a:pPr>
          <a:endParaRPr lang="fr-FR" sz="1600" kern="1200" dirty="0" smtClean="0">
            <a:solidFill>
              <a:schemeClr val="tx1"/>
            </a:solidFill>
          </a:endParaRPr>
        </a:p>
        <a:p>
          <a:pPr lvl="0" algn="l" defTabSz="711200">
            <a:lnSpc>
              <a:spcPct val="90000"/>
            </a:lnSpc>
            <a:spcBef>
              <a:spcPct val="0"/>
            </a:spcBef>
            <a:spcAft>
              <a:spcPts val="0"/>
            </a:spcAft>
          </a:pPr>
          <a:r>
            <a:rPr lang="fr-FR" sz="1600" kern="1200" dirty="0" smtClean="0">
              <a:solidFill>
                <a:schemeClr val="tx1"/>
              </a:solidFill>
            </a:rPr>
            <a:t>-</a:t>
          </a:r>
          <a:r>
            <a:rPr lang="fr-FR" sz="1600" kern="1200" dirty="0" smtClean="0">
              <a:solidFill>
                <a:srgbClr val="000000"/>
              </a:solidFill>
            </a:rPr>
            <a:t>mère </a:t>
          </a:r>
          <a:r>
            <a:rPr lang="fr-FR" sz="1600" kern="1200" dirty="0" err="1" smtClean="0">
              <a:solidFill>
                <a:srgbClr val="000000"/>
              </a:solidFill>
            </a:rPr>
            <a:t>autonomisante</a:t>
          </a:r>
          <a:r>
            <a:rPr lang="fr-FR" sz="1600" kern="1200" dirty="0" smtClean="0">
              <a:solidFill>
                <a:srgbClr val="000000"/>
              </a:solidFill>
            </a:rPr>
            <a:t> (par exemple, en confiant à sa fille la garde de sa petite sœur) mais directive</a:t>
          </a:r>
        </a:p>
        <a:p>
          <a:pPr lvl="0" algn="l" defTabSz="711200">
            <a:lnSpc>
              <a:spcPct val="90000"/>
            </a:lnSpc>
            <a:spcBef>
              <a:spcPct val="0"/>
            </a:spcBef>
            <a:spcAft>
              <a:spcPct val="35000"/>
            </a:spcAft>
          </a:pPr>
          <a:r>
            <a:rPr lang="fr-FR" sz="1600" kern="1200" dirty="0" smtClean="0">
              <a:solidFill>
                <a:srgbClr val="000000"/>
              </a:solidFill>
            </a:rPr>
            <a:t>- et disjointe concernant la préparation des devoirs (comme pour la dyade 1, imposition du travail pour l’école, sans accompagnement de sa part). </a:t>
          </a:r>
          <a:endParaRPr lang="fr-FR" sz="1600" kern="1200" dirty="0">
            <a:solidFill>
              <a:srgbClr val="000000"/>
            </a:solidFill>
          </a:endParaRPr>
        </a:p>
      </dsp:txBody>
      <dsp:txXfrm rot="10800000">
        <a:off x="2636527" y="2573442"/>
        <a:ext cx="2118904" cy="4257463"/>
      </dsp:txXfrm>
    </dsp:sp>
    <dsp:sp modelId="{1A797E40-1E86-CA49-83B6-C2279F88C021}">
      <dsp:nvSpPr>
        <dsp:cNvPr id="0" name=""/>
        <dsp:cNvSpPr/>
      </dsp:nvSpPr>
      <dsp:spPr>
        <a:xfrm>
          <a:off x="4924601" y="14123"/>
          <a:ext cx="2199572" cy="2246505"/>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3E18D47B-4E32-7647-A215-E7460AE7A0DA}">
      <dsp:nvSpPr>
        <dsp:cNvPr id="0" name=""/>
        <dsp:cNvSpPr/>
      </dsp:nvSpPr>
      <dsp:spPr>
        <a:xfrm rot="10800000">
          <a:off x="4999004" y="2568133"/>
          <a:ext cx="2196724" cy="4289819"/>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ts val="0"/>
            </a:spcAft>
          </a:pPr>
          <a:r>
            <a:rPr lang="fr-FR" sz="1600" b="1" kern="1200" dirty="0" smtClean="0">
              <a:solidFill>
                <a:srgbClr val="000000"/>
              </a:solidFill>
            </a:rPr>
            <a:t>Dyade 3 </a:t>
          </a:r>
        </a:p>
        <a:p>
          <a:pPr lvl="0" algn="l" defTabSz="711200">
            <a:lnSpc>
              <a:spcPct val="90000"/>
            </a:lnSpc>
            <a:spcBef>
              <a:spcPct val="0"/>
            </a:spcBef>
            <a:spcAft>
              <a:spcPts val="0"/>
            </a:spcAft>
          </a:pPr>
          <a:r>
            <a:rPr lang="fr-FR" sz="1600" kern="1200" dirty="0" smtClean="0">
              <a:solidFill>
                <a:srgbClr val="000000"/>
              </a:solidFill>
            </a:rPr>
            <a:t>père et fils</a:t>
          </a:r>
        </a:p>
        <a:p>
          <a:pPr lvl="0" algn="l" defTabSz="711200">
            <a:lnSpc>
              <a:spcPct val="90000"/>
            </a:lnSpc>
            <a:spcBef>
              <a:spcPct val="0"/>
            </a:spcBef>
            <a:spcAft>
              <a:spcPts val="0"/>
            </a:spcAft>
          </a:pPr>
          <a:endParaRPr lang="fr-FR" sz="1600" kern="1200" dirty="0" smtClean="0">
            <a:solidFill>
              <a:srgbClr val="000000"/>
            </a:solidFill>
          </a:endParaRPr>
        </a:p>
        <a:p>
          <a:pPr lvl="0" algn="l" defTabSz="711200">
            <a:lnSpc>
              <a:spcPct val="90000"/>
            </a:lnSpc>
            <a:spcBef>
              <a:spcPct val="0"/>
            </a:spcBef>
            <a:spcAft>
              <a:spcPts val="0"/>
            </a:spcAft>
          </a:pPr>
          <a:r>
            <a:rPr lang="fr-FR" sz="1600" kern="1200" dirty="0" smtClean="0">
              <a:solidFill>
                <a:srgbClr val="000000"/>
              </a:solidFill>
            </a:rPr>
            <a:t>- père suggestif (il demande à son fils d’expliquer à l’observateur ce qu’il a fait à l’école ; il semble content du travail de ce dernier).</a:t>
          </a:r>
        </a:p>
        <a:p>
          <a:pPr lvl="0" algn="l" defTabSz="711200">
            <a:lnSpc>
              <a:spcPct val="90000"/>
            </a:lnSpc>
            <a:spcBef>
              <a:spcPct val="0"/>
            </a:spcBef>
            <a:spcAft>
              <a:spcPts val="0"/>
            </a:spcAft>
          </a:pPr>
          <a:r>
            <a:rPr lang="fr-FR" sz="1600" kern="1200" dirty="0" smtClean="0">
              <a:solidFill>
                <a:srgbClr val="000000"/>
              </a:solidFill>
            </a:rPr>
            <a:t>- ponctuellement le père est directif, en exigeant à voix élevée le calme, sans argumenter. </a:t>
          </a:r>
          <a:endParaRPr lang="fr-FR" sz="1600" kern="1200" dirty="0">
            <a:solidFill>
              <a:srgbClr val="000000"/>
            </a:solidFill>
          </a:endParaRPr>
        </a:p>
      </dsp:txBody>
      <dsp:txXfrm rot="10800000">
        <a:off x="5066561" y="2568133"/>
        <a:ext cx="2061610" cy="4222262"/>
      </dsp:txXfrm>
    </dsp:sp>
    <dsp:sp modelId="{B299A91C-A168-E74A-B553-5D5DE0BC3907}">
      <dsp:nvSpPr>
        <dsp:cNvPr id="0" name=""/>
        <dsp:cNvSpPr/>
      </dsp:nvSpPr>
      <dsp:spPr>
        <a:xfrm>
          <a:off x="7368478" y="0"/>
          <a:ext cx="2001299" cy="2247614"/>
        </a:xfrm>
        <a:prstGeom prst="roundRect">
          <a:avLst>
            <a:gd name="adj" fmla="val 10000"/>
          </a:avLst>
        </a:prstGeom>
        <a:solidFill>
          <a:schemeClr val="accent1">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FB80CF45-7492-AD4D-9CCA-0D347D1F12E0}">
      <dsp:nvSpPr>
        <dsp:cNvPr id="0" name=""/>
        <dsp:cNvSpPr/>
      </dsp:nvSpPr>
      <dsp:spPr>
        <a:xfrm rot="10800000">
          <a:off x="7391812" y="2586360"/>
          <a:ext cx="1872650" cy="4247461"/>
        </a:xfrm>
        <a:prstGeom prst="round2SameRect">
          <a:avLst>
            <a:gd name="adj1" fmla="val 10500"/>
            <a:gd name="adj2" fmla="val 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ts val="0"/>
            </a:spcAft>
          </a:pPr>
          <a:r>
            <a:rPr lang="fr-FR" sz="1600" b="1" kern="1200" dirty="0" smtClean="0">
              <a:solidFill>
                <a:srgbClr val="000000"/>
              </a:solidFill>
            </a:rPr>
            <a:t>Dyade 4</a:t>
          </a:r>
        </a:p>
        <a:p>
          <a:pPr lvl="0" algn="l" defTabSz="711200">
            <a:lnSpc>
              <a:spcPct val="90000"/>
            </a:lnSpc>
            <a:spcBef>
              <a:spcPct val="0"/>
            </a:spcBef>
            <a:spcAft>
              <a:spcPts val="0"/>
            </a:spcAft>
          </a:pPr>
          <a:r>
            <a:rPr lang="fr-FR" sz="1600" kern="1200" dirty="0" smtClean="0">
              <a:solidFill>
                <a:srgbClr val="000000"/>
              </a:solidFill>
            </a:rPr>
            <a:t>mère et fille </a:t>
          </a:r>
        </a:p>
        <a:p>
          <a:pPr lvl="0" algn="l" defTabSz="711200">
            <a:lnSpc>
              <a:spcPct val="90000"/>
            </a:lnSpc>
            <a:spcBef>
              <a:spcPct val="0"/>
            </a:spcBef>
            <a:spcAft>
              <a:spcPts val="0"/>
            </a:spcAft>
          </a:pPr>
          <a:endParaRPr lang="fr-FR" sz="1600" kern="1200" dirty="0" smtClean="0">
            <a:solidFill>
              <a:srgbClr val="000000"/>
            </a:solidFill>
          </a:endParaRPr>
        </a:p>
        <a:p>
          <a:pPr lvl="0" algn="l" defTabSz="711200">
            <a:lnSpc>
              <a:spcPct val="90000"/>
            </a:lnSpc>
            <a:spcBef>
              <a:spcPct val="0"/>
            </a:spcBef>
            <a:spcAft>
              <a:spcPts val="0"/>
            </a:spcAft>
          </a:pPr>
          <a:r>
            <a:rPr lang="fr-FR" sz="1600" kern="1200" dirty="0" smtClean="0">
              <a:solidFill>
                <a:srgbClr val="000000"/>
              </a:solidFill>
            </a:rPr>
            <a:t>- accompagne son enfant dans la préparation des devoirs et adopte plutôt un style directif (lit les vers à haute voix et demande à sa fille de répéter).</a:t>
          </a:r>
        </a:p>
        <a:p>
          <a:pPr lvl="0" algn="l" defTabSz="711200">
            <a:lnSpc>
              <a:spcPct val="90000"/>
            </a:lnSpc>
            <a:spcBef>
              <a:spcPct val="0"/>
            </a:spcBef>
            <a:spcAft>
              <a:spcPts val="0"/>
            </a:spcAft>
          </a:pPr>
          <a:r>
            <a:rPr lang="fr-FR" sz="1600" kern="1200" dirty="0" smtClean="0">
              <a:solidFill>
                <a:srgbClr val="000000"/>
              </a:solidFill>
            </a:rPr>
            <a:t>- quelques interventions suggestives</a:t>
          </a:r>
          <a:endParaRPr lang="fr-FR" sz="1600" kern="1200" dirty="0">
            <a:solidFill>
              <a:srgbClr val="000000"/>
            </a:solidFill>
          </a:endParaRPr>
        </a:p>
      </dsp:txBody>
      <dsp:txXfrm rot="10800000">
        <a:off x="7449402" y="2586360"/>
        <a:ext cx="1757470" cy="418987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877209-F311-F54D-81ED-FE7B458C7602}" type="datetime1">
              <a:rPr lang="fr-FR" smtClean="0"/>
              <a:t>23/03/15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3C72E0-AA3D-3C4F-A858-B7D10F8ADF51}" type="slidenum">
              <a:rPr lang="fr-FR" smtClean="0"/>
              <a:t>‹#›</a:t>
            </a:fld>
            <a:endParaRPr lang="fr-FR"/>
          </a:p>
        </p:txBody>
      </p:sp>
    </p:spTree>
    <p:extLst>
      <p:ext uri="{BB962C8B-B14F-4D97-AF65-F5344CB8AC3E}">
        <p14:creationId xmlns:p14="http://schemas.microsoft.com/office/powerpoint/2010/main" val="2717006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EDE0C-A82C-9F49-85EA-73115945AD19}" type="datetime1">
              <a:rPr lang="fr-FR" smtClean="0"/>
              <a:t>23/03/15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B9C5-3CD5-6942-9C4D-72778C6838A5}" type="slidenum">
              <a:rPr lang="fr-FR" smtClean="0"/>
              <a:t>‹#›</a:t>
            </a:fld>
            <a:endParaRPr lang="fr-FR"/>
          </a:p>
        </p:txBody>
      </p:sp>
    </p:spTree>
    <p:extLst>
      <p:ext uri="{BB962C8B-B14F-4D97-AF65-F5344CB8AC3E}">
        <p14:creationId xmlns:p14="http://schemas.microsoft.com/office/powerpoint/2010/main" val="36305758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1</a:t>
            </a:fld>
            <a:endParaRPr lang="fr-FR"/>
          </a:p>
        </p:txBody>
      </p:sp>
    </p:spTree>
    <p:extLst>
      <p:ext uri="{BB962C8B-B14F-4D97-AF65-F5344CB8AC3E}">
        <p14:creationId xmlns:p14="http://schemas.microsoft.com/office/powerpoint/2010/main" val="90053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indices de ces difficultés sont nombreux, à titre d’exemple on peut observer que seul un élève sur trois a le baccalauréat (32,2% de réussite) et que 45% des élèves sortent du système scolaire sans diplôme.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Il n'y a pas de statistiques "officielles" qui prennent en compte le facteur ethnique -ni au Rectorat, ni à l'INSEE- pas d'études qui nous pourraient donner cette chiffre (cf.</a:t>
            </a:r>
            <a:r>
              <a:rPr lang="fr-FR" sz="1200" dirty="0" smtClean="0">
                <a:solidFill>
                  <a:srgbClr val="FF0000"/>
                </a:solidFill>
              </a:rPr>
              <a:t> : </a:t>
            </a:r>
            <a:r>
              <a:rPr lang="fr-FR" sz="1200" dirty="0" smtClean="0">
                <a:solidFill>
                  <a:srgbClr val="FFC000"/>
                </a:solidFill>
              </a:rPr>
              <a:t>ce type de chiffres n’est pas disponible puisqu’il n’y a pas d’enquêtes par groupe socioculturel</a:t>
            </a:r>
            <a:r>
              <a:rPr lang="fr-FR" sz="1200" kern="1200" dirty="0" smtClean="0">
                <a:solidFill>
                  <a:schemeClr val="tx1"/>
                </a:solidFill>
                <a:latin typeface="+mn-lt"/>
                <a:ea typeface="+mn-ea"/>
                <a:cs typeface="+mn-cs"/>
              </a:rPr>
              <a:t>). On sait quand même que, en excluant Cayenne et Kourou, en Guyane les 60% des élèves de 6ème ne sont pas lecteurs. En sachant que la presque totalité des enfants "métro" de Guyane est scolarisée à Cayenne et Kourou, et que, en dehors de ces deux communes, la presque totalité de la population peut être considérée comme ayant une identité "ethnique" ou « autochtone », ça signifie que les 60% des jeunes autochtones de Guyane ne sont pas capables de lire et d’écrire correctement ni de comprendre des textes "complexes". Dans certaines communes (p.ex. Maripasoula) 60% d’élèves terminent la 6ème sans les compétences en </a:t>
            </a:r>
            <a:r>
              <a:rPr lang="fr-FR" sz="1200" kern="1200" dirty="0" err="1" smtClean="0">
                <a:solidFill>
                  <a:schemeClr val="tx1"/>
                </a:solidFill>
                <a:latin typeface="+mn-lt"/>
                <a:ea typeface="+mn-ea"/>
                <a:cs typeface="+mn-cs"/>
              </a:rPr>
              <a:t>lecto</a:t>
            </a:r>
            <a:r>
              <a:rPr lang="fr-FR" sz="1200" kern="1200" dirty="0" smtClean="0">
                <a:solidFill>
                  <a:schemeClr val="tx1"/>
                </a:solidFill>
                <a:latin typeface="+mn-lt"/>
                <a:ea typeface="+mn-ea"/>
                <a:cs typeface="+mn-cs"/>
              </a:rPr>
              <a:t>-écriture qui -selon les programmes prévus par le MEN et les livrets des compétences- devraient être apanage du CE2.</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10</a:t>
            </a:fld>
            <a:endParaRPr lang="fr-FR"/>
          </a:p>
        </p:txBody>
      </p:sp>
    </p:spTree>
    <p:extLst>
      <p:ext uri="{BB962C8B-B14F-4D97-AF65-F5344CB8AC3E}">
        <p14:creationId xmlns:p14="http://schemas.microsoft.com/office/powerpoint/2010/main" val="136916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Certes ces difficultés peuvent être attribuées à de nombreux facteurs comme l’</a:t>
            </a:r>
            <a:r>
              <a:rPr lang="fr-FR" sz="1200" kern="1200" dirty="0" err="1" smtClean="0">
                <a:solidFill>
                  <a:schemeClr val="tx1"/>
                </a:solidFill>
                <a:effectLst/>
                <a:latin typeface="+mn-lt"/>
                <a:ea typeface="+mn-ea"/>
                <a:cs typeface="+mn-cs"/>
              </a:rPr>
              <a:t>allophonie</a:t>
            </a:r>
            <a:r>
              <a:rPr lang="fr-FR" sz="1200" kern="1200" dirty="0" smtClean="0">
                <a:solidFill>
                  <a:schemeClr val="tx1"/>
                </a:solidFill>
                <a:effectLst/>
                <a:latin typeface="+mn-lt"/>
                <a:ea typeface="+mn-ea"/>
                <a:cs typeface="+mn-cs"/>
              </a:rPr>
              <a:t> des élèves (28% d’élèves sont issus de la migration, auxquels se rajoutent les élèves appartenant aux minorités autochtones, pour lesquels le français est langue de scolarisation) ou les difficultés socio-économiques rencontrées par les familles (chômage, isolement des sites, éloignement de l’école, etc.). Toutefois, indépendamment de la relation entre les milieux désavantagés et l’inadaptation scolaire, nous avons été sensibles à une autre variable essentielle, liée à la formation et aux pratiques enseignantes des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étudiants stagiaires de l’ESPE de la Guyane.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11</a:t>
            </a:fld>
            <a:endParaRPr lang="fr-FR"/>
          </a:p>
        </p:txBody>
      </p:sp>
    </p:spTree>
    <p:extLst>
      <p:ext uri="{BB962C8B-B14F-4D97-AF65-F5344CB8AC3E}">
        <p14:creationId xmlns:p14="http://schemas.microsoft.com/office/powerpoint/2010/main" val="151593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12</a:t>
            </a:fld>
            <a:endParaRPr lang="fr-FR"/>
          </a:p>
        </p:txBody>
      </p:sp>
    </p:spTree>
    <p:extLst>
      <p:ext uri="{BB962C8B-B14F-4D97-AF65-F5344CB8AC3E}">
        <p14:creationId xmlns:p14="http://schemas.microsoft.com/office/powerpoint/2010/main" val="223372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dirty="0" smtClean="0"/>
              <a:t>L’étude concerne quatre minorités culturelles vivant en Guyane française (parents-jeunes enfants de 6 à 8 ans) : les </a:t>
            </a:r>
            <a:r>
              <a:rPr lang="fr-FR" sz="1200" dirty="0" err="1" smtClean="0"/>
              <a:t>Teko</a:t>
            </a:r>
            <a:r>
              <a:rPr lang="fr-FR" sz="1200" dirty="0" smtClean="0"/>
              <a:t>,</a:t>
            </a:r>
            <a:r>
              <a:rPr lang="fr-FR" sz="1200" baseline="0" dirty="0" smtClean="0"/>
              <a:t> </a:t>
            </a:r>
            <a:r>
              <a:rPr lang="fr-FR" sz="1200" dirty="0" smtClean="0"/>
              <a:t>les </a:t>
            </a:r>
            <a:r>
              <a:rPr lang="fr-FR" sz="1200" dirty="0" err="1" smtClean="0"/>
              <a:t>Aluku</a:t>
            </a:r>
            <a:r>
              <a:rPr lang="fr-FR" sz="1200" dirty="0" smtClean="0"/>
              <a:t>,</a:t>
            </a:r>
            <a:r>
              <a:rPr lang="fr-FR" sz="1200" baseline="0" dirty="0" smtClean="0"/>
              <a:t> </a:t>
            </a:r>
            <a:r>
              <a:rPr lang="fr-FR" sz="1200" dirty="0" smtClean="0"/>
              <a:t>les Laotiens ,</a:t>
            </a:r>
            <a:r>
              <a:rPr lang="fr-FR" sz="1200" baseline="0" dirty="0" smtClean="0"/>
              <a:t> </a:t>
            </a:r>
            <a:r>
              <a:rPr lang="fr-FR" sz="1200" dirty="0" smtClean="0"/>
              <a:t>les Haïtiens</a:t>
            </a:r>
          </a:p>
          <a:p>
            <a:pPr>
              <a:lnSpc>
                <a:spcPct val="90000"/>
              </a:lnSpc>
            </a:pPr>
            <a:endParaRPr lang="fr-FR" dirty="0" smtClean="0">
              <a:latin typeface="Times New Roman" charset="0"/>
            </a:endParaRPr>
          </a:p>
          <a:p>
            <a:pPr>
              <a:lnSpc>
                <a:spcPct val="90000"/>
              </a:lnSpc>
            </a:pPr>
            <a:r>
              <a:rPr lang="fr-FR" dirty="0" smtClean="0">
                <a:latin typeface="Times New Roman" charset="0"/>
              </a:rPr>
              <a:t>Le </a:t>
            </a:r>
            <a:r>
              <a:rPr lang="fr-FR" dirty="0">
                <a:latin typeface="Times New Roman" charset="0"/>
              </a:rPr>
              <a:t>plurilinguisme de la Guyane s'inscrit dans les écoles entre deux pôles (multiforme):</a:t>
            </a:r>
          </a:p>
          <a:p>
            <a:pPr>
              <a:lnSpc>
                <a:spcPct val="90000"/>
              </a:lnSpc>
            </a:pPr>
            <a:r>
              <a:rPr lang="fr-FR" dirty="0">
                <a:latin typeface="Times New Roman" charset="0"/>
              </a:rPr>
              <a:t>1. un pôle où les élèves d'une classe ont une même langue maternelle (situation typique des sites isolés de l'intérieur), </a:t>
            </a:r>
          </a:p>
          <a:p>
            <a:pPr>
              <a:lnSpc>
                <a:spcPct val="90000"/>
              </a:lnSpc>
              <a:buFontTx/>
              <a:buChar char="-"/>
            </a:pPr>
            <a:r>
              <a:rPr lang="fr-FR" dirty="0">
                <a:latin typeface="Times New Roman" charset="0"/>
              </a:rPr>
              <a:t>la présence d'élèves de nationalité française ne parlant pas le français (le caractère largement autochtone d</a:t>
            </a:r>
            <a:r>
              <a:rPr lang="ja-JP" altLang="fr-FR" dirty="0">
                <a:latin typeface="Times New Roman" charset="0"/>
              </a:rPr>
              <a:t>’</a:t>
            </a:r>
            <a:r>
              <a:rPr lang="fr-FR" dirty="0">
                <a:latin typeface="Times New Roman" charset="0"/>
              </a:rPr>
              <a:t>une bonne partie de cette « non-francophonie »),</a:t>
            </a:r>
          </a:p>
          <a:p>
            <a:pPr>
              <a:lnSpc>
                <a:spcPct val="90000"/>
              </a:lnSpc>
              <a:buFontTx/>
              <a:buChar char="-"/>
            </a:pPr>
            <a:endParaRPr lang="fr-FR" dirty="0">
              <a:latin typeface="Times New Roman" charset="0"/>
            </a:endParaRPr>
          </a:p>
          <a:p>
            <a:pPr>
              <a:lnSpc>
                <a:spcPct val="90000"/>
              </a:lnSpc>
            </a:pPr>
            <a:r>
              <a:rPr lang="fr-FR" dirty="0">
                <a:latin typeface="Times New Roman" charset="0"/>
              </a:rPr>
              <a:t>2. et un pôle linguistiquement hétérogène (situation rencontrée plutôt sur le littoral, en particulier dans les sites urbains) </a:t>
            </a:r>
          </a:p>
          <a:p>
            <a:pPr>
              <a:lnSpc>
                <a:spcPct val="90000"/>
              </a:lnSpc>
            </a:pPr>
            <a:r>
              <a:rPr lang="fr-FR" dirty="0">
                <a:latin typeface="Times New Roman" charset="0"/>
              </a:rPr>
              <a:t>-un taux très important d'élèves étrangers, non francophones, parfois non scolarisé, la grande diversité des langues parlées par ces élèves(littoral)</a:t>
            </a:r>
          </a:p>
          <a:p>
            <a:pPr>
              <a:lnSpc>
                <a:spcPct val="90000"/>
              </a:lnSpc>
            </a:pPr>
            <a:endParaRPr lang="fr-FR" dirty="0">
              <a:latin typeface="Times New Roman" charset="0"/>
            </a:endParaRPr>
          </a:p>
        </p:txBody>
      </p:sp>
      <p:sp>
        <p:nvSpPr>
          <p:cNvPr id="53252" name="Espace réservé du numéro de diapositive 3"/>
          <p:cNvSpPr>
            <a:spLocks noGrp="1"/>
          </p:cNvSpPr>
          <p:nvPr>
            <p:ph type="sldNum" sz="quarter" idx="5"/>
          </p:nvPr>
        </p:nvSpPr>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88261997-2182-F84A-A909-C011C9990C0E}" type="slidenum">
              <a:rPr lang="fr-FR" sz="1200"/>
              <a:pPr eaLnBrk="1" hangingPunct="1"/>
              <a:t>13</a:t>
            </a:fld>
            <a:endParaRPr 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14</a:t>
            </a:fld>
            <a:endParaRPr lang="fr-FR"/>
          </a:p>
        </p:txBody>
      </p:sp>
    </p:spTree>
    <p:extLst>
      <p:ext uri="{BB962C8B-B14F-4D97-AF65-F5344CB8AC3E}">
        <p14:creationId xmlns:p14="http://schemas.microsoft.com/office/powerpoint/2010/main" val="4015096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"La </a:t>
            </a:r>
            <a:r>
              <a:rPr lang="fr-FR" sz="1200" i="1" kern="1200" dirty="0" err="1" smtClean="0">
                <a:solidFill>
                  <a:schemeClr val="tx1"/>
                </a:solidFill>
                <a:effectLst/>
                <a:latin typeface="+mn-lt"/>
                <a:ea typeface="+mn-ea"/>
                <a:cs typeface="+mn-cs"/>
              </a:rPr>
              <a:t>compétence</a:t>
            </a:r>
            <a:r>
              <a:rPr lang="fr-FR" sz="1200" i="1" kern="1200" dirty="0" smtClean="0">
                <a:solidFill>
                  <a:schemeClr val="tx1"/>
                </a:solidFill>
                <a:effectLst/>
                <a:latin typeface="+mn-lt"/>
                <a:ea typeface="+mn-ea"/>
                <a:cs typeface="+mn-cs"/>
              </a:rPr>
              <a:t> est la mobilisation ou l'activation de plusieurs savoirs, dans une situation et un contexte </a:t>
            </a:r>
            <a:r>
              <a:rPr lang="fr-FR" sz="1200" i="1" kern="1200" dirty="0" err="1" smtClean="0">
                <a:solidFill>
                  <a:schemeClr val="tx1"/>
                </a:solidFill>
                <a:effectLst/>
                <a:latin typeface="+mn-lt"/>
                <a:ea typeface="+mn-ea"/>
                <a:cs typeface="+mn-cs"/>
              </a:rPr>
              <a:t>données</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Guy le </a:t>
            </a:r>
            <a:r>
              <a:rPr lang="fr-FR" sz="1200" kern="1200" dirty="0" err="1" smtClean="0">
                <a:solidFill>
                  <a:schemeClr val="tx1"/>
                </a:solidFill>
                <a:effectLst/>
                <a:latin typeface="+mn-lt"/>
                <a:ea typeface="+mn-ea"/>
                <a:cs typeface="+mn-cs"/>
              </a:rPr>
              <a:t>Boterf</a:t>
            </a:r>
            <a:r>
              <a:rPr lang="fr-FR" sz="1200" kern="1200" dirty="0" smtClean="0">
                <a:solidFill>
                  <a:schemeClr val="tx1"/>
                </a:solidFill>
                <a:effectLst/>
                <a:latin typeface="+mn-lt"/>
                <a:ea typeface="+mn-ea"/>
                <a:cs typeface="+mn-cs"/>
              </a:rPr>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15</a:t>
            </a:fld>
            <a:endParaRPr lang="fr-FR"/>
          </a:p>
        </p:txBody>
      </p:sp>
    </p:spTree>
    <p:extLst>
      <p:ext uri="{BB962C8B-B14F-4D97-AF65-F5344CB8AC3E}">
        <p14:creationId xmlns:p14="http://schemas.microsoft.com/office/powerpoint/2010/main" val="1939139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interactions qui se manifestent lors de la découverte des dispositifs d’apprentissage délibérément mis en place pour les favoriser, renvoient aux interactions épistémiques (</a:t>
            </a:r>
            <a:r>
              <a:rPr lang="fr-FR" sz="1200" kern="1200" dirty="0" err="1" smtClean="0">
                <a:solidFill>
                  <a:schemeClr val="tx1"/>
                </a:solidFill>
                <a:effectLst/>
                <a:latin typeface="+mn-lt"/>
                <a:ea typeface="+mn-ea"/>
                <a:cs typeface="+mn-cs"/>
              </a:rPr>
              <a:t>Ohlsson</a:t>
            </a:r>
            <a:r>
              <a:rPr lang="fr-FR" sz="1200" kern="1200" dirty="0" smtClean="0">
                <a:solidFill>
                  <a:schemeClr val="tx1"/>
                </a:solidFill>
                <a:effectLst/>
                <a:latin typeface="+mn-lt"/>
                <a:ea typeface="+mn-ea"/>
                <a:cs typeface="+mn-cs"/>
              </a:rPr>
              <a:t>, 1996 ; Baker, </a:t>
            </a:r>
            <a:r>
              <a:rPr lang="fr-FR" sz="1200" kern="1200" dirty="0" err="1" smtClean="0">
                <a:solidFill>
                  <a:schemeClr val="tx1"/>
                </a:solidFill>
                <a:effectLst/>
                <a:latin typeface="+mn-lt"/>
                <a:ea typeface="+mn-ea"/>
                <a:cs typeface="+mn-cs"/>
              </a:rPr>
              <a:t>Olry</a:t>
            </a:r>
            <a:r>
              <a:rPr lang="fr-FR" sz="1200" kern="1200" dirty="0" smtClean="0">
                <a:solidFill>
                  <a:schemeClr val="tx1"/>
                </a:solidFill>
                <a:effectLst/>
                <a:latin typeface="+mn-lt"/>
                <a:ea typeface="+mn-ea"/>
                <a:cs typeface="+mn-cs"/>
              </a:rPr>
              <a:t>-Louis, ). </a:t>
            </a:r>
            <a:r>
              <a:rPr lang="x-none" sz="1200" kern="1200" dirty="0" smtClean="0">
                <a:solidFill>
                  <a:schemeClr val="tx1"/>
                </a:solidFill>
                <a:effectLst/>
                <a:latin typeface="+mn-lt"/>
                <a:ea typeface="+mn-ea"/>
                <a:cs typeface="+mn-cs"/>
              </a:rPr>
              <a:t>Dans les interactions épistèmiques, telles que définies par Baker, les apprenants argumentent, colaborent justifient les actions, donnent du sens au problème à résoudre. </a:t>
            </a: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interactions à visée épistémique caractérisent, principalement les situations éducatives provoquées (mises en place par le tuteur, l’enseignant, le chercheur, les concepteurs d’expositions scientifiques) et </a:t>
            </a:r>
            <a:r>
              <a:rPr lang="fr-FR" sz="1200" u="sng" kern="1200" dirty="0" smtClean="0">
                <a:solidFill>
                  <a:schemeClr val="tx1"/>
                </a:solidFill>
                <a:effectLst/>
                <a:latin typeface="+mn-lt"/>
                <a:ea typeface="+mn-ea"/>
                <a:cs typeface="+mn-cs"/>
              </a:rPr>
              <a:t>mois les situations quotidiennes ou spontanées dans lesquelles l’enfant évolue et se développe.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 dernières, les situations éducatives quotidiennes, favorisent davantage </a:t>
            </a:r>
            <a:r>
              <a:rPr lang="fr-FR" sz="1200" u="sng" kern="1200" dirty="0" smtClean="0">
                <a:solidFill>
                  <a:schemeClr val="tx1"/>
                </a:solidFill>
                <a:effectLst/>
                <a:latin typeface="+mn-lt"/>
                <a:ea typeface="+mn-ea"/>
                <a:cs typeface="+mn-cs"/>
              </a:rPr>
              <a:t>les interactions praxéologiques</a:t>
            </a:r>
            <a:r>
              <a:rPr lang="fr-FR" sz="1200" kern="1200" dirty="0" smtClean="0">
                <a:solidFill>
                  <a:schemeClr val="tx1"/>
                </a:solidFill>
                <a:effectLst/>
                <a:latin typeface="+mn-lt"/>
                <a:ea typeface="+mn-ea"/>
                <a:cs typeface="+mn-cs"/>
              </a:rPr>
              <a:t>, orientées vers la réalisation d’un artefact, la résolution d’une situation problème - </a:t>
            </a:r>
            <a:r>
              <a:rPr lang="fr-FR" sz="1200" kern="1200" dirty="0" err="1" smtClean="0">
                <a:solidFill>
                  <a:schemeClr val="tx1"/>
                </a:solidFill>
                <a:effectLst/>
                <a:latin typeface="+mn-lt"/>
                <a:ea typeface="+mn-ea"/>
                <a:cs typeface="+mn-cs"/>
              </a:rPr>
              <a:t>Olry</a:t>
            </a:r>
            <a:r>
              <a:rPr lang="fr-FR" sz="1200" kern="1200" dirty="0" smtClean="0">
                <a:solidFill>
                  <a:schemeClr val="tx1"/>
                </a:solidFill>
                <a:effectLst/>
                <a:latin typeface="+mn-lt"/>
                <a:ea typeface="+mn-ea"/>
                <a:cs typeface="+mn-cs"/>
              </a:rPr>
              <a:t>, 2011).</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Blake et Mouton (1964) en </a:t>
            </a:r>
            <a:r>
              <a:rPr lang="fr-FR" dirty="0" err="1" smtClean="0"/>
              <a:t>matière</a:t>
            </a:r>
            <a:r>
              <a:rPr lang="fr-FR" dirty="0" smtClean="0"/>
              <a:t> de management, </a:t>
            </a:r>
            <a:r>
              <a:rPr lang="fr-FR" dirty="0" err="1" smtClean="0"/>
              <a:t>Therer</a:t>
            </a:r>
            <a:r>
              <a:rPr lang="fr-FR" dirty="0" smtClean="0"/>
              <a:t> et </a:t>
            </a:r>
            <a:r>
              <a:rPr lang="fr-FR" dirty="0" err="1" smtClean="0"/>
              <a:t>Willemart</a:t>
            </a:r>
            <a:r>
              <a:rPr lang="fr-FR" dirty="0" smtClean="0"/>
              <a:t> ont tenté d’identifier et de </a:t>
            </a:r>
            <a:r>
              <a:rPr lang="fr-FR" dirty="0" err="1" smtClean="0"/>
              <a:t>décrire</a:t>
            </a:r>
            <a:r>
              <a:rPr lang="fr-FR" dirty="0" smtClean="0"/>
              <a:t> quatre styles d’enseignement </a:t>
            </a:r>
            <a:endParaRPr lang="fr-FR" sz="1200" kern="1200" dirty="0" smtClean="0">
              <a:solidFill>
                <a:schemeClr val="tx1"/>
              </a:solidFill>
              <a:effectLst/>
              <a:latin typeface="+mn-lt"/>
              <a:ea typeface="+mn-ea"/>
              <a:cs typeface="+mn-cs"/>
            </a:endParaRPr>
          </a:p>
          <a:p>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16</a:t>
            </a:fld>
            <a:endParaRPr lang="fr-FR"/>
          </a:p>
        </p:txBody>
      </p:sp>
    </p:spTree>
    <p:extLst>
      <p:ext uri="{BB962C8B-B14F-4D97-AF65-F5344CB8AC3E}">
        <p14:creationId xmlns:p14="http://schemas.microsoft.com/office/powerpoint/2010/main" val="193913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fr-FR" sz="1200" kern="1200" dirty="0" smtClean="0">
                <a:solidFill>
                  <a:schemeClr val="tx1"/>
                </a:solidFill>
                <a:effectLst/>
                <a:latin typeface="+mn-lt"/>
                <a:ea typeface="+mn-ea"/>
                <a:cs typeface="+mn-cs"/>
              </a:rPr>
              <a:t>Pour le premier volet de l’étude, concernant les dynamiques interactives dans des situations éducatives liées au quotidien familial, les observations ont été réalisées </a:t>
            </a:r>
            <a:r>
              <a:rPr lang="fr-FR" sz="1200" i="1" kern="1200" dirty="0" smtClean="0">
                <a:solidFill>
                  <a:schemeClr val="tx1"/>
                </a:solidFill>
                <a:effectLst/>
                <a:latin typeface="+mn-lt"/>
                <a:ea typeface="+mn-ea"/>
                <a:cs typeface="+mn-cs"/>
              </a:rPr>
              <a:t>in-situ</a:t>
            </a:r>
            <a:r>
              <a:rPr lang="fr-FR" sz="1200" kern="1200" dirty="0" smtClean="0">
                <a:solidFill>
                  <a:schemeClr val="tx1"/>
                </a:solidFill>
                <a:effectLst/>
                <a:latin typeface="+mn-lt"/>
                <a:ea typeface="+mn-ea"/>
                <a:cs typeface="+mn-cs"/>
              </a:rPr>
              <a:t>, sur le modèle de l’observation participante, sur une durée de deux heures, lors des deux après-midi : une heure le lundi après-midi et une heure le jeudi après-midi. Les dyades étaient prévenues par l’observateur de l’objet de l’observation : « j’aimerais voir comment </a:t>
            </a:r>
            <a:r>
              <a:rPr lang="fr-FR" sz="1200" i="1" kern="1200" dirty="0" smtClean="0">
                <a:solidFill>
                  <a:schemeClr val="tx1"/>
                </a:solidFill>
                <a:effectLst/>
                <a:latin typeface="+mn-lt"/>
                <a:ea typeface="+mn-ea"/>
                <a:cs typeface="+mn-cs"/>
              </a:rPr>
              <a:t>X </a:t>
            </a:r>
            <a:r>
              <a:rPr lang="fr-FR" sz="1200" kern="1200" dirty="0" smtClean="0">
                <a:solidFill>
                  <a:schemeClr val="tx1"/>
                </a:solidFill>
                <a:effectLst/>
                <a:latin typeface="+mn-lt"/>
                <a:ea typeface="+mn-ea"/>
                <a:cs typeface="+mn-cs"/>
              </a:rPr>
              <a:t>(le prénom de l’enfant) prépare la journée scolaire de demain ». </a:t>
            </a: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17</a:t>
            </a:fld>
            <a:endParaRPr lang="fr-FR"/>
          </a:p>
        </p:txBody>
      </p:sp>
    </p:spTree>
    <p:extLst>
      <p:ext uri="{BB962C8B-B14F-4D97-AF65-F5344CB8AC3E}">
        <p14:creationId xmlns:p14="http://schemas.microsoft.com/office/powerpoint/2010/main" val="1804007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mj-lt"/>
              <a:buNone/>
              <a:tabLst/>
              <a:defRPr/>
            </a:pPr>
            <a:r>
              <a:rPr lang="fr-FR" sz="1200" kern="1200" dirty="0" smtClean="0">
                <a:solidFill>
                  <a:schemeClr val="tx1"/>
                </a:solidFill>
                <a:effectLst/>
                <a:latin typeface="+mn-lt"/>
                <a:ea typeface="+mn-ea"/>
                <a:cs typeface="+mn-cs"/>
              </a:rPr>
              <a:t>Il n’y a pas eu d’activité imposée lors des deux heures d’observation ; l’observateur, qui connaissait la famille, a pu observer le cadre naturel de fonctionnement de celle-ci, avec préparation ou pas de la journée scolaire du lendemain et noter le maximum des conduites observées.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18</a:t>
            </a:fld>
            <a:endParaRPr lang="fr-FR"/>
          </a:p>
        </p:txBody>
      </p:sp>
    </p:spTree>
    <p:extLst>
      <p:ext uri="{BB962C8B-B14F-4D97-AF65-F5344CB8AC3E}">
        <p14:creationId xmlns:p14="http://schemas.microsoft.com/office/powerpoint/2010/main" val="1429853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fr-FR" sz="1200" kern="1200" dirty="0" smtClean="0">
                <a:solidFill>
                  <a:schemeClr val="tx1"/>
                </a:solidFill>
                <a:effectLst/>
                <a:latin typeface="+mn-lt"/>
                <a:ea typeface="+mn-ea"/>
                <a:cs typeface="+mn-cs"/>
              </a:rPr>
              <a:t>Les dyades </a:t>
            </a:r>
            <a:r>
              <a:rPr lang="fr-FR" sz="1200" kern="1200" dirty="0" err="1" smtClean="0">
                <a:solidFill>
                  <a:schemeClr val="tx1"/>
                </a:solidFill>
                <a:effectLst/>
                <a:latin typeface="+mn-lt"/>
                <a:ea typeface="+mn-ea"/>
                <a:cs typeface="+mn-cs"/>
              </a:rPr>
              <a:t>teko</a:t>
            </a:r>
            <a:r>
              <a:rPr lang="fr-FR" sz="1200" kern="1200" dirty="0" smtClean="0">
                <a:solidFill>
                  <a:schemeClr val="tx1"/>
                </a:solidFill>
                <a:effectLst/>
                <a:latin typeface="+mn-lt"/>
                <a:ea typeface="+mn-ea"/>
                <a:cs typeface="+mn-cs"/>
              </a:rPr>
              <a:t> ont été observées par deux enseignants de l’école, l’un a observé deux familles et, le deuxième, deux autres familles ; les enseignants étaient connus par les familles et avaient l’habitude de se rendre chez elles. </a:t>
            </a:r>
          </a:p>
          <a:p>
            <a:pPr marL="0" marR="0" indent="0" algn="l" defTabSz="457200" rtl="0" eaLnBrk="1" fontAlgn="auto" latinLnBrk="0" hangingPunct="1">
              <a:lnSpc>
                <a:spcPct val="100000"/>
              </a:lnSpc>
              <a:spcBef>
                <a:spcPts val="0"/>
              </a:spcBef>
              <a:spcAft>
                <a:spcPts val="0"/>
              </a:spcAft>
              <a:buClrTx/>
              <a:buSzTx/>
              <a:buFont typeface="+mj-lt"/>
              <a:buNone/>
              <a:tabLst/>
              <a:defRPr/>
            </a:pPr>
            <a:r>
              <a:rPr lang="fr-FR" sz="1200" kern="1200" dirty="0" smtClean="0">
                <a:solidFill>
                  <a:schemeClr val="tx1"/>
                </a:solidFill>
                <a:effectLst/>
                <a:latin typeface="+mn-lt"/>
                <a:ea typeface="+mn-ea"/>
                <a:cs typeface="+mn-cs"/>
              </a:rPr>
              <a:t>Pour les dyades </a:t>
            </a:r>
            <a:r>
              <a:rPr lang="fr-FR" sz="1200" kern="1200" dirty="0" err="1" smtClean="0">
                <a:solidFill>
                  <a:schemeClr val="tx1"/>
                </a:solidFill>
                <a:effectLst/>
                <a:latin typeface="+mn-lt"/>
                <a:ea typeface="+mn-ea"/>
                <a:cs typeface="+mn-cs"/>
              </a:rPr>
              <a:t>aluku</a:t>
            </a:r>
            <a:r>
              <a:rPr lang="fr-FR" sz="1200" kern="1200" dirty="0" smtClean="0">
                <a:solidFill>
                  <a:schemeClr val="tx1"/>
                </a:solidFill>
                <a:effectLst/>
                <a:latin typeface="+mn-lt"/>
                <a:ea typeface="+mn-ea"/>
                <a:cs typeface="+mn-cs"/>
              </a:rPr>
              <a:t>, laotiennes et haïtiennes, les observateurs, qui étaient étudiants en Master 2 (deux à l’IUFM de la Guyane et l’un à l’Université des Antilles et de la Guyane), et faisant par ailleurs partie de la famille (ou étant des amis proches de la famille), n’ont pas rencontré non plus de difficultés à se faire accepter pour les observations </a:t>
            </a:r>
            <a:r>
              <a:rPr lang="fr-FR" sz="1200" i="1" kern="1200" dirty="0" smtClean="0">
                <a:solidFill>
                  <a:schemeClr val="tx1"/>
                </a:solidFill>
                <a:effectLst/>
                <a:latin typeface="+mn-lt"/>
                <a:ea typeface="+mn-ea"/>
                <a:cs typeface="+mn-cs"/>
              </a:rPr>
              <a:t>in-situ</a:t>
            </a:r>
            <a:r>
              <a:rPr lang="fr-FR"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19</a:t>
            </a:fld>
            <a:endParaRPr lang="fr-FR"/>
          </a:p>
        </p:txBody>
      </p:sp>
    </p:spTree>
    <p:extLst>
      <p:ext uri="{BB962C8B-B14F-4D97-AF65-F5344CB8AC3E}">
        <p14:creationId xmlns:p14="http://schemas.microsoft.com/office/powerpoint/2010/main" val="142985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2</a:t>
            </a:fld>
            <a:endParaRPr lang="fr-FR"/>
          </a:p>
        </p:txBody>
      </p:sp>
    </p:spTree>
    <p:extLst>
      <p:ext uri="{BB962C8B-B14F-4D97-AF65-F5344CB8AC3E}">
        <p14:creationId xmlns:p14="http://schemas.microsoft.com/office/powerpoint/2010/main" val="169248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fr-FR" sz="1200" kern="1200" dirty="0" smtClean="0">
                <a:solidFill>
                  <a:schemeClr val="tx1"/>
                </a:solidFill>
                <a:effectLst/>
                <a:latin typeface="+mn-lt"/>
                <a:ea typeface="+mn-ea"/>
                <a:cs typeface="+mn-cs"/>
              </a:rPr>
              <a:t>Les observations ont été interprétées par une analyse compréhensive des données et les différentes conduites observées, apparentées aux styles interactifs précédemment proposés par Ailincai et Weil-</a:t>
            </a:r>
            <a:r>
              <a:rPr lang="fr-FR" sz="1200" kern="1200" dirty="0" err="1" smtClean="0">
                <a:solidFill>
                  <a:schemeClr val="tx1"/>
                </a:solidFill>
                <a:effectLst/>
                <a:latin typeface="+mn-lt"/>
                <a:ea typeface="+mn-ea"/>
                <a:cs typeface="+mn-cs"/>
              </a:rPr>
              <a:t>Barais</a:t>
            </a:r>
            <a:r>
              <a:rPr lang="fr-FR" sz="1200" kern="1200" dirty="0" smtClean="0">
                <a:solidFill>
                  <a:schemeClr val="tx1"/>
                </a:solidFill>
                <a:effectLst/>
                <a:latin typeface="+mn-lt"/>
                <a:ea typeface="+mn-ea"/>
                <a:cs typeface="+mn-cs"/>
              </a:rPr>
              <a:t> (Ailincai, Weil-</a:t>
            </a:r>
            <a:r>
              <a:rPr lang="fr-FR" sz="1200" kern="1200" dirty="0" err="1" smtClean="0">
                <a:solidFill>
                  <a:schemeClr val="tx1"/>
                </a:solidFill>
                <a:effectLst/>
                <a:latin typeface="+mn-lt"/>
                <a:ea typeface="+mn-ea"/>
                <a:cs typeface="+mn-cs"/>
              </a:rPr>
              <a:t>Barais</a:t>
            </a:r>
            <a:r>
              <a:rPr lang="fr-FR" sz="1200" kern="1200" dirty="0" smtClean="0">
                <a:solidFill>
                  <a:schemeClr val="tx1"/>
                </a:solidFill>
                <a:effectLst/>
                <a:latin typeface="+mn-lt"/>
                <a:ea typeface="+mn-ea"/>
                <a:cs typeface="+mn-cs"/>
              </a:rPr>
              <a:t> &amp; Caillot, 2005 ; Ailincai &amp; Weil-</a:t>
            </a:r>
            <a:r>
              <a:rPr lang="fr-FR" sz="1200" kern="1200" dirty="0" err="1" smtClean="0">
                <a:solidFill>
                  <a:schemeClr val="tx1"/>
                </a:solidFill>
                <a:effectLst/>
                <a:latin typeface="+mn-lt"/>
                <a:ea typeface="+mn-ea"/>
                <a:cs typeface="+mn-cs"/>
              </a:rPr>
              <a:t>Barais</a:t>
            </a:r>
            <a:r>
              <a:rPr lang="fr-FR" sz="1200" kern="1200" dirty="0" smtClean="0">
                <a:solidFill>
                  <a:schemeClr val="tx1"/>
                </a:solidFill>
                <a:effectLst/>
                <a:latin typeface="+mn-lt"/>
                <a:ea typeface="+mn-ea"/>
                <a:cs typeface="+mn-cs"/>
              </a:rPr>
              <a:t>, 2007a). </a:t>
            </a: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20</a:t>
            </a:fld>
            <a:endParaRPr lang="fr-FR"/>
          </a:p>
        </p:txBody>
      </p:sp>
    </p:spTree>
    <p:extLst>
      <p:ext uri="{BB962C8B-B14F-4D97-AF65-F5344CB8AC3E}">
        <p14:creationId xmlns:p14="http://schemas.microsoft.com/office/powerpoint/2010/main" val="1804007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le cadre de</a:t>
            </a:r>
            <a:r>
              <a:rPr lang="fr-FR" baseline="0" dirty="0" smtClean="0"/>
              <a:t> l’an</a:t>
            </a:r>
            <a:r>
              <a:rPr lang="fr-FR" dirty="0" smtClean="0"/>
              <a:t>alyse des interactions</a:t>
            </a:r>
            <a:r>
              <a:rPr lang="fr-FR" baseline="0" dirty="0" smtClean="0"/>
              <a:t> </a:t>
            </a:r>
            <a:r>
              <a:rPr lang="fr-FR" dirty="0" smtClean="0"/>
              <a:t>épistémiques, les styles « Autonomisant » et « suggestif » se sont avérés les plus favorables à la</a:t>
            </a:r>
            <a:r>
              <a:rPr lang="fr-FR" baseline="0" dirty="0" smtClean="0"/>
              <a:t> découverte et appropriation d’un dispositif muséologique par les enfants.</a:t>
            </a:r>
          </a:p>
          <a:p>
            <a:r>
              <a:rPr lang="fr-FR" dirty="0" smtClean="0"/>
              <a:t>Dans le cadre des interactions praxéologiques, pour certaines minorités (notamment les minorités amérindiennes</a:t>
            </a:r>
            <a:r>
              <a:rPr lang="fr-FR" baseline="0" dirty="0" smtClean="0"/>
              <a:t> et </a:t>
            </a:r>
            <a:r>
              <a:rPr lang="fr-FR" baseline="0" dirty="0" err="1" smtClean="0"/>
              <a:t>bushinengués</a:t>
            </a:r>
            <a:r>
              <a:rPr lang="fr-FR" baseline="0" dirty="0" smtClean="0"/>
              <a:t>), le style disjoint, à coté du style autonomisant sont les styles dominats</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21</a:t>
            </a:fld>
            <a:endParaRPr lang="fr-FR"/>
          </a:p>
        </p:txBody>
      </p:sp>
    </p:spTree>
    <p:extLst>
      <p:ext uri="{BB962C8B-B14F-4D97-AF65-F5344CB8AC3E}">
        <p14:creationId xmlns:p14="http://schemas.microsoft.com/office/powerpoint/2010/main" val="133560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style interactif global d'une dyade est caractérisé par la proportion d'échanges correspondant à chaque style.</a:t>
            </a:r>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22</a:t>
            </a:fld>
            <a:endParaRPr lang="fr-FR"/>
          </a:p>
        </p:txBody>
      </p:sp>
    </p:spTree>
    <p:extLst>
      <p:ext uri="{BB962C8B-B14F-4D97-AF65-F5344CB8AC3E}">
        <p14:creationId xmlns:p14="http://schemas.microsoft.com/office/powerpoint/2010/main" val="1929335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23</a:t>
            </a:fld>
            <a:endParaRPr lang="fr-FR"/>
          </a:p>
        </p:txBody>
      </p:sp>
    </p:spTree>
    <p:extLst>
      <p:ext uri="{BB962C8B-B14F-4D97-AF65-F5344CB8AC3E}">
        <p14:creationId xmlns:p14="http://schemas.microsoft.com/office/powerpoint/2010/main" val="2812395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24</a:t>
            </a:fld>
            <a:endParaRPr lang="fr-FR"/>
          </a:p>
        </p:txBody>
      </p:sp>
    </p:spTree>
    <p:extLst>
      <p:ext uri="{BB962C8B-B14F-4D97-AF65-F5344CB8AC3E}">
        <p14:creationId xmlns:p14="http://schemas.microsoft.com/office/powerpoint/2010/main" val="3582203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le « 2 », la méthode d’analyse</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25</a:t>
            </a:fld>
            <a:endParaRPr lang="fr-FR"/>
          </a:p>
        </p:txBody>
      </p:sp>
    </p:spTree>
    <p:extLst>
      <p:ext uri="{BB962C8B-B14F-4D97-AF65-F5344CB8AC3E}">
        <p14:creationId xmlns:p14="http://schemas.microsoft.com/office/powerpoint/2010/main" val="3960773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le cadre de</a:t>
            </a:r>
            <a:r>
              <a:rPr lang="fr-FR" baseline="0" dirty="0" smtClean="0"/>
              <a:t> l’an</a:t>
            </a:r>
            <a:r>
              <a:rPr lang="fr-FR" dirty="0" smtClean="0"/>
              <a:t>alyse des interactions</a:t>
            </a:r>
            <a:r>
              <a:rPr lang="fr-FR" baseline="0" dirty="0" smtClean="0"/>
              <a:t> </a:t>
            </a:r>
            <a:r>
              <a:rPr lang="fr-FR" dirty="0" smtClean="0"/>
              <a:t>épistémiques, les styles « Autonomisant » et « suggestif » se sont avérés les plus favorables à la</a:t>
            </a:r>
            <a:r>
              <a:rPr lang="fr-FR" baseline="0" dirty="0" smtClean="0"/>
              <a:t> découverte et appropriation d’un dispositif muséologique par les enfants.</a:t>
            </a:r>
          </a:p>
          <a:p>
            <a:r>
              <a:rPr lang="fr-FR" dirty="0" smtClean="0"/>
              <a:t>Dans le cadre des interactions praxéologiques, pour certaines minorités (notamment les minorités amérindiennes</a:t>
            </a:r>
            <a:r>
              <a:rPr lang="fr-FR" baseline="0" dirty="0" smtClean="0"/>
              <a:t> et </a:t>
            </a:r>
            <a:r>
              <a:rPr lang="fr-FR" baseline="0" dirty="0" err="1" smtClean="0"/>
              <a:t>bushinengués</a:t>
            </a:r>
            <a:r>
              <a:rPr lang="fr-FR" baseline="0" dirty="0" smtClean="0"/>
              <a:t>), le style disjoint, à coté du style autonomisant sont les styles dominats</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26</a:t>
            </a:fld>
            <a:endParaRPr lang="fr-FR"/>
          </a:p>
        </p:txBody>
      </p:sp>
    </p:spTree>
    <p:extLst>
      <p:ext uri="{BB962C8B-B14F-4D97-AF65-F5344CB8AC3E}">
        <p14:creationId xmlns:p14="http://schemas.microsoft.com/office/powerpoint/2010/main" val="133560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27</a:t>
            </a:fld>
            <a:endParaRPr lang="fr-FR"/>
          </a:p>
        </p:txBody>
      </p:sp>
    </p:spTree>
    <p:extLst>
      <p:ext uri="{BB962C8B-B14F-4D97-AF65-F5344CB8AC3E}">
        <p14:creationId xmlns:p14="http://schemas.microsoft.com/office/powerpoint/2010/main" val="180400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2.1 L’étude de la variabilité du pattern interactif parental selon les caractéristiques individuelles entre les dyades appartenant au même groupe sociolinguistique</a:t>
            </a:r>
          </a:p>
          <a:p>
            <a:r>
              <a:rPr lang="fr-FR" sz="1200" dirty="0" smtClean="0"/>
              <a:t>2.2 L’étude de la variabilité du pattern interactif parental selon les spécificités culturelles entre les groupes minoritaires concernés par l’étude</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28</a:t>
            </a:fld>
            <a:endParaRPr lang="fr-FR"/>
          </a:p>
        </p:txBody>
      </p:sp>
    </p:spTree>
    <p:extLst>
      <p:ext uri="{BB962C8B-B14F-4D97-AF65-F5344CB8AC3E}">
        <p14:creationId xmlns:p14="http://schemas.microsoft.com/office/powerpoint/2010/main" val="2712620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29</a:t>
            </a:fld>
            <a:endParaRPr lang="fr-FR"/>
          </a:p>
        </p:txBody>
      </p:sp>
    </p:spTree>
    <p:extLst>
      <p:ext uri="{BB962C8B-B14F-4D97-AF65-F5344CB8AC3E}">
        <p14:creationId xmlns:p14="http://schemas.microsoft.com/office/powerpoint/2010/main" val="201948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3</a:t>
            </a:fld>
            <a:endParaRPr lang="fr-FR"/>
          </a:p>
        </p:txBody>
      </p:sp>
    </p:spTree>
    <p:extLst>
      <p:ext uri="{BB962C8B-B14F-4D97-AF65-F5344CB8AC3E}">
        <p14:creationId xmlns:p14="http://schemas.microsoft.com/office/powerpoint/2010/main" val="1428102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 les quatre dyades </a:t>
            </a:r>
            <a:r>
              <a:rPr lang="fr-FR" sz="1200" kern="1200" dirty="0" err="1" smtClean="0">
                <a:solidFill>
                  <a:schemeClr val="tx1"/>
                </a:solidFill>
                <a:effectLst/>
                <a:latin typeface="+mn-lt"/>
                <a:ea typeface="+mn-ea"/>
                <a:cs typeface="+mn-cs"/>
              </a:rPr>
              <a:t>teko</a:t>
            </a:r>
            <a:r>
              <a:rPr lang="fr-FR" sz="1200" kern="1200" dirty="0" smtClean="0">
                <a:solidFill>
                  <a:schemeClr val="tx1"/>
                </a:solidFill>
                <a:effectLst/>
                <a:latin typeface="+mn-lt"/>
                <a:ea typeface="+mn-ea"/>
                <a:cs typeface="+mn-cs"/>
              </a:rPr>
              <a:t>, les conduites des parents ont été décrites comme appartenant à un style majoritairement autonomisant et disjoint. Effectivement, la synthèse des observations a fait ressortir des interventions qui recommandent ou permettent l’autonomie de l’enfant dans la découverte des savoirs. Le style disjoint se retrouve dans la totale liberté qui est accordée aux enfants, sans aucune soumission et obligation, également dans les moments d’absence d’attention et d’intérêt pour les actions des enfants et aussi dans l’absence de feed-back. Le style autonomisant, se retrouve d’une part dans la « liberté surveillée » que les parents manifestent pour les jeunes enfants, mais également dans les interventions spontanées, type monstration, liées aux activités domestiques, auxquelles l’enfant participe. </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30</a:t>
            </a:fld>
            <a:endParaRPr lang="fr-FR"/>
          </a:p>
        </p:txBody>
      </p:sp>
    </p:spTree>
    <p:extLst>
      <p:ext uri="{BB962C8B-B14F-4D97-AF65-F5344CB8AC3E}">
        <p14:creationId xmlns:p14="http://schemas.microsoft.com/office/powerpoint/2010/main" val="153595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pour les dyades 1 et 4 les enfants participent spontanément aux activités initiées par leurs mères (faire la cassave) sans que l’aide ne leur soit demandée. Les observateurs ont noté l’absence de récompense ou feed-back positif de la part des parents ; mais également l’absence de punitions.</a:t>
            </a:r>
          </a:p>
          <a:p>
            <a:r>
              <a:rPr lang="fr-FR" dirty="0" smtClean="0"/>
              <a:t>- la mère de la dyade 3, sous l’apparence du style disjoint, s’intéresse à l’activité de l’enfant (par exemple, elle change le couteau avec lequel sa fille épluchait le manioc) ; les échecs sont ignorés de même que la réussite. </a:t>
            </a:r>
          </a:p>
          <a:p>
            <a:r>
              <a:rPr lang="fr-FR" dirty="0" smtClean="0"/>
              <a:t>- la mère de la dyade 2 se fait aider par sa fille pour la préparation du repas dans le carbet ; elles travaillent ensemble sans échanger ; toutefois il s’agit d’un style autonomisant, les deux travaillant en collaboration. Le contexte se caractérise par l’absence de contrainte et par la permissivité.</a:t>
            </a: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31</a:t>
            </a:fld>
            <a:endParaRPr lang="fr-FR"/>
          </a:p>
        </p:txBody>
      </p:sp>
    </p:spTree>
    <p:extLst>
      <p:ext uri="{BB962C8B-B14F-4D97-AF65-F5344CB8AC3E}">
        <p14:creationId xmlns:p14="http://schemas.microsoft.com/office/powerpoint/2010/main" val="4184138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32</a:t>
            </a:fld>
            <a:endParaRPr lang="fr-FR"/>
          </a:p>
        </p:txBody>
      </p:sp>
    </p:spTree>
    <p:extLst>
      <p:ext uri="{BB962C8B-B14F-4D97-AF65-F5344CB8AC3E}">
        <p14:creationId xmlns:p14="http://schemas.microsoft.com/office/powerpoint/2010/main" val="4036184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Les quatre dyades concernées par l’étude font partie de familles </a:t>
            </a:r>
            <a:r>
              <a:rPr lang="fr-FR" dirty="0" err="1" smtClean="0">
                <a:solidFill>
                  <a:srgbClr val="FF0000"/>
                </a:solidFill>
              </a:rPr>
              <a:t>businenge</a:t>
            </a:r>
            <a:r>
              <a:rPr lang="fr-FR" dirty="0" smtClean="0"/>
              <a:t>, organisées sur le modèle de la famille élargie. Pour les quatre dyades les mères ont un rôle primordial dans l’éducation de leurs enfants ; pour deux dyades les mères se font aider par </a:t>
            </a:r>
            <a:r>
              <a:rPr lang="fr-FR" dirty="0" smtClean="0">
                <a:solidFill>
                  <a:srgbClr val="FF0000"/>
                </a:solidFill>
              </a:rPr>
              <a:t>la fratrie </a:t>
            </a:r>
            <a:r>
              <a:rPr lang="fr-FR" dirty="0" smtClean="0"/>
              <a:t>pour l’éducation des enfants, le père n’étant pas toujours présent ; pour la troisième dyade le père intervenait dans l’éducation de l’enfant mais les décisions appartenaient à la mère ; et, pour la quatrième dyade le père habitait en permanence avec la famille. Dans la plupart des cas les apprentissages se font par l’observation et la monstration. Les enfants bénéficient d’une grande liberté, vivant au rythme de leurs besoins (jouer, manger, boire, dormir), tout en étant soumis à des règles d’obéissance (l’accomplissement de certaines tâches ménagères, prise en charge de la jeune fratrie, etc.). </a:t>
            </a:r>
            <a:endParaRPr lang="fr-FR" dirty="0" smtClean="0">
              <a:solidFill>
                <a:srgbClr val="1772AD"/>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33</a:t>
            </a:fld>
            <a:endParaRPr lang="fr-FR"/>
          </a:p>
        </p:txBody>
      </p:sp>
    </p:spTree>
    <p:extLst>
      <p:ext uri="{BB962C8B-B14F-4D97-AF65-F5344CB8AC3E}">
        <p14:creationId xmlns:p14="http://schemas.microsoft.com/office/powerpoint/2010/main" val="1085214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la première et la troisième dyade se caractérisent par plus d’actes d’imposition et des feed-back négatifs de la part de la mère, que les deux autres dyades. </a:t>
            </a:r>
          </a:p>
          <a:p>
            <a:pPr algn="just"/>
            <a:r>
              <a:rPr lang="fr-FR" dirty="0" smtClean="0"/>
              <a:t>le style interactif de la deuxième dyade est décrit par les observateurs comme disposant de plus d’interventions à caractère autonomisant, les actes directifs ne manquant pas. </a:t>
            </a:r>
          </a:p>
          <a:p>
            <a:pPr algn="just"/>
            <a:r>
              <a:rPr lang="fr-FR" dirty="0" smtClean="0"/>
              <a:t>pour la quatrième dyade l’observateur a noté des feed-back positifs. </a:t>
            </a:r>
          </a:p>
          <a:p>
            <a:pPr algn="just"/>
            <a:r>
              <a:rPr lang="fr-FR" dirty="0" smtClean="0">
                <a:solidFill>
                  <a:srgbClr val="0000FF"/>
                </a:solidFill>
              </a:rPr>
              <a:t>D’une manière générale, la directivité des mères, associé au caractère vif des enfants confère à l’interaction une atmosphère agitée, bavarde, bruyante, tumultueuse, le style des mères étant décrit par une alternance entre autonomie et sévérité, parfois brutalité dans l’éducation.</a:t>
            </a:r>
          </a:p>
          <a:p>
            <a:pPr algn="just"/>
            <a:endParaRPr lang="fr-FR" dirty="0" smtClean="0">
              <a:solidFill>
                <a:srgbClr val="0000FF"/>
              </a:solidFill>
            </a:endParaRPr>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34</a:t>
            </a:fld>
            <a:endParaRPr lang="fr-FR"/>
          </a:p>
        </p:txBody>
      </p:sp>
    </p:spTree>
    <p:extLst>
      <p:ext uri="{BB962C8B-B14F-4D97-AF65-F5344CB8AC3E}">
        <p14:creationId xmlns:p14="http://schemas.microsoft.com/office/powerpoint/2010/main" val="4184138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enfants sont stimulés culturellement par les parents et les grands-parents. A la maison ils parlent presque toujours en laotien et écoutent souvent de la musique laotienne ou thaïlandaise, sans oublier que les plats sont aussi presque exclusivement laotiens. Les parents formulent des exigences explicites en termes d’attente de réussite à l’école ; pour obtenir quelque chose les enfants doivent  bien travailler à l’école  et, à l’inverse, ils seront réprimandés pour des résultats peu satisfaisants.</a:t>
            </a:r>
          </a:p>
          <a:p>
            <a:r>
              <a:rPr lang="fr-FR" dirty="0" smtClean="0"/>
              <a:t>Comme pour les précédents deux groupes, la vie sociale de ces dyades semble reposer sur la famille avec qui, le lien d’appartenance est très fort. Les grands-parents sont très présents dans l’éducation des enfants, leur parlent en laotien, leur enseignent les coutumes et traditions du pays. La mère est plus présente pour les enfants que le père. Quelques caractéristiques individuelles suite aux deux heures d’observation : </a:t>
            </a:r>
            <a:endParaRPr lang="fr-FR" dirty="0" smtClean="0">
              <a:solidFill>
                <a:srgbClr val="0000FF"/>
              </a:solidFill>
            </a:endParaRP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35</a:t>
            </a:fld>
            <a:endParaRPr lang="fr-FR"/>
          </a:p>
        </p:txBody>
      </p:sp>
    </p:spTree>
    <p:extLst>
      <p:ext uri="{BB962C8B-B14F-4D97-AF65-F5344CB8AC3E}">
        <p14:creationId xmlns:p14="http://schemas.microsoft.com/office/powerpoint/2010/main" val="3382749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Dyade</a:t>
            </a:r>
            <a:r>
              <a:rPr lang="fr-FR" baseline="0" dirty="0" smtClean="0"/>
              <a:t> 1 : </a:t>
            </a:r>
            <a:r>
              <a:rPr lang="fr-FR" dirty="0" smtClean="0"/>
              <a:t>les interventions de la mère ont été décrites avec des actes suggestifs et quelques interventions directives. Les situations d’apprentissage durant la période observée ont porté surtout sur des tâches de ménage (comment surveiller son frère, comment faire la cuisine, etc.). Cette mère suit de près la scolarité de sa fille ; les interventions directives ont été remarquées surtout au sujet des devoirs scolaires</a:t>
            </a:r>
          </a:p>
          <a:p>
            <a:r>
              <a:rPr lang="fr-FR" dirty="0" smtClean="0"/>
              <a:t>Dyade 2</a:t>
            </a:r>
            <a:r>
              <a:rPr lang="fr-FR" baseline="0" dirty="0" smtClean="0"/>
              <a:t> :</a:t>
            </a:r>
            <a:r>
              <a:rPr lang="fr-FR" dirty="0" smtClean="0"/>
              <a:t> la mère étant souvent très occupée (avec l’agriculture), pendant ses absences les filles aînées la remplacent. Ce sont plutôt ces dernières qui s’occupent de l’éducation de leur sœur cadette. Pendant les moments de présence de la mère, les interventions observées ont été associées plutôt à du style suggestif et autonomisant ; avec quelques actes d’imposition.</a:t>
            </a:r>
          </a:p>
          <a:p>
            <a:r>
              <a:rPr lang="fr-FR" dirty="0" smtClean="0"/>
              <a:t>Dyade 3 : la mère est présente et impliquée dans l’éducation de ses enfants. La scolarité de sa fille occupe une place importante ; pendant les séances d’observations elle a également appris à sa fille des tâches ménagères, comme la cuisine. Ses interventions ont été décrites comme étant suggestives et </a:t>
            </a:r>
            <a:r>
              <a:rPr lang="fr-FR" dirty="0" err="1" smtClean="0"/>
              <a:t>autonomisantes</a:t>
            </a:r>
            <a:r>
              <a:rPr lang="fr-FR" dirty="0" smtClean="0"/>
              <a:t>.</a:t>
            </a:r>
          </a:p>
          <a:p>
            <a:r>
              <a:rPr lang="fr-FR" dirty="0" smtClean="0"/>
              <a:t>Dyade 4 : c’est le père qui a accepté de participer à l’étude ; les observations quotidiennes ont révélé une grande implication de celui-ci dans l’éducation de son fils (tant pour les activités à caractère scolaire que les activités familiales, notamment la préparation des légumes pour le marché). Il laisse l’autonomie à son fils mais devient directif quand il interroge sur les devoirs pour l’école.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solidFill>
                  <a:srgbClr val="0000FF"/>
                </a:solidFill>
              </a:rPr>
              <a:t>La description globale de ces quatre dyades fait ressortir une affectivité réservée, peu démonstrative, les parents sont très présents dans l’éducation des enfants, avec une majorité d’interventions appartenant au style suggestif, suivi de loin des interventions directives. Dans les situations éducatives l’autonomie est peu présente et les observations n’ont jamais indiqué des conduites disjointes. Ces dernières se retrouvent dans les moments de jeu et les activités libres.</a:t>
            </a:r>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36</a:t>
            </a:fld>
            <a:endParaRPr lang="fr-FR"/>
          </a:p>
        </p:txBody>
      </p:sp>
    </p:spTree>
    <p:extLst>
      <p:ext uri="{BB962C8B-B14F-4D97-AF65-F5344CB8AC3E}">
        <p14:creationId xmlns:p14="http://schemas.microsoft.com/office/powerpoint/2010/main" val="4184138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Les interventions des quatre parents sont décrites comme étant majoritairement directives et disjointes, avec quelques variations suggestives et </a:t>
            </a:r>
            <a:r>
              <a:rPr lang="fr-FR" dirty="0" err="1" smtClean="0"/>
              <a:t>autonomisantes</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Les enfants des dyades haïtiennes sont bilingues, ils parlent le créole haïtien et le français ; ils ont tous été scolarisés depuis au moins la grande section de l’école maternelle. Les trois mères et le père concernés par cette étude accordent une place importante à l’école, même s’ils ne peuvent pas toujours soutenir l’enfant dans la préparation des activités scolaires (les parents participant à l’étude n’ont pas terminé la scolarité obligatoire). Ce qui caractérise le contexte familial des quatre dyades haïtiennes observées, c’est l’environnement animé par la télévision, qui fonctionne en permanence, même si personne ne la regarde. Par ailleurs, lors de la préparation des devoirs, les enfants alternent le travail avec des coups d’œil à l’émission diffusée. </a:t>
            </a:r>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37</a:t>
            </a:fld>
            <a:endParaRPr lang="fr-FR"/>
          </a:p>
        </p:txBody>
      </p:sp>
    </p:spTree>
    <p:extLst>
      <p:ext uri="{BB962C8B-B14F-4D97-AF65-F5344CB8AC3E}">
        <p14:creationId xmlns:p14="http://schemas.microsoft.com/office/powerpoint/2010/main" val="2510026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la mère de la dyade 1 s’est montrée plutôt directive (elle a réprimandé à quatre reprises sa fille par rapport aux devoirs à faire pour l’école) et disjointe (une fois les livres sur la table, elle n’est jamais intervenue, en restant préoccupée par les tâches ménagères). </a:t>
            </a:r>
          </a:p>
          <a:p>
            <a:r>
              <a:rPr lang="fr-FR" dirty="0" smtClean="0"/>
              <a:t>- pour la deuxième dyade, la mère s’est montrée </a:t>
            </a:r>
            <a:r>
              <a:rPr lang="fr-FR" dirty="0" err="1" smtClean="0"/>
              <a:t>autonomisante</a:t>
            </a:r>
            <a:r>
              <a:rPr lang="fr-FR" dirty="0" smtClean="0"/>
              <a:t> (par exemple, en confiant à sa fille la garde de sa petite sœur) mais directive et disjointe concernant la préparation des devoirs (comme pour la dyade 1, imposition du travail pour l’école, sans accompagnement de sa part). </a:t>
            </a:r>
          </a:p>
          <a:p>
            <a:r>
              <a:rPr lang="fr-FR" dirty="0" smtClean="0"/>
              <a:t>- le père de la dyade 3 se montre suggestif (il demande à son fils d’expliquer à l’observateur ce qu’il a fait à l’école ; il semble content du travail de ce dernier). L’environnement et animé (les échanges entres les enfants invités et le frère sont parfois passionnels, la télévision est allumée); ponctuellement le père est directif, en exigeant à voix élevée le calme, sans argumenter. </a:t>
            </a:r>
          </a:p>
          <a:p>
            <a:r>
              <a:rPr lang="fr-FR" dirty="0" smtClean="0"/>
              <a:t>- pour la dyade 4, la mère accompagne son enfant dans la préparation des devoirs et adopte plutôt un style directif (lit les vers à haute voix et demande à sa fille de répéter).</a:t>
            </a: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38</a:t>
            </a:fld>
            <a:endParaRPr lang="fr-FR"/>
          </a:p>
        </p:txBody>
      </p:sp>
    </p:spTree>
    <p:extLst>
      <p:ext uri="{BB962C8B-B14F-4D97-AF65-F5344CB8AC3E}">
        <p14:creationId xmlns:p14="http://schemas.microsoft.com/office/powerpoint/2010/main" val="4184138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premier type d’analyse visait l’identification du style interactif des dyades dans le quotidien familial et l’étude de la variabilité du pattern interactif au sein du même groupe socio-culturel. Les résultats ont mis en évidence, d’une part des spécificités au sein du même groupe socio-culturel et, d’autre part, des dominantes comportementales selon chaque groupe socio-culturel : les </a:t>
            </a:r>
            <a:r>
              <a:rPr lang="fr-FR" sz="1200" kern="1200" dirty="0" err="1" smtClean="0">
                <a:solidFill>
                  <a:schemeClr val="tx1"/>
                </a:solidFill>
                <a:effectLst/>
                <a:latin typeface="+mn-lt"/>
                <a:ea typeface="+mn-ea"/>
                <a:cs typeface="+mn-cs"/>
              </a:rPr>
              <a:t>Teko</a:t>
            </a:r>
            <a:r>
              <a:rPr lang="fr-FR" sz="1200" kern="1200" dirty="0" smtClean="0">
                <a:solidFill>
                  <a:schemeClr val="tx1"/>
                </a:solidFill>
                <a:effectLst/>
                <a:latin typeface="+mn-lt"/>
                <a:ea typeface="+mn-ea"/>
                <a:cs typeface="+mn-cs"/>
              </a:rPr>
              <a:t> présentent ainsi une prépondérance des styles autonomisant et disjoint ; les </a:t>
            </a:r>
            <a:r>
              <a:rPr lang="fr-FR" sz="1200" kern="1200" dirty="0" err="1" smtClean="0">
                <a:solidFill>
                  <a:schemeClr val="tx1"/>
                </a:solidFill>
                <a:effectLst/>
                <a:latin typeface="+mn-lt"/>
                <a:ea typeface="+mn-ea"/>
                <a:cs typeface="+mn-cs"/>
              </a:rPr>
              <a:t>Aluku</a:t>
            </a:r>
            <a:r>
              <a:rPr lang="fr-FR" sz="1200" kern="1200" dirty="0" smtClean="0">
                <a:solidFill>
                  <a:schemeClr val="tx1"/>
                </a:solidFill>
                <a:effectLst/>
                <a:latin typeface="+mn-lt"/>
                <a:ea typeface="+mn-ea"/>
                <a:cs typeface="+mn-cs"/>
              </a:rPr>
              <a:t> davantage les styles autonomisant et directif ; les Laotiens les styles suggestif et directif et les Haïtiens les styles directif et disjoint. </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39</a:t>
            </a:fld>
            <a:endParaRPr lang="fr-FR"/>
          </a:p>
        </p:txBody>
      </p:sp>
    </p:spTree>
    <p:extLst>
      <p:ext uri="{BB962C8B-B14F-4D97-AF65-F5344CB8AC3E}">
        <p14:creationId xmlns:p14="http://schemas.microsoft.com/office/powerpoint/2010/main" val="395156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Diapo 4 : Objectif général </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4</a:t>
            </a:fld>
            <a:endParaRPr lang="fr-FR"/>
          </a:p>
        </p:txBody>
      </p:sp>
    </p:spTree>
    <p:extLst>
      <p:ext uri="{BB962C8B-B14F-4D97-AF65-F5344CB8AC3E}">
        <p14:creationId xmlns:p14="http://schemas.microsoft.com/office/powerpoint/2010/main" val="2370883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40</a:t>
            </a:fld>
            <a:endParaRPr lang="fr-FR"/>
          </a:p>
        </p:txBody>
      </p:sp>
    </p:spTree>
    <p:extLst>
      <p:ext uri="{BB962C8B-B14F-4D97-AF65-F5344CB8AC3E}">
        <p14:creationId xmlns:p14="http://schemas.microsoft.com/office/powerpoint/2010/main" val="473981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41</a:t>
            </a:fld>
            <a:endParaRPr lang="fr-FR"/>
          </a:p>
        </p:txBody>
      </p:sp>
    </p:spTree>
    <p:extLst>
      <p:ext uri="{BB962C8B-B14F-4D97-AF65-F5344CB8AC3E}">
        <p14:creationId xmlns:p14="http://schemas.microsoft.com/office/powerpoint/2010/main" val="3959398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42</a:t>
            </a:fld>
            <a:endParaRPr lang="fr-FR"/>
          </a:p>
        </p:txBody>
      </p:sp>
    </p:spTree>
    <p:extLst>
      <p:ext uri="{BB962C8B-B14F-4D97-AF65-F5344CB8AC3E}">
        <p14:creationId xmlns:p14="http://schemas.microsoft.com/office/powerpoint/2010/main" val="34839058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nos précédents résultats avancent que, malgré l’isolement géographique de ces populations, la dynamique interactionnelle des différents systèmes sociopolitiques (l’école, les instances administratives, les autres groupes socioculturels, les langues, etc.) influence le fonctionnement traditionnel, produisant une mouvance identitaire évolutive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Cette dynamique changeante, tant au niveau identitaire qu’au niveau des pratiques éducatives familiales interagit à son tour avec l’adaptation scolaire des enfants.</a:t>
            </a: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43</a:t>
            </a:fld>
            <a:endParaRPr lang="fr-FR"/>
          </a:p>
        </p:txBody>
      </p:sp>
    </p:spTree>
    <p:extLst>
      <p:ext uri="{BB962C8B-B14F-4D97-AF65-F5344CB8AC3E}">
        <p14:creationId xmlns:p14="http://schemas.microsoft.com/office/powerpoint/2010/main" val="3360868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44</a:t>
            </a:fld>
            <a:endParaRPr lang="fr-FR"/>
          </a:p>
        </p:txBody>
      </p:sp>
    </p:spTree>
    <p:extLst>
      <p:ext uri="{BB962C8B-B14F-4D97-AF65-F5344CB8AC3E}">
        <p14:creationId xmlns:p14="http://schemas.microsoft.com/office/powerpoint/2010/main" val="551658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 grand nombre d’études (</a:t>
            </a:r>
            <a:r>
              <a:rPr lang="fr-FR" sz="1200" kern="1200" dirty="0" err="1" smtClean="0">
                <a:solidFill>
                  <a:schemeClr val="tx1"/>
                </a:solidFill>
                <a:effectLst/>
                <a:latin typeface="+mn-lt"/>
                <a:ea typeface="+mn-ea"/>
                <a:cs typeface="+mn-cs"/>
              </a:rPr>
              <a:t>Mugny</a:t>
            </a:r>
            <a:r>
              <a:rPr lang="fr-FR" sz="1200" kern="1200" dirty="0" smtClean="0">
                <a:solidFill>
                  <a:schemeClr val="tx1"/>
                </a:solidFill>
                <a:effectLst/>
                <a:latin typeface="+mn-lt"/>
                <a:ea typeface="+mn-ea"/>
                <a:cs typeface="+mn-cs"/>
              </a:rPr>
              <a:t> &amp; </a:t>
            </a:r>
            <a:r>
              <a:rPr lang="fr-FR" sz="1200" kern="1200" dirty="0" err="1" smtClean="0">
                <a:solidFill>
                  <a:schemeClr val="tx1"/>
                </a:solidFill>
                <a:effectLst/>
                <a:latin typeface="+mn-lt"/>
                <a:ea typeface="+mn-ea"/>
                <a:cs typeface="+mn-cs"/>
              </a:rPr>
              <a:t>Carugati</a:t>
            </a:r>
            <a:r>
              <a:rPr lang="fr-FR" sz="1200" kern="1200" dirty="0" smtClean="0">
                <a:solidFill>
                  <a:schemeClr val="tx1"/>
                </a:solidFill>
                <a:effectLst/>
                <a:latin typeface="+mn-lt"/>
                <a:ea typeface="+mn-ea"/>
                <a:cs typeface="+mn-cs"/>
              </a:rPr>
              <a:t>, 1985 ; Pourtois &amp; </a:t>
            </a:r>
            <a:r>
              <a:rPr lang="fr-FR" sz="1200" kern="1200" dirty="0" err="1" smtClean="0">
                <a:solidFill>
                  <a:schemeClr val="tx1"/>
                </a:solidFill>
                <a:effectLst/>
                <a:latin typeface="+mn-lt"/>
                <a:ea typeface="+mn-ea"/>
                <a:cs typeface="+mn-cs"/>
              </a:rPr>
              <a:t>Desmet</a:t>
            </a:r>
            <a:r>
              <a:rPr lang="fr-FR" sz="1200" kern="1200" dirty="0" smtClean="0">
                <a:solidFill>
                  <a:schemeClr val="tx1"/>
                </a:solidFill>
                <a:effectLst/>
                <a:latin typeface="+mn-lt"/>
                <a:ea typeface="+mn-ea"/>
                <a:cs typeface="+mn-cs"/>
              </a:rPr>
              <a:t> 2004 ; </a:t>
            </a:r>
            <a:r>
              <a:rPr lang="fr-FR" sz="1200" kern="1200" dirty="0" err="1" smtClean="0">
                <a:solidFill>
                  <a:schemeClr val="tx1"/>
                </a:solidFill>
                <a:effectLst/>
                <a:latin typeface="+mn-lt"/>
                <a:ea typeface="+mn-ea"/>
                <a:cs typeface="+mn-cs"/>
              </a:rPr>
              <a:t>Vandenplas-Holper</a:t>
            </a:r>
            <a:r>
              <a:rPr lang="fr-FR" sz="1200" kern="1200" dirty="0" smtClean="0">
                <a:solidFill>
                  <a:schemeClr val="tx1"/>
                </a:solidFill>
                <a:effectLst/>
                <a:latin typeface="+mn-lt"/>
                <a:ea typeface="+mn-ea"/>
                <a:cs typeface="+mn-cs"/>
              </a:rPr>
              <a:t>, 1987) attestent l’intérêt des chercheurs pour les approches socioculturelles et psychosociales, qui analysent les théories implicites des parents (leurs connaissances a priori relatives au processus de développement de l’enfant). Les aspects culturels étant implicites, il est difficile pour l'enseignant de comprendre et éventuellement de prendre en compte les différences interculturelles des élèves de sa classe. </a:t>
            </a:r>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45</a:t>
            </a:fld>
            <a:endParaRPr lang="fr-FR"/>
          </a:p>
        </p:txBody>
      </p:sp>
    </p:spTree>
    <p:extLst>
      <p:ext uri="{BB962C8B-B14F-4D97-AF65-F5344CB8AC3E}">
        <p14:creationId xmlns:p14="http://schemas.microsoft.com/office/powerpoint/2010/main" val="2824291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enseignants métropolitains, antillais français, voir guyanais du littoral, intervenant sur les sites isolés, pour la plupart débutant dans le métier, se sentent démunis lors de leur prise de fonctions.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prise en compte de cette deuxième hypothèse a été confortée d’une part par les études antérieures relatives à l’importance de la formation des enseignants à l’exercice du métier dans les contextes plurilingues et multiculturelles (</a:t>
            </a:r>
            <a:r>
              <a:rPr lang="fr-FR" sz="1200" kern="1200" dirty="0" err="1" smtClean="0">
                <a:solidFill>
                  <a:schemeClr val="tx1"/>
                </a:solidFill>
                <a:effectLst/>
                <a:latin typeface="+mn-lt"/>
                <a:ea typeface="+mn-ea"/>
                <a:cs typeface="+mn-cs"/>
              </a:rPr>
              <a:t>Alby</a:t>
            </a:r>
            <a:r>
              <a:rPr lang="fr-FR" sz="1200" kern="1200" dirty="0" smtClean="0">
                <a:solidFill>
                  <a:schemeClr val="tx1"/>
                </a:solidFill>
                <a:effectLst/>
                <a:latin typeface="+mn-lt"/>
                <a:ea typeface="+mn-ea"/>
                <a:cs typeface="+mn-cs"/>
              </a:rPr>
              <a:t> &amp; </a:t>
            </a:r>
            <a:r>
              <a:rPr lang="fr-FR" sz="1200" kern="1200" dirty="0" err="1" smtClean="0">
                <a:solidFill>
                  <a:schemeClr val="tx1"/>
                </a:solidFill>
                <a:effectLst/>
                <a:latin typeface="+mn-lt"/>
                <a:ea typeface="+mn-ea"/>
                <a:cs typeface="+mn-cs"/>
              </a:rPr>
              <a:t>Launey</a:t>
            </a:r>
            <a:r>
              <a:rPr lang="fr-FR" sz="1200" kern="1200" dirty="0" smtClean="0">
                <a:solidFill>
                  <a:schemeClr val="tx1"/>
                </a:solidFill>
                <a:effectLst/>
                <a:latin typeface="+mn-lt"/>
                <a:ea typeface="+mn-ea"/>
                <a:cs typeface="+mn-cs"/>
              </a:rPr>
              <a:t>, 2007) et, d’autre part, par les demandes récurrentes, de la part des enseignants, d’une formation spécifique adaptée aux contextes. </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46</a:t>
            </a:fld>
            <a:endParaRPr lang="fr-FR"/>
          </a:p>
        </p:txBody>
      </p:sp>
    </p:spTree>
    <p:extLst>
      <p:ext uri="{BB962C8B-B14F-4D97-AF65-F5344CB8AC3E}">
        <p14:creationId xmlns:p14="http://schemas.microsoft.com/office/powerpoint/2010/main" val="3073105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47</a:t>
            </a:fld>
            <a:endParaRPr lang="fr-FR"/>
          </a:p>
        </p:txBody>
      </p:sp>
    </p:spTree>
    <p:extLst>
      <p:ext uri="{BB962C8B-B14F-4D97-AF65-F5344CB8AC3E}">
        <p14:creationId xmlns:p14="http://schemas.microsoft.com/office/powerpoint/2010/main" val="38252880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51</a:t>
            </a:fld>
            <a:endParaRPr lang="fr-FR"/>
          </a:p>
        </p:txBody>
      </p:sp>
    </p:spTree>
    <p:extLst>
      <p:ext uri="{BB962C8B-B14F-4D97-AF65-F5344CB8AC3E}">
        <p14:creationId xmlns:p14="http://schemas.microsoft.com/office/powerpoint/2010/main" val="33960867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Pour les quatre dyades </a:t>
            </a:r>
            <a:r>
              <a:rPr lang="fr-FR" dirty="0" err="1" smtClean="0"/>
              <a:t>teko</a:t>
            </a:r>
            <a:r>
              <a:rPr lang="fr-FR" dirty="0" smtClean="0"/>
              <a:t>, les conduites des parents ont été décrites comme appartenant à un style majoritairement autonomisant et disjoint. Effectivement, la synthèse des observations a fait ressortir des conduites qui permettent l’autonomie de l’enfant dans la découverte des savoirs. Le style disjoint se retrouve dans la totale liberté qui est accordée aux enfants, sans aucune soumission et obligation, également dans les moments d’absence d’attention et d’intérêt pour les actions des enfants et aussi dans l’absence de feed-back. Le style autonomisant, se retrouve d’une part dans la « liberté surveillée » que les parents manifestent pour les jeunes enfants, mais également dans les interventions spontanées, type monstration, liées aux activités domestiques, auxquelles l’enfant participe. </a:t>
            </a:r>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52</a:t>
            </a:fld>
            <a:endParaRPr lang="fr-FR"/>
          </a:p>
        </p:txBody>
      </p:sp>
    </p:spTree>
    <p:extLst>
      <p:ext uri="{BB962C8B-B14F-4D97-AF65-F5344CB8AC3E}">
        <p14:creationId xmlns:p14="http://schemas.microsoft.com/office/powerpoint/2010/main" val="51711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Cette approche a comme objectif de préparer les professeurs stagiaires à favoriser une école inclusive, la présence de tout enfant quel qu’il soit étant considérée comme une richesse.</a:t>
            </a:r>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5</a:t>
            </a:fld>
            <a:endParaRPr lang="fr-FR"/>
          </a:p>
        </p:txBody>
      </p:sp>
    </p:spTree>
    <p:extLst>
      <p:ext uri="{BB962C8B-B14F-4D97-AF65-F5344CB8AC3E}">
        <p14:creationId xmlns:p14="http://schemas.microsoft.com/office/powerpoint/2010/main" val="2394415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53</a:t>
            </a:fld>
            <a:endParaRPr lang="fr-FR"/>
          </a:p>
        </p:txBody>
      </p:sp>
    </p:spTree>
    <p:extLst>
      <p:ext uri="{BB962C8B-B14F-4D97-AF65-F5344CB8AC3E}">
        <p14:creationId xmlns:p14="http://schemas.microsoft.com/office/powerpoint/2010/main" val="3425231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54</a:t>
            </a:fld>
            <a:endParaRPr lang="fr-FR"/>
          </a:p>
        </p:txBody>
      </p:sp>
    </p:spTree>
    <p:extLst>
      <p:ext uri="{BB962C8B-B14F-4D97-AF65-F5344CB8AC3E}">
        <p14:creationId xmlns:p14="http://schemas.microsoft.com/office/powerpoint/2010/main" val="321770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Diapo 6</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6</a:t>
            </a:fld>
            <a:endParaRPr lang="fr-FR"/>
          </a:p>
        </p:txBody>
      </p:sp>
    </p:spTree>
    <p:extLst>
      <p:ext uri="{BB962C8B-B14F-4D97-AF65-F5344CB8AC3E}">
        <p14:creationId xmlns:p14="http://schemas.microsoft.com/office/powerpoint/2010/main" val="396077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Diapo 7</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7</a:t>
            </a:fld>
            <a:endParaRPr lang="fr-FR"/>
          </a:p>
        </p:txBody>
      </p:sp>
    </p:spTree>
    <p:extLst>
      <p:ext uri="{BB962C8B-B14F-4D97-AF65-F5344CB8AC3E}">
        <p14:creationId xmlns:p14="http://schemas.microsoft.com/office/powerpoint/2010/main" val="396077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Cette hypothèse nous amène à considérer, conjointement à l’approche développementale</a:t>
            </a:r>
            <a:r>
              <a:rPr lang="fr-FR" sz="1200" kern="1200" baseline="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la notion d’adaptation scolaire et l’origine sociale. Dans ce sens la littérature scientifique est très riche, l’influence des facteurs familiaux sur les performances scolaires étant largement étudiée ; certains résultats suggèrent que l’inadaptation scolaire serait associée à l’appartenance sociale et aux désavantages socio-économique (</a:t>
            </a:r>
            <a:r>
              <a:rPr lang="fr-FR" sz="1200" kern="1200" dirty="0" err="1" smtClean="0">
                <a:solidFill>
                  <a:schemeClr val="tx1"/>
                </a:solidFill>
                <a:effectLst/>
                <a:latin typeface="+mn-lt"/>
                <a:ea typeface="+mn-ea"/>
                <a:cs typeface="+mn-cs"/>
              </a:rPr>
              <a:t>Duru-Bellat</a:t>
            </a:r>
            <a:r>
              <a:rPr lang="fr-FR" sz="1200" kern="1200" dirty="0" smtClean="0">
                <a:solidFill>
                  <a:schemeClr val="tx1"/>
                </a:solidFill>
                <a:effectLst/>
                <a:latin typeface="+mn-lt"/>
                <a:ea typeface="+mn-ea"/>
                <a:cs typeface="+mn-cs"/>
              </a:rPr>
              <a:t> &amp; Van </a:t>
            </a:r>
            <a:r>
              <a:rPr lang="fr-FR" sz="1200" kern="1200" dirty="0" err="1" smtClean="0">
                <a:solidFill>
                  <a:schemeClr val="tx1"/>
                </a:solidFill>
                <a:effectLst/>
                <a:latin typeface="+mn-lt"/>
                <a:ea typeface="+mn-ea"/>
                <a:cs typeface="+mn-cs"/>
              </a:rPr>
              <a:t>Zanten</a:t>
            </a:r>
            <a:r>
              <a:rPr lang="fr-FR" sz="1200" kern="1200" dirty="0" smtClean="0">
                <a:solidFill>
                  <a:schemeClr val="tx1"/>
                </a:solidFill>
                <a:effectLst/>
                <a:latin typeface="+mn-lt"/>
                <a:ea typeface="+mn-ea"/>
                <a:cs typeface="+mn-cs"/>
              </a:rPr>
              <a:t>, 2006 ; </a:t>
            </a:r>
            <a:r>
              <a:rPr lang="fr-FR" sz="1200" kern="1200" dirty="0" err="1" smtClean="0">
                <a:solidFill>
                  <a:schemeClr val="tx1"/>
                </a:solidFill>
                <a:effectLst/>
                <a:latin typeface="+mn-lt"/>
                <a:ea typeface="+mn-ea"/>
                <a:cs typeface="+mn-cs"/>
              </a:rPr>
              <a:t>Meuret</a:t>
            </a:r>
            <a:r>
              <a:rPr lang="fr-FR" sz="1200" kern="1200" dirty="0" smtClean="0">
                <a:solidFill>
                  <a:schemeClr val="tx1"/>
                </a:solidFill>
                <a:effectLst/>
                <a:latin typeface="+mn-lt"/>
                <a:ea typeface="+mn-ea"/>
                <a:cs typeface="+mn-cs"/>
              </a:rPr>
              <a:t> &amp; Morlaix, 2006 ; Murat, 2009). </a:t>
            </a:r>
          </a:p>
          <a:p>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8</a:t>
            </a:fld>
            <a:endParaRPr lang="fr-FR"/>
          </a:p>
        </p:txBody>
      </p:sp>
    </p:spTree>
    <p:extLst>
      <p:ext uri="{BB962C8B-B14F-4D97-AF65-F5344CB8AC3E}">
        <p14:creationId xmlns:p14="http://schemas.microsoft.com/office/powerpoint/2010/main" val="48017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Cette réalité est particulièrement présente en Guyane française où la fragilité du contexte socio-économique du territoire, la complexité générée par le multiculturalisme et le plurilinguisme ambiants, auxquelles s’ajoutent les politiques éducatives et sociales retenues, participent à l’émergence des difficultés auxquelles sont confrontés les élèves scolarisés.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On pourrait ajouter aussi un point sur l’hérédité laissée par le précédent régime colonial (et l'existence d'une question postcoloniale)</a:t>
            </a:r>
            <a:endParaRPr lang="fr-FR" dirty="0"/>
          </a:p>
        </p:txBody>
      </p:sp>
      <p:sp>
        <p:nvSpPr>
          <p:cNvPr id="4" name="Espace réservé du numéro de diapositive 3"/>
          <p:cNvSpPr>
            <a:spLocks noGrp="1"/>
          </p:cNvSpPr>
          <p:nvPr>
            <p:ph type="sldNum" sz="quarter" idx="10"/>
          </p:nvPr>
        </p:nvSpPr>
        <p:spPr/>
        <p:txBody>
          <a:bodyPr/>
          <a:lstStyle/>
          <a:p>
            <a:fld id="{3AB0B9C5-3CD5-6942-9C4D-72778C6838A5}" type="slidenum">
              <a:rPr lang="fr-FR" smtClean="0"/>
              <a:t>9</a:t>
            </a:fld>
            <a:endParaRPr lang="fr-FR"/>
          </a:p>
        </p:txBody>
      </p:sp>
    </p:spTree>
    <p:extLst>
      <p:ext uri="{BB962C8B-B14F-4D97-AF65-F5344CB8AC3E}">
        <p14:creationId xmlns:p14="http://schemas.microsoft.com/office/powerpoint/2010/main" val="77552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fr-FR" smtClean="0"/>
              <a:t>Cliquez et modifiez le titre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pPr algn="ctr" eaLnBrk="1" latinLnBrk="0" hangingPunct="1"/>
            <a:fld id="{6238138F-B2DE-B241-8EEB-39CF558CE926}" type="datetime1">
              <a:rPr lang="fr-FR" smtClean="0"/>
              <a:t>23/03/15</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chemeClr val="tx2"/>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79EE686-20AE-F14C-8E97-D79DB75FB457}" type="datetime1">
              <a:rPr lang="fr-FR" smtClean="0"/>
              <a:t>23/03/15</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fr-FR" smtClean="0"/>
              <a:t>Cliquez et modifiez le titre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pPr eaLnBrk="1" latinLnBrk="0" hangingPunct="1"/>
            <a:fld id="{BBD4C6ED-CBE4-0749-8610-23E479C8A3E2}" type="datetime1">
              <a:rPr lang="fr-FR" smtClean="0"/>
              <a:t>23/03/15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FR"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pPr eaLnBrk="1" latinLnBrk="0" hangingPunct="1"/>
            <a:fld id="{E0370ADA-5B05-E344-941C-2AD079F7369C}" type="datetime1">
              <a:rPr lang="fr-FR" smtClean="0"/>
              <a:t>23/03/15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fr-FR"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FR"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pPr eaLnBrk="1" latinLnBrk="0" hangingPunct="1"/>
            <a:fld id="{7D60E566-6E3D-C24D-AFC0-73645B67A58C}" type="datetime1">
              <a:rPr lang="fr-FR" smtClean="0"/>
              <a:t>23/03/15</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fr-FR" smtClean="0"/>
              <a:t>Faire glisser l'image vers l'espace réservé ou cliquer sur l'icône pour l'ajouter</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fr-FR" smtClean="0"/>
              <a:t>Faire glisser l'image vers l'espace réservé ou cliquer sur l'icône pour l'ajouter</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fr-FR" smtClean="0"/>
              <a:t>Faire glisser l'image vers l'espace réservé ou cliquer sur l'icône pour l'ajouter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pPr eaLnBrk="1" latinLnBrk="0" hangingPunct="1"/>
            <a:fld id="{A3894AAE-EB87-7243-9C9A-ECB50E00733E}" type="datetime1">
              <a:rPr lang="fr-FR" smtClean="0"/>
              <a:t>23/03/15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pPr eaLnBrk="1" latinLnBrk="0" hangingPunct="1"/>
            <a:fld id="{E1AAE930-95CD-CD47-993B-9F95825B2D2A}" type="datetime1">
              <a:rPr lang="fr-FR" smtClean="0"/>
              <a:t>23/03/15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erme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C34AA5C8-3D7B-6D4C-85CD-28875EB22A7F}" type="datetime1">
              <a:rPr lang="fr-FR" smtClean="0"/>
              <a:t>23/03/15</a:t>
            </a:fld>
            <a:endParaRPr lang="en-US" sz="14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5" name="Slide Number Placeholder 4"/>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pPr eaLnBrk="1" latinLnBrk="0" hangingPunct="1"/>
            <a:fld id="{26E7167A-6839-9342-8B88-A09754D03E52}" type="datetime1">
              <a:rPr lang="fr-FR" smtClean="0"/>
              <a:t>23/03/15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defRPr>
            </a:lvl1pPr>
          </a:lstStyle>
          <a:p>
            <a:pPr eaLnBrk="1" latinLnBrk="0" hangingPunct="1"/>
            <a:fld id="{92D5C6A4-C389-B641-BE06-9E4E3C526A65}" type="datetime1">
              <a:rPr lang="fr-FR" smtClean="0"/>
              <a:t>23/03/15</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pPr eaLnBrk="1" latinLnBrk="0" hangingPunct="1"/>
            <a:fld id="{F71185FA-180D-064B-AC9F-54541951EF20}" type="datetime1">
              <a:rPr lang="fr-FR" smtClean="0"/>
              <a:t>23/03/15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pPr eaLnBrk="1" latinLnBrk="0" hangingPunct="1"/>
            <a:fld id="{FB388A37-982C-6A4C-9BC2-A573FFC83B89}" type="datetime1">
              <a:rPr lang="fr-FR" smtClean="0"/>
              <a:t>23/03/15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pPr eaLnBrk="1" latinLnBrk="0" hangingPunct="1"/>
            <a:fld id="{85E0AF14-0E67-6147-8DA6-E3B42F5B624C}" type="datetime1">
              <a:rPr lang="fr-FR" smtClean="0"/>
              <a:t>23/03/15</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pPr eaLnBrk="1" latinLnBrk="0" hangingPunct="1"/>
            <a:fld id="{D392F4CC-853D-2742-AF6C-00A9B9FEDEED}" type="datetime1">
              <a:rPr lang="fr-FR" smtClean="0"/>
              <a:t>23/03/15</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pPr eaLnBrk="1" latinLnBrk="0" hangingPunct="1"/>
            <a:fld id="{A748AD1B-4368-AF43-B4A5-1371E92FF5D1}" type="datetime1">
              <a:rPr lang="fr-FR" smtClean="0"/>
              <a:t>23/03/15</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400"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pPr eaLnBrk="1" latinLnBrk="0" hangingPunct="1"/>
            <a:fld id="{212C0E64-CC91-9F45-8FF5-0E8BEC1BC953}" type="datetime1">
              <a:rPr lang="fr-FR" smtClean="0"/>
              <a:t>23/03/15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eaLnBrk="1" latinLnBrk="0" hangingPunct="1"/>
            <a:fld id="{7A9E3D53-4E2C-D248-AE16-5ADAA682C6A6}" type="datetime1">
              <a:rPr lang="fr-FR" smtClean="0"/>
              <a:t>23/03/15</a:t>
            </a:fld>
            <a:endParaRPr lang="en-US" sz="1400" dirty="0">
              <a:solidFill>
                <a:schemeClr val="tx2"/>
              </a:solidFill>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lgn="r" eaLnBrk="1" latinLnBrk="0" hangingPunct="1"/>
            <a:endParaRPr kumimoji="0" lang="en-US" sz="1400" dirty="0">
              <a:solidFill>
                <a:schemeClr val="tx2"/>
              </a:solidFill>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4" Type="http://schemas.microsoft.com/office/2007/relationships/hdphoto" Target="../media/hdphoto1.wdp"/><Relationship Id="rId5" Type="http://schemas.openxmlformats.org/officeDocument/2006/relationships/image" Target="../media/image15.jpeg"/><Relationship Id="rId6" Type="http://schemas.microsoft.com/office/2007/relationships/hdphoto" Target="../media/hdphoto2.wdp"/><Relationship Id="rId7" Type="http://schemas.openxmlformats.org/officeDocument/2006/relationships/image" Target="../media/image16.jpeg"/><Relationship Id="rId8" Type="http://schemas.microsoft.com/office/2007/relationships/hdphoto" Target="../media/hdphoto3.wdp"/><Relationship Id="rId9" Type="http://schemas.openxmlformats.org/officeDocument/2006/relationships/image" Target="../media/image17.jpeg"/><Relationship Id="rId10"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4" Type="http://schemas.microsoft.com/office/2007/relationships/hdphoto" Target="../media/hdphoto8.wdp"/><Relationship Id="rId5" Type="http://schemas.openxmlformats.org/officeDocument/2006/relationships/image" Target="../media/image32.jpeg"/><Relationship Id="rId6"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4" Type="http://schemas.microsoft.com/office/2007/relationships/hdphoto" Target="../media/hdphoto10.wdp"/><Relationship Id="rId5" Type="http://schemas.openxmlformats.org/officeDocument/2006/relationships/image" Target="../media/image38.jpeg"/><Relationship Id="rId6" Type="http://schemas.microsoft.com/office/2007/relationships/hdphoto" Target="../media/hdphoto11.wdp"/><Relationship Id="rId7" Type="http://schemas.openxmlformats.org/officeDocument/2006/relationships/image" Target="../media/image39.jpeg"/><Relationship Id="rId8" Type="http://schemas.microsoft.com/office/2007/relationships/hdphoto" Target="../media/hdphoto12.wdp"/><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199" y="3190043"/>
            <a:ext cx="8228013" cy="1927225"/>
          </a:xfrm>
        </p:spPr>
        <p:txBody>
          <a:bodyPr/>
          <a:lstStyle/>
          <a:p>
            <a:r>
              <a:rPr lang="es-ES" dirty="0"/>
              <a:t>23 </a:t>
            </a:r>
            <a:r>
              <a:rPr lang="es-ES" dirty="0" err="1"/>
              <a:t>mars</a:t>
            </a:r>
            <a:r>
              <a:rPr lang="es-ES" dirty="0"/>
              <a:t> </a:t>
            </a:r>
            <a:r>
              <a:rPr lang="es-ES" dirty="0" smtClean="0"/>
              <a:t>2015</a:t>
            </a:r>
            <a:endParaRPr lang="fr-FR" dirty="0"/>
          </a:p>
        </p:txBody>
      </p:sp>
      <p:pic>
        <p:nvPicPr>
          <p:cNvPr id="4" name="Image 3"/>
          <p:cNvPicPr/>
          <p:nvPr/>
        </p:nvPicPr>
        <p:blipFill>
          <a:blip r:embed="rId3">
            <a:extLst>
              <a:ext uri="{28A0092B-C50C-407E-A947-70E740481C1C}">
                <a14:useLocalDpi xmlns:a14="http://schemas.microsoft.com/office/drawing/2010/main" val="0"/>
              </a:ext>
            </a:extLst>
          </a:blip>
          <a:stretch>
            <a:fillRect/>
          </a:stretch>
        </p:blipFill>
        <p:spPr>
          <a:xfrm>
            <a:off x="0" y="0"/>
            <a:ext cx="1578721" cy="685296"/>
          </a:xfrm>
          <a:prstGeom prst="rect">
            <a:avLst/>
          </a:prstGeom>
        </p:spPr>
      </p:pic>
      <p:pic>
        <p:nvPicPr>
          <p:cNvPr id="5" name="Image 4"/>
          <p:cNvPicPr/>
          <p:nvPr/>
        </p:nvPicPr>
        <p:blipFill>
          <a:blip r:embed="rId4">
            <a:extLst>
              <a:ext uri="{28A0092B-C50C-407E-A947-70E740481C1C}">
                <a14:useLocalDpi xmlns:a14="http://schemas.microsoft.com/office/drawing/2010/main" val="0"/>
              </a:ext>
            </a:extLst>
          </a:blip>
          <a:stretch>
            <a:fillRect/>
          </a:stretch>
        </p:blipFill>
        <p:spPr>
          <a:xfrm>
            <a:off x="0" y="2317913"/>
            <a:ext cx="9144000" cy="714625"/>
          </a:xfrm>
          <a:prstGeom prst="rect">
            <a:avLst/>
          </a:prstGeom>
        </p:spPr>
      </p:pic>
      <p:pic>
        <p:nvPicPr>
          <p:cNvPr id="7" name="Image 6"/>
          <p:cNvPicPr/>
          <p:nvPr/>
        </p:nvPicPr>
        <p:blipFill>
          <a:blip r:embed="rId5">
            <a:extLst>
              <a:ext uri="{28A0092B-C50C-407E-A947-70E740481C1C}">
                <a14:useLocalDpi xmlns:a14="http://schemas.microsoft.com/office/drawing/2010/main" val="0"/>
              </a:ext>
            </a:extLst>
          </a:blip>
          <a:stretch>
            <a:fillRect/>
          </a:stretch>
        </p:blipFill>
        <p:spPr>
          <a:xfrm>
            <a:off x="863906" y="3190043"/>
            <a:ext cx="7565279" cy="685296"/>
          </a:xfrm>
          <a:prstGeom prst="rect">
            <a:avLst/>
          </a:prstGeom>
        </p:spPr>
      </p:pic>
      <p:pic>
        <p:nvPicPr>
          <p:cNvPr id="8" name="Image 7"/>
          <p:cNvPicPr/>
          <p:nvPr/>
        </p:nvPicPr>
        <p:blipFill rotWithShape="1">
          <a:blip r:embed="rId6">
            <a:extLst>
              <a:ext uri="{28A0092B-C50C-407E-A947-70E740481C1C}">
                <a14:useLocalDpi xmlns:a14="http://schemas.microsoft.com/office/drawing/2010/main" val="0"/>
              </a:ext>
            </a:extLst>
          </a:blip>
          <a:srcRect t="17604"/>
          <a:stretch/>
        </p:blipFill>
        <p:spPr>
          <a:xfrm>
            <a:off x="0" y="5668811"/>
            <a:ext cx="9143999" cy="1189189"/>
          </a:xfrm>
          <a:prstGeom prst="rect">
            <a:avLst/>
          </a:prstGeom>
        </p:spPr>
      </p:pic>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a:t>
            </a:fld>
            <a:endParaRPr kumimoji="0" lang="en-US" dirty="0">
              <a:solidFill>
                <a:schemeClr val="tx2"/>
              </a:solidFill>
            </a:endParaRPr>
          </a:p>
        </p:txBody>
      </p:sp>
    </p:spTree>
    <p:extLst>
      <p:ext uri="{BB962C8B-B14F-4D97-AF65-F5344CB8AC3E}">
        <p14:creationId xmlns:p14="http://schemas.microsoft.com/office/powerpoint/2010/main" val="31388412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9918"/>
            <a:ext cx="8229600" cy="1432859"/>
          </a:xfrm>
        </p:spPr>
        <p:txBody>
          <a:bodyPr/>
          <a:lstStyle/>
          <a:p>
            <a:r>
              <a:rPr lang="fr-FR" sz="4800" dirty="0" smtClean="0">
                <a:solidFill>
                  <a:srgbClr val="FFFFFF"/>
                </a:solidFill>
              </a:rPr>
              <a:t>Quelques  </a:t>
            </a:r>
            <a:r>
              <a:rPr lang="fr-FR" sz="4800" dirty="0">
                <a:solidFill>
                  <a:srgbClr val="FFFFFF"/>
                </a:solidFill>
              </a:rPr>
              <a:t>indices de ces difficultés </a:t>
            </a:r>
            <a:endParaRPr lang="fr-FR" dirty="0">
              <a:solidFill>
                <a:srgbClr val="FFFFFF"/>
              </a:solidFill>
            </a:endParaRPr>
          </a:p>
        </p:txBody>
      </p:sp>
      <p:sp>
        <p:nvSpPr>
          <p:cNvPr id="3" name="Espace réservé du contenu 2"/>
          <p:cNvSpPr>
            <a:spLocks noGrp="1"/>
          </p:cNvSpPr>
          <p:nvPr>
            <p:ph idx="1"/>
          </p:nvPr>
        </p:nvSpPr>
        <p:spPr>
          <a:xfrm>
            <a:off x="739774" y="2770094"/>
            <a:ext cx="7947025" cy="3267169"/>
          </a:xfrm>
        </p:spPr>
        <p:txBody>
          <a:bodyPr/>
          <a:lstStyle/>
          <a:p>
            <a:r>
              <a:rPr lang="fr-FR" sz="2400" dirty="0">
                <a:solidFill>
                  <a:schemeClr val="tx1"/>
                </a:solidFill>
              </a:rPr>
              <a:t>à titre d’exemple on peut observer que seul un élève sur trois a le baccalauréat (32,2% de réussite) </a:t>
            </a:r>
            <a:endParaRPr lang="fr-FR" sz="2400" dirty="0" smtClean="0">
              <a:solidFill>
                <a:schemeClr val="tx1"/>
              </a:solidFill>
            </a:endParaRPr>
          </a:p>
          <a:p>
            <a:r>
              <a:rPr lang="fr-FR" sz="2400" dirty="0">
                <a:solidFill>
                  <a:schemeClr val="tx1"/>
                </a:solidFill>
              </a:rPr>
              <a:t>45% des élèves sortent du système scolaire sans diplôme</a:t>
            </a:r>
            <a:r>
              <a:rPr lang="fr-FR" sz="2400" dirty="0" smtClean="0">
                <a:solidFill>
                  <a:schemeClr val="tx1"/>
                </a:solidFill>
              </a:rPr>
              <a:t>.</a:t>
            </a:r>
          </a:p>
          <a:p>
            <a:r>
              <a:rPr lang="fr-FR" sz="2400" dirty="0">
                <a:solidFill>
                  <a:schemeClr val="tx1"/>
                </a:solidFill>
              </a:rPr>
              <a:t>q</a:t>
            </a:r>
            <a:r>
              <a:rPr lang="fr-FR" sz="2400" dirty="0" smtClean="0">
                <a:solidFill>
                  <a:schemeClr val="tx1"/>
                </a:solidFill>
              </a:rPr>
              <a:t>u’en est-il des élèves amérindiens ou </a:t>
            </a:r>
            <a:r>
              <a:rPr lang="fr-FR" sz="2400" dirty="0" err="1" smtClean="0">
                <a:solidFill>
                  <a:schemeClr val="tx1"/>
                </a:solidFill>
              </a:rPr>
              <a:t>bushinengues</a:t>
            </a:r>
            <a:r>
              <a:rPr lang="fr-FR" sz="2400" dirty="0" smtClean="0">
                <a:solidFill>
                  <a:schemeClr val="tx1"/>
                </a:solidFill>
              </a:rPr>
              <a:t> …</a:t>
            </a:r>
            <a:endParaRPr lang="fr-FR" dirty="0">
              <a:solidFill>
                <a:schemeClr val="tx1"/>
              </a:solidFill>
            </a:endParaRPr>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10</a:t>
            </a:fld>
            <a:endParaRPr kumimoji="0" lang="en-US" dirty="0">
              <a:solidFill>
                <a:srgbClr val="FFFFFF"/>
              </a:solidFill>
            </a:endParaRPr>
          </a:p>
        </p:txBody>
      </p:sp>
    </p:spTree>
    <p:extLst>
      <p:ext uri="{BB962C8B-B14F-4D97-AF65-F5344CB8AC3E}">
        <p14:creationId xmlns:p14="http://schemas.microsoft.com/office/powerpoint/2010/main" val="30957646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4345894"/>
            <a:ext cx="5559778" cy="1957128"/>
          </a:xfrm>
        </p:spPr>
        <p:txBody>
          <a:bodyPr>
            <a:normAutofit lnSpcReduction="10000"/>
          </a:bodyPr>
          <a:lstStyle/>
          <a:p>
            <a:r>
              <a:rPr lang="fr-FR" dirty="0"/>
              <a:t>Effectivement, les enseignants métropolitains, antillais français, </a:t>
            </a:r>
            <a:r>
              <a:rPr lang="fr-FR" dirty="0" smtClean="0"/>
              <a:t>voire </a:t>
            </a:r>
            <a:r>
              <a:rPr lang="fr-FR" dirty="0"/>
              <a:t>guyanais du littoral, intervenant sur les sites isolés, pour la plupart débutant dans le métier, se sentent démunis lors de leur prise de </a:t>
            </a:r>
            <a:r>
              <a:rPr lang="fr-FR" dirty="0" smtClean="0"/>
              <a:t>fonctions. </a:t>
            </a:r>
            <a:endParaRPr lang="fr-FR" dirty="0"/>
          </a:p>
        </p:txBody>
      </p:sp>
      <p:sp>
        <p:nvSpPr>
          <p:cNvPr id="4" name="Espace réservé du contenu 2"/>
          <p:cNvSpPr txBox="1">
            <a:spLocks/>
          </p:cNvSpPr>
          <p:nvPr/>
        </p:nvSpPr>
        <p:spPr>
          <a:xfrm>
            <a:off x="633942" y="0"/>
            <a:ext cx="6843889" cy="1625600"/>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fr-FR" sz="1800" dirty="0">
                <a:solidFill>
                  <a:srgbClr val="FFFFFF"/>
                </a:solidFill>
              </a:rPr>
              <a:t>l’</a:t>
            </a:r>
            <a:r>
              <a:rPr lang="fr-FR" sz="1800" dirty="0" err="1">
                <a:solidFill>
                  <a:srgbClr val="FFFFFF"/>
                </a:solidFill>
              </a:rPr>
              <a:t>allophonie</a:t>
            </a:r>
            <a:r>
              <a:rPr lang="fr-FR" sz="1800" dirty="0">
                <a:solidFill>
                  <a:srgbClr val="FFFFFF"/>
                </a:solidFill>
              </a:rPr>
              <a:t> des élèves </a:t>
            </a:r>
            <a:r>
              <a:rPr lang="fr-FR" sz="1800" dirty="0" smtClean="0">
                <a:solidFill>
                  <a:srgbClr val="FFFFFF"/>
                </a:solidFill>
              </a:rPr>
              <a:t>issus </a:t>
            </a:r>
            <a:r>
              <a:rPr lang="fr-FR" sz="1800" dirty="0">
                <a:solidFill>
                  <a:srgbClr val="FFFFFF"/>
                </a:solidFill>
              </a:rPr>
              <a:t>de la migration (28% </a:t>
            </a:r>
            <a:r>
              <a:rPr lang="fr-FR" sz="1800" dirty="0" smtClean="0">
                <a:solidFill>
                  <a:srgbClr val="FFFFFF"/>
                </a:solidFill>
              </a:rPr>
              <a:t>d’élèves)</a:t>
            </a:r>
            <a:endParaRPr lang="fr-FR" sz="1800" dirty="0">
              <a:solidFill>
                <a:srgbClr val="FFFFFF"/>
              </a:solidFill>
            </a:endParaRPr>
          </a:p>
          <a:p>
            <a:r>
              <a:rPr lang="fr-FR" sz="1800" dirty="0" smtClean="0">
                <a:solidFill>
                  <a:srgbClr val="FFFFFF"/>
                </a:solidFill>
              </a:rPr>
              <a:t>l’</a:t>
            </a:r>
            <a:r>
              <a:rPr lang="fr-FR" sz="1800" dirty="0" err="1" smtClean="0">
                <a:solidFill>
                  <a:srgbClr val="FFFFFF"/>
                </a:solidFill>
              </a:rPr>
              <a:t>allophonie</a:t>
            </a:r>
            <a:r>
              <a:rPr lang="fr-FR" sz="1800" dirty="0" smtClean="0">
                <a:solidFill>
                  <a:srgbClr val="FFFFFF"/>
                </a:solidFill>
              </a:rPr>
              <a:t> des </a:t>
            </a:r>
            <a:r>
              <a:rPr lang="fr-FR" sz="1800" dirty="0">
                <a:solidFill>
                  <a:srgbClr val="FFFFFF"/>
                </a:solidFill>
              </a:rPr>
              <a:t>élèves appartenant aux minorités </a:t>
            </a:r>
            <a:r>
              <a:rPr lang="fr-FR" sz="1800" dirty="0" smtClean="0">
                <a:solidFill>
                  <a:srgbClr val="FFFFFF"/>
                </a:solidFill>
              </a:rPr>
              <a:t>locales, </a:t>
            </a:r>
            <a:r>
              <a:rPr lang="fr-FR" sz="1800" dirty="0">
                <a:solidFill>
                  <a:srgbClr val="FFFFFF"/>
                </a:solidFill>
              </a:rPr>
              <a:t>pour </a:t>
            </a:r>
            <a:r>
              <a:rPr lang="fr-FR" sz="1800" dirty="0" smtClean="0">
                <a:solidFill>
                  <a:srgbClr val="FFFFFF"/>
                </a:solidFill>
              </a:rPr>
              <a:t>lesquelles </a:t>
            </a:r>
            <a:r>
              <a:rPr lang="fr-FR" sz="1800" dirty="0">
                <a:solidFill>
                  <a:srgbClr val="FFFFFF"/>
                </a:solidFill>
              </a:rPr>
              <a:t>le français est langue de </a:t>
            </a:r>
            <a:r>
              <a:rPr lang="fr-FR" sz="1800" dirty="0" smtClean="0">
                <a:solidFill>
                  <a:srgbClr val="FFFFFF"/>
                </a:solidFill>
              </a:rPr>
              <a:t>scolarisation</a:t>
            </a:r>
          </a:p>
          <a:p>
            <a:r>
              <a:rPr lang="fr-FR" sz="1800" dirty="0">
                <a:solidFill>
                  <a:srgbClr val="FFFFFF"/>
                </a:solidFill>
              </a:rPr>
              <a:t>les difficultés socio-économiques rencontrées par les familles (chômage, isolement des sites, éloignement de l’école, </a:t>
            </a:r>
            <a:r>
              <a:rPr lang="fr-FR" sz="1800" dirty="0" smtClean="0">
                <a:solidFill>
                  <a:srgbClr val="FFFFFF"/>
                </a:solidFill>
              </a:rPr>
              <a:t>etc.)</a:t>
            </a:r>
          </a:p>
          <a:p>
            <a:endParaRPr lang="fr-FR" sz="1800" dirty="0">
              <a:solidFill>
                <a:srgbClr val="FFFFFF"/>
              </a:solidFill>
            </a:endParaRPr>
          </a:p>
        </p:txBody>
      </p:sp>
      <p:sp>
        <p:nvSpPr>
          <p:cNvPr id="5" name="Espace réservé du contenu 2"/>
          <p:cNvSpPr txBox="1">
            <a:spLocks/>
          </p:cNvSpPr>
          <p:nvPr/>
        </p:nvSpPr>
        <p:spPr>
          <a:xfrm>
            <a:off x="4055887" y="2261931"/>
            <a:ext cx="4848225" cy="1957128"/>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fr-FR" sz="2400" dirty="0" smtClean="0">
                <a:solidFill>
                  <a:schemeClr val="tx1"/>
                </a:solidFill>
              </a:rPr>
              <a:t>autre </a:t>
            </a:r>
            <a:r>
              <a:rPr lang="fr-FR" sz="2400" dirty="0">
                <a:solidFill>
                  <a:schemeClr val="tx1"/>
                </a:solidFill>
              </a:rPr>
              <a:t>variable </a:t>
            </a:r>
            <a:r>
              <a:rPr lang="fr-FR" sz="2400" dirty="0" smtClean="0">
                <a:solidFill>
                  <a:schemeClr val="tx1"/>
                </a:solidFill>
              </a:rPr>
              <a:t>essentielle : </a:t>
            </a:r>
            <a:r>
              <a:rPr lang="fr-FR" sz="2400" dirty="0">
                <a:solidFill>
                  <a:schemeClr val="tx1"/>
                </a:solidFill>
              </a:rPr>
              <a:t>la formation et </a:t>
            </a:r>
            <a:r>
              <a:rPr lang="fr-FR" sz="2400" dirty="0" smtClean="0">
                <a:solidFill>
                  <a:schemeClr val="tx1"/>
                </a:solidFill>
              </a:rPr>
              <a:t>les </a:t>
            </a:r>
            <a:r>
              <a:rPr lang="fr-FR" sz="2400" dirty="0">
                <a:solidFill>
                  <a:schemeClr val="tx1"/>
                </a:solidFill>
              </a:rPr>
              <a:t>pratiques enseignantes </a:t>
            </a:r>
            <a:r>
              <a:rPr lang="fr-FR" sz="2400" dirty="0" smtClean="0">
                <a:solidFill>
                  <a:schemeClr val="tx1"/>
                </a:solidFill>
              </a:rPr>
              <a:t>des étudiants </a:t>
            </a:r>
            <a:r>
              <a:rPr lang="fr-FR" sz="2400" dirty="0">
                <a:solidFill>
                  <a:schemeClr val="tx1"/>
                </a:solidFill>
              </a:rPr>
              <a:t>stagiaires de l’ESPE de la Guyane</a:t>
            </a:r>
            <a:endParaRPr lang="fr-FR" dirty="0"/>
          </a:p>
        </p:txBody>
      </p:sp>
      <p:sp>
        <p:nvSpPr>
          <p:cNvPr id="6" name="Rectangle 5"/>
          <p:cNvSpPr/>
          <p:nvPr/>
        </p:nvSpPr>
        <p:spPr>
          <a:xfrm>
            <a:off x="6053667" y="6131410"/>
            <a:ext cx="2421531" cy="369332"/>
          </a:xfrm>
          <a:prstGeom prst="rect">
            <a:avLst/>
          </a:prstGeom>
        </p:spPr>
        <p:txBody>
          <a:bodyPr wrap="none">
            <a:spAutoFit/>
          </a:bodyPr>
          <a:lstStyle/>
          <a:p>
            <a:r>
              <a:rPr lang="fr-FR" dirty="0"/>
              <a:t>(</a:t>
            </a:r>
            <a:r>
              <a:rPr lang="fr-FR" dirty="0" err="1"/>
              <a:t>Alby</a:t>
            </a:r>
            <a:r>
              <a:rPr lang="fr-FR" dirty="0"/>
              <a:t> &amp; </a:t>
            </a:r>
            <a:r>
              <a:rPr lang="fr-FR" dirty="0" err="1"/>
              <a:t>Launey</a:t>
            </a:r>
            <a:r>
              <a:rPr lang="fr-FR" dirty="0"/>
              <a:t>, 2007) </a:t>
            </a:r>
          </a:p>
        </p:txBody>
      </p:sp>
      <p:sp>
        <p:nvSpPr>
          <p:cNvPr id="7" name="Flèche courbée vers la gauche 6"/>
          <p:cNvSpPr/>
          <p:nvPr/>
        </p:nvSpPr>
        <p:spPr>
          <a:xfrm rot="2954234">
            <a:off x="6309002" y="2981078"/>
            <a:ext cx="1239918" cy="3245213"/>
          </a:xfrm>
          <a:prstGeom prst="curvedLeftArrow">
            <a:avLst>
              <a:gd name="adj1" fmla="val 10524"/>
              <a:gd name="adj2" fmla="val 50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Accolade fermante 9"/>
          <p:cNvSpPr/>
          <p:nvPr/>
        </p:nvSpPr>
        <p:spPr>
          <a:xfrm>
            <a:off x="7013222" y="67733"/>
            <a:ext cx="310444" cy="1957128"/>
          </a:xfrm>
          <a:prstGeom prst="righ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ZoneTexte 10"/>
          <p:cNvSpPr txBox="1"/>
          <p:nvPr/>
        </p:nvSpPr>
        <p:spPr>
          <a:xfrm>
            <a:off x="7323666" y="678723"/>
            <a:ext cx="1422522" cy="646331"/>
          </a:xfrm>
          <a:prstGeom prst="rect">
            <a:avLst/>
          </a:prstGeom>
          <a:noFill/>
        </p:spPr>
        <p:txBody>
          <a:bodyPr wrap="square" rtlCol="0">
            <a:spAutoFit/>
          </a:bodyPr>
          <a:lstStyle/>
          <a:p>
            <a:r>
              <a:rPr lang="fr-FR" dirty="0" smtClean="0">
                <a:solidFill>
                  <a:srgbClr val="FFFFFF"/>
                </a:solidFill>
              </a:rPr>
              <a:t>Certains facteurs…</a:t>
            </a:r>
            <a:endParaRPr lang="fr-FR" dirty="0">
              <a:solidFill>
                <a:srgbClr val="FFFFFF"/>
              </a:solidFill>
            </a:endParaRPr>
          </a:p>
        </p:txBody>
      </p:sp>
      <p:sp>
        <p:nvSpPr>
          <p:cNvPr id="2" name="Espace réservé du numéro de diapositive 1"/>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11</a:t>
            </a:fld>
            <a:endParaRPr kumimoji="0" lang="en-US" dirty="0">
              <a:solidFill>
                <a:srgbClr val="FFFFFF"/>
              </a:solidFill>
            </a:endParaRPr>
          </a:p>
        </p:txBody>
      </p:sp>
    </p:spTree>
    <p:extLst>
      <p:ext uri="{BB962C8B-B14F-4D97-AF65-F5344CB8AC3E}">
        <p14:creationId xmlns:p14="http://schemas.microsoft.com/office/powerpoint/2010/main" val="1942535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28982"/>
            <a:ext cx="8229600" cy="2424953"/>
          </a:xfrm>
        </p:spPr>
        <p:txBody>
          <a:bodyPr/>
          <a:lstStyle/>
          <a:p>
            <a:r>
              <a:rPr lang="fr-FR" sz="4800" dirty="0" smtClean="0">
                <a:solidFill>
                  <a:srgbClr val="000000"/>
                </a:solidFill>
              </a:rPr>
              <a:t>Population</a:t>
            </a:r>
            <a:endParaRPr lang="fr-FR" dirty="0">
              <a:solidFill>
                <a:srgbClr val="000000"/>
              </a:solidFill>
            </a:endParaRPr>
          </a:p>
        </p:txBody>
      </p: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12</a:t>
            </a:fld>
            <a:endParaRPr kumimoji="0" lang="en-US" dirty="0">
              <a:solidFill>
                <a:srgbClr val="FFFFFF"/>
              </a:solidFill>
            </a:endParaRPr>
          </a:p>
        </p:txBody>
      </p:sp>
    </p:spTree>
    <p:extLst>
      <p:ext uri="{BB962C8B-B14F-4D97-AF65-F5344CB8AC3E}">
        <p14:creationId xmlns:p14="http://schemas.microsoft.com/office/powerpoint/2010/main" val="11559173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9514"/>
            <a:ext cx="4856163"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
          <p:cNvSpPr txBox="1">
            <a:spLocks noChangeArrowheads="1"/>
          </p:cNvSpPr>
          <p:nvPr/>
        </p:nvSpPr>
        <p:spPr bwMode="auto">
          <a:xfrm>
            <a:off x="70555" y="6257007"/>
            <a:ext cx="207592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r" eaLnBrk="1" hangingPunct="1"/>
            <a:r>
              <a:rPr lang="fr-FR" sz="1600" dirty="0">
                <a:latin typeface="Arial" charset="0"/>
              </a:rPr>
              <a:t>Plus de 20 </a:t>
            </a:r>
            <a:r>
              <a:rPr lang="fr-FR" sz="1600" dirty="0" smtClean="0">
                <a:latin typeface="Arial" charset="0"/>
              </a:rPr>
              <a:t>langues </a:t>
            </a:r>
            <a:endParaRPr lang="fr-FR" sz="1600" dirty="0">
              <a:latin typeface="Arial" charset="0"/>
            </a:endParaRPr>
          </a:p>
          <a:p>
            <a:pPr algn="r" eaLnBrk="1" hangingPunct="1"/>
            <a:r>
              <a:rPr lang="fr-FR" sz="1600" dirty="0">
                <a:latin typeface="Arial" charset="0"/>
              </a:rPr>
              <a:t>sur le territoire</a:t>
            </a:r>
          </a:p>
        </p:txBody>
      </p:sp>
      <p:sp>
        <p:nvSpPr>
          <p:cNvPr id="15366" name="Line 12"/>
          <p:cNvSpPr>
            <a:spLocks noChangeShapeType="1"/>
          </p:cNvSpPr>
          <p:nvPr/>
        </p:nvSpPr>
        <p:spPr bwMode="auto">
          <a:xfrm>
            <a:off x="5435600" y="3573463"/>
            <a:ext cx="2160588" cy="7921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5367" name="WordArt 13"/>
          <p:cNvSpPr>
            <a:spLocks noChangeArrowheads="1" noChangeShapeType="1" noTextEdit="1"/>
          </p:cNvSpPr>
          <p:nvPr/>
        </p:nvSpPr>
        <p:spPr bwMode="auto">
          <a:xfrm>
            <a:off x="5365750" y="4365625"/>
            <a:ext cx="2159000" cy="292100"/>
          </a:xfrm>
          <a:prstGeom prst="rect">
            <a:avLst/>
          </a:prstGeom>
        </p:spPr>
        <p:txBody>
          <a:bodyPr wrap="none" fromWordArt="1">
            <a:prstTxWarp prst="textPlain">
              <a:avLst>
                <a:gd name="adj" fmla="val 50000"/>
              </a:avLst>
            </a:prstTxWarp>
          </a:bodyPr>
          <a:lstStyle/>
          <a:p>
            <a:pPr algn="ctr"/>
            <a:r>
              <a:rPr lang="fr-FR" sz="3600" i="1" kern="10" dirty="0">
                <a:ln w="9525">
                  <a:solidFill>
                    <a:srgbClr val="C0C0C0"/>
                  </a:solidFill>
                  <a:round/>
                  <a:headEnd/>
                  <a:tailEnd/>
                </a:ln>
                <a:solidFill>
                  <a:srgbClr val="FFFFFF"/>
                </a:solidFill>
                <a:effectLst>
                  <a:outerShdw blurRad="63500" dist="38099" dir="2700000" algn="ctr" rotWithShape="0">
                    <a:srgbClr val="000000">
                      <a:alpha val="79999"/>
                    </a:srgbClr>
                  </a:outerShdw>
                </a:effectLst>
                <a:latin typeface="Arial Black"/>
                <a:ea typeface="Arial Black"/>
                <a:cs typeface="Arial Black"/>
              </a:rPr>
              <a:t>Zone </a:t>
            </a:r>
            <a:r>
              <a:rPr lang="fr-FR" sz="3600" i="1" kern="10" dirty="0" smtClean="0">
                <a:ln w="9525">
                  <a:solidFill>
                    <a:srgbClr val="C0C0C0"/>
                  </a:solidFill>
                  <a:round/>
                  <a:headEnd/>
                  <a:tailEnd/>
                </a:ln>
                <a:solidFill>
                  <a:srgbClr val="FFFFFF"/>
                </a:solidFill>
                <a:effectLst>
                  <a:outerShdw blurRad="63500" dist="38099" dir="2700000" algn="ctr" rotWithShape="0">
                    <a:srgbClr val="000000">
                      <a:alpha val="79999"/>
                    </a:srgbClr>
                  </a:outerShdw>
                </a:effectLst>
                <a:latin typeface="Arial Black"/>
                <a:ea typeface="Arial Black"/>
                <a:cs typeface="Arial Black"/>
              </a:rPr>
              <a:t>à accès réglementé</a:t>
            </a:r>
            <a:endParaRPr lang="fr-FR" sz="3600" i="1" kern="10" dirty="0">
              <a:ln w="9525">
                <a:solidFill>
                  <a:srgbClr val="C0C0C0"/>
                </a:solidFill>
                <a:round/>
                <a:headEnd/>
                <a:tailEnd/>
              </a:ln>
              <a:solidFill>
                <a:srgbClr val="FFFFFF"/>
              </a:solidFill>
              <a:effectLst>
                <a:outerShdw blurRad="63500" dist="38099" dir="2700000" algn="ctr" rotWithShape="0">
                  <a:srgbClr val="000000">
                    <a:alpha val="79999"/>
                  </a:srgbClr>
                </a:outerShdw>
              </a:effectLst>
              <a:latin typeface="Arial Black"/>
              <a:ea typeface="Arial Black"/>
              <a:cs typeface="Arial Black"/>
            </a:endParaRPr>
          </a:p>
        </p:txBody>
      </p:sp>
      <p:sp>
        <p:nvSpPr>
          <p:cNvPr id="15369" name="Line 67"/>
          <p:cNvSpPr>
            <a:spLocks noChangeShapeType="1"/>
          </p:cNvSpPr>
          <p:nvPr/>
        </p:nvSpPr>
        <p:spPr bwMode="auto">
          <a:xfrm>
            <a:off x="5643563" y="3643313"/>
            <a:ext cx="1928812" cy="714375"/>
          </a:xfrm>
          <a:prstGeom prst="line">
            <a:avLst/>
          </a:prstGeom>
          <a:noFill/>
          <a:ln w="9525">
            <a:solidFill>
              <a:srgbClr val="80808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2" name="Arc 1"/>
          <p:cNvSpPr/>
          <p:nvPr/>
        </p:nvSpPr>
        <p:spPr>
          <a:xfrm>
            <a:off x="4608239" y="2258886"/>
            <a:ext cx="505007" cy="968627"/>
          </a:xfrm>
          <a:prstGeom prst="arc">
            <a:avLst>
              <a:gd name="adj1" fmla="val 750226"/>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Arc 17"/>
          <p:cNvSpPr/>
          <p:nvPr/>
        </p:nvSpPr>
        <p:spPr>
          <a:xfrm rot="1758836">
            <a:off x="7278315" y="1915993"/>
            <a:ext cx="492870" cy="747748"/>
          </a:xfrm>
          <a:prstGeom prst="arc">
            <a:avLst>
              <a:gd name="adj1" fmla="val 750226"/>
              <a:gd name="adj2" fmla="val 0"/>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Arc 18"/>
          <p:cNvSpPr/>
          <p:nvPr/>
        </p:nvSpPr>
        <p:spPr>
          <a:xfrm rot="2617571">
            <a:off x="7343684" y="3975100"/>
            <a:ext cx="505007" cy="968627"/>
          </a:xfrm>
          <a:prstGeom prst="arc">
            <a:avLst>
              <a:gd name="adj1" fmla="val 750226"/>
              <a:gd name="adj2" fmla="val 0"/>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Arc 19"/>
          <p:cNvSpPr/>
          <p:nvPr/>
        </p:nvSpPr>
        <p:spPr>
          <a:xfrm>
            <a:off x="6531385" y="1464603"/>
            <a:ext cx="1163263" cy="546691"/>
          </a:xfrm>
          <a:prstGeom prst="arc">
            <a:avLst>
              <a:gd name="adj1" fmla="val 750226"/>
              <a:gd name="adj2" fmla="val 0"/>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 name="Rectangle 2"/>
          <p:cNvSpPr/>
          <p:nvPr/>
        </p:nvSpPr>
        <p:spPr>
          <a:xfrm>
            <a:off x="6770285" y="3749959"/>
            <a:ext cx="1018954" cy="369332"/>
          </a:xfrm>
          <a:prstGeom prst="rect">
            <a:avLst/>
          </a:prstGeom>
        </p:spPr>
        <p:txBody>
          <a:bodyPr wrap="none">
            <a:spAutoFit/>
          </a:bodyPr>
          <a:lstStyle/>
          <a:p>
            <a:r>
              <a:rPr lang="fr-FR" b="1" dirty="0"/>
              <a:t>les </a:t>
            </a:r>
            <a:r>
              <a:rPr lang="fr-FR" b="1" dirty="0" err="1"/>
              <a:t>Teko</a:t>
            </a:r>
            <a:endParaRPr lang="fr-FR" b="1" dirty="0"/>
          </a:p>
        </p:txBody>
      </p:sp>
      <p:sp>
        <p:nvSpPr>
          <p:cNvPr id="4" name="Rectangle 3"/>
          <p:cNvSpPr/>
          <p:nvPr/>
        </p:nvSpPr>
        <p:spPr>
          <a:xfrm>
            <a:off x="4862366" y="2367188"/>
            <a:ext cx="1146468" cy="369332"/>
          </a:xfrm>
          <a:prstGeom prst="rect">
            <a:avLst/>
          </a:prstGeom>
        </p:spPr>
        <p:txBody>
          <a:bodyPr wrap="none">
            <a:spAutoFit/>
          </a:bodyPr>
          <a:lstStyle/>
          <a:p>
            <a:r>
              <a:rPr lang="fr-FR" b="1" dirty="0"/>
              <a:t>les </a:t>
            </a:r>
            <a:r>
              <a:rPr lang="fr-FR" b="1" dirty="0" err="1"/>
              <a:t>Aluku</a:t>
            </a:r>
            <a:endParaRPr lang="fr-FR" b="1" dirty="0"/>
          </a:p>
        </p:txBody>
      </p:sp>
      <p:sp>
        <p:nvSpPr>
          <p:cNvPr id="5" name="Rectangle 4"/>
          <p:cNvSpPr/>
          <p:nvPr/>
        </p:nvSpPr>
        <p:spPr>
          <a:xfrm>
            <a:off x="6527380" y="2074220"/>
            <a:ext cx="1395296" cy="369332"/>
          </a:xfrm>
          <a:prstGeom prst="rect">
            <a:avLst/>
          </a:prstGeom>
        </p:spPr>
        <p:txBody>
          <a:bodyPr wrap="none">
            <a:spAutoFit/>
          </a:bodyPr>
          <a:lstStyle/>
          <a:p>
            <a:r>
              <a:rPr lang="fr-FR" b="1" dirty="0"/>
              <a:t>les Laotiens </a:t>
            </a:r>
          </a:p>
        </p:txBody>
      </p:sp>
      <p:sp>
        <p:nvSpPr>
          <p:cNvPr id="23" name="Arc 22"/>
          <p:cNvSpPr/>
          <p:nvPr/>
        </p:nvSpPr>
        <p:spPr>
          <a:xfrm>
            <a:off x="6440459" y="1136243"/>
            <a:ext cx="558284" cy="290774"/>
          </a:xfrm>
          <a:prstGeom prst="arc">
            <a:avLst>
              <a:gd name="adj1" fmla="val 267325"/>
              <a:gd name="adj2" fmla="val 0"/>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Rectangle 5"/>
          <p:cNvSpPr/>
          <p:nvPr/>
        </p:nvSpPr>
        <p:spPr>
          <a:xfrm>
            <a:off x="6276183" y="1555750"/>
            <a:ext cx="1371289" cy="369332"/>
          </a:xfrm>
          <a:prstGeom prst="rect">
            <a:avLst/>
          </a:prstGeom>
        </p:spPr>
        <p:txBody>
          <a:bodyPr wrap="none">
            <a:spAutoFit/>
          </a:bodyPr>
          <a:lstStyle/>
          <a:p>
            <a:r>
              <a:rPr lang="fr-FR" b="1" dirty="0"/>
              <a:t>les Haïtiens</a:t>
            </a:r>
          </a:p>
        </p:txBody>
      </p:sp>
      <p:sp>
        <p:nvSpPr>
          <p:cNvPr id="26" name="Titre 1"/>
          <p:cNvSpPr txBox="1">
            <a:spLocks/>
          </p:cNvSpPr>
          <p:nvPr/>
        </p:nvSpPr>
        <p:spPr>
          <a:xfrm>
            <a:off x="0" y="25101"/>
            <a:ext cx="4140200" cy="1143000"/>
          </a:xfrm>
          <a:prstGeom prst="rect">
            <a:avLst/>
          </a:prstGeom>
        </p:spPr>
        <p:txBody>
          <a:bodyPr vert="horz" lIns="91440" tIns="0" rIns="91440" bIns="0" rtlCol="0" anchor="b" anchorCtr="0">
            <a:noAutofit/>
          </a:bodyPr>
          <a:lstStyle>
            <a:lvl1pPr algn="ctr" defTabSz="914400" rtl="0" eaLnBrk="1" latinLnBrk="0" hangingPunct="1">
              <a:spcBef>
                <a:spcPct val="0"/>
              </a:spcBef>
              <a:buNone/>
              <a:defRPr sz="6000" kern="1200">
                <a:solidFill>
                  <a:schemeClr val="bg1"/>
                </a:solidFill>
                <a:latin typeface="+mj-lt"/>
                <a:ea typeface="+mj-ea"/>
                <a:cs typeface="+mj-cs"/>
              </a:defRPr>
            </a:lvl1pPr>
          </a:lstStyle>
          <a:p>
            <a:r>
              <a:rPr lang="fr-FR" sz="3200" b="1" dirty="0" smtClean="0">
                <a:solidFill>
                  <a:schemeClr val="accent1">
                    <a:lumMod val="60000"/>
                    <a:lumOff val="40000"/>
                  </a:schemeClr>
                </a:solidFill>
              </a:rPr>
              <a:t>Les minorités concernées</a:t>
            </a:r>
            <a:endParaRPr lang="fr-FR" sz="3200" b="1" dirty="0">
              <a:solidFill>
                <a:schemeClr val="accent1">
                  <a:lumMod val="60000"/>
                  <a:lumOff val="40000"/>
                </a:schemeClr>
              </a:solidFill>
            </a:endParaRPr>
          </a:p>
        </p:txBody>
      </p:sp>
      <p:pic>
        <p:nvPicPr>
          <p:cNvPr id="7" name="Image 6" descr="Capture d’écran 2015-03-19 à 13.52.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2161" y="4909193"/>
            <a:ext cx="2002980" cy="1960812"/>
          </a:xfrm>
          <a:prstGeom prst="rect">
            <a:avLst/>
          </a:prstGeom>
        </p:spPr>
      </p:pic>
      <p:sp>
        <p:nvSpPr>
          <p:cNvPr id="8" name="Espace réservé du numéro de diapositive 7"/>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13</a:t>
            </a:fld>
            <a:endParaRPr kumimoji="0" lang="en-US" dirty="0">
              <a:solidFill>
                <a:schemeClr val="tx2"/>
              </a:solidFill>
            </a:endParaRPr>
          </a:p>
        </p:txBody>
      </p:sp>
    </p:spTree>
    <p:extLst>
      <p:ext uri="{BB962C8B-B14F-4D97-AF65-F5344CB8AC3E}">
        <p14:creationId xmlns:p14="http://schemas.microsoft.com/office/powerpoint/2010/main" val="2856788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3" grpId="0"/>
      <p:bldP spid="4" grpId="0"/>
      <p:bldP spid="5" grpId="0"/>
      <p:bldP spid="2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2918"/>
            <a:ext cx="8229600" cy="3281416"/>
          </a:xfrm>
        </p:spPr>
        <p:txBody>
          <a:bodyPr/>
          <a:lstStyle/>
          <a:p>
            <a:r>
              <a:rPr lang="fr-FR" sz="4800" dirty="0" smtClean="0">
                <a:solidFill>
                  <a:srgbClr val="000000"/>
                </a:solidFill>
              </a:rPr>
              <a:t>1. le pattern </a:t>
            </a:r>
            <a:r>
              <a:rPr lang="fr-FR" sz="4800" dirty="0">
                <a:solidFill>
                  <a:srgbClr val="000000"/>
                </a:solidFill>
              </a:rPr>
              <a:t>interactif dans le quotidien familial de chaque groupe socioculturel considéré</a:t>
            </a:r>
            <a:br>
              <a:rPr lang="fr-FR" sz="4800" dirty="0">
                <a:solidFill>
                  <a:srgbClr val="000000"/>
                </a:solidFill>
              </a:rPr>
            </a:br>
            <a:endParaRPr lang="fr-FR" dirty="0">
              <a:solidFill>
                <a:srgbClr val="000000"/>
              </a:solidFill>
            </a:endParaRPr>
          </a:p>
        </p:txBody>
      </p: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14</a:t>
            </a:fld>
            <a:endParaRPr kumimoji="0" lang="en-US" dirty="0">
              <a:solidFill>
                <a:srgbClr val="FFFFFF"/>
              </a:solidFill>
            </a:endParaRPr>
          </a:p>
        </p:txBody>
      </p:sp>
    </p:spTree>
    <p:extLst>
      <p:ext uri="{BB962C8B-B14F-4D97-AF65-F5344CB8AC3E}">
        <p14:creationId xmlns:p14="http://schemas.microsoft.com/office/powerpoint/2010/main" val="18287798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qu’un style interactif</a:t>
            </a:r>
            <a:endParaRPr lang="fr-FR" dirty="0"/>
          </a:p>
        </p:txBody>
      </p:sp>
      <p:sp>
        <p:nvSpPr>
          <p:cNvPr id="3" name="Espace réservé du contenu 2"/>
          <p:cNvSpPr>
            <a:spLocks noGrp="1"/>
          </p:cNvSpPr>
          <p:nvPr>
            <p:ph idx="1"/>
          </p:nvPr>
        </p:nvSpPr>
        <p:spPr>
          <a:xfrm>
            <a:off x="280134" y="2568222"/>
            <a:ext cx="8590736" cy="4159060"/>
          </a:xfrm>
        </p:spPr>
        <p:txBody>
          <a:bodyPr>
            <a:normAutofit/>
          </a:bodyPr>
          <a:lstStyle/>
          <a:p>
            <a:pPr algn="just"/>
            <a:r>
              <a:rPr lang="fr-FR" sz="2800" dirty="0" smtClean="0"/>
              <a:t>Nous définissons le style interactif parental comme l’ensemble des conduites, des interventions et des postures que les parents déploient afin d’organiser et de faciliter la </a:t>
            </a:r>
            <a:r>
              <a:rPr lang="fr-FR" sz="2800" dirty="0"/>
              <a:t>relation avec </a:t>
            </a:r>
            <a:r>
              <a:rPr lang="fr-FR" sz="2800" dirty="0" smtClean="0"/>
              <a:t>leur(s) enfant(s) lors d’une activité éducative</a:t>
            </a:r>
            <a:r>
              <a:rPr lang="fr-FR" sz="2800" dirty="0"/>
              <a:t> </a:t>
            </a:r>
            <a:r>
              <a:rPr lang="fr-FR" sz="2800" dirty="0" smtClean="0"/>
              <a:t>(à visée d’apprentissage ou de découverte des savoirs - </a:t>
            </a:r>
            <a:r>
              <a:rPr lang="fr-FR" sz="2800" b="1" i="1" dirty="0" smtClean="0"/>
              <a:t>savoir</a:t>
            </a:r>
            <a:r>
              <a:rPr lang="fr-FR" sz="2800" i="1" dirty="0"/>
              <a:t>, </a:t>
            </a:r>
            <a:r>
              <a:rPr lang="fr-FR" sz="2800" b="1" i="1" dirty="0"/>
              <a:t>savoir</a:t>
            </a:r>
            <a:r>
              <a:rPr lang="fr-FR" sz="2800" i="1" dirty="0"/>
              <a:t>-faire, </a:t>
            </a:r>
            <a:r>
              <a:rPr lang="fr-FR" sz="2800" b="1" i="1" dirty="0"/>
              <a:t>savoir</a:t>
            </a:r>
            <a:r>
              <a:rPr lang="fr-FR" sz="2800" i="1" dirty="0"/>
              <a:t>-</a:t>
            </a:r>
            <a:r>
              <a:rPr lang="fr-FR" sz="2800" i="1" dirty="0" smtClean="0"/>
              <a:t>être </a:t>
            </a:r>
            <a:r>
              <a:rPr lang="fr-FR" sz="2800" dirty="0" smtClean="0"/>
              <a:t>-)</a:t>
            </a:r>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15</a:t>
            </a:fld>
            <a:endParaRPr kumimoji="0" lang="en-US" dirty="0">
              <a:solidFill>
                <a:srgbClr val="FFFFFF"/>
              </a:solidFill>
            </a:endParaRPr>
          </a:p>
        </p:txBody>
      </p:sp>
    </p:spTree>
    <p:extLst>
      <p:ext uri="{BB962C8B-B14F-4D97-AF65-F5344CB8AC3E}">
        <p14:creationId xmlns:p14="http://schemas.microsoft.com/office/powerpoint/2010/main" val="24529059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qu’un style interactif</a:t>
            </a:r>
            <a:endParaRPr lang="fr-FR" dirty="0"/>
          </a:p>
        </p:txBody>
      </p:sp>
      <p:sp>
        <p:nvSpPr>
          <p:cNvPr id="3" name="Espace réservé du contenu 2"/>
          <p:cNvSpPr>
            <a:spLocks noGrp="1"/>
          </p:cNvSpPr>
          <p:nvPr>
            <p:ph idx="1"/>
          </p:nvPr>
        </p:nvSpPr>
        <p:spPr>
          <a:xfrm>
            <a:off x="0" y="2201332"/>
            <a:ext cx="9144000" cy="4656667"/>
          </a:xfrm>
        </p:spPr>
        <p:txBody>
          <a:bodyPr>
            <a:normAutofit/>
          </a:bodyPr>
          <a:lstStyle/>
          <a:p>
            <a:r>
              <a:rPr lang="fr-FR" sz="2800" dirty="0" smtClean="0"/>
              <a:t>Selon le type d’activité éducative ou de savoirs visés nous proposons deux catégories de styles interactifs : </a:t>
            </a:r>
          </a:p>
          <a:p>
            <a:pPr marL="0" indent="0">
              <a:buNone/>
            </a:pPr>
            <a:endParaRPr lang="fr-FR" sz="2800" dirty="0" smtClean="0"/>
          </a:p>
          <a:p>
            <a:pPr lvl="1"/>
            <a:r>
              <a:rPr lang="fr-FR" sz="2400" dirty="0" smtClean="0">
                <a:solidFill>
                  <a:schemeClr val="accent1">
                    <a:lumMod val="75000"/>
                  </a:schemeClr>
                </a:solidFill>
              </a:rPr>
              <a:t>les styles interactifs </a:t>
            </a:r>
          </a:p>
          <a:p>
            <a:pPr marL="349250" lvl="1" indent="0">
              <a:buNone/>
            </a:pPr>
            <a:r>
              <a:rPr lang="fr-FR" sz="2400" dirty="0">
                <a:solidFill>
                  <a:schemeClr val="accent1">
                    <a:lumMod val="75000"/>
                  </a:schemeClr>
                </a:solidFill>
              </a:rPr>
              <a:t> </a:t>
            </a:r>
            <a:r>
              <a:rPr lang="fr-FR" sz="2400" dirty="0" smtClean="0">
                <a:solidFill>
                  <a:schemeClr val="accent1">
                    <a:lumMod val="75000"/>
                  </a:schemeClr>
                </a:solidFill>
              </a:rPr>
              <a:t>    épistémiques </a:t>
            </a:r>
          </a:p>
          <a:p>
            <a:pPr lvl="1"/>
            <a:endParaRPr lang="fr-FR" sz="2400" dirty="0" smtClean="0"/>
          </a:p>
          <a:p>
            <a:pPr marL="349250" lvl="1" indent="0">
              <a:buNone/>
            </a:pPr>
            <a:endParaRPr lang="fr-FR" sz="2400" dirty="0" smtClean="0"/>
          </a:p>
          <a:p>
            <a:pPr lvl="1"/>
            <a:r>
              <a:rPr lang="fr-FR" sz="2400" dirty="0" smtClean="0">
                <a:solidFill>
                  <a:schemeClr val="accent3">
                    <a:lumMod val="75000"/>
                  </a:schemeClr>
                </a:solidFill>
              </a:rPr>
              <a:t>les styles interactifs </a:t>
            </a:r>
          </a:p>
          <a:p>
            <a:pPr marL="349250" lvl="1" indent="0">
              <a:buNone/>
            </a:pPr>
            <a:r>
              <a:rPr lang="fr-FR" sz="2400" dirty="0">
                <a:solidFill>
                  <a:schemeClr val="accent3">
                    <a:lumMod val="75000"/>
                  </a:schemeClr>
                </a:solidFill>
              </a:rPr>
              <a:t> </a:t>
            </a:r>
            <a:r>
              <a:rPr lang="fr-FR" sz="2400" dirty="0" smtClean="0">
                <a:solidFill>
                  <a:schemeClr val="accent3">
                    <a:lumMod val="75000"/>
                  </a:schemeClr>
                </a:solidFill>
              </a:rPr>
              <a:t>   praxéologiques</a:t>
            </a:r>
            <a:endParaRPr lang="fr-FR" sz="2400" dirty="0">
              <a:solidFill>
                <a:schemeClr val="accent3">
                  <a:lumMod val="75000"/>
                </a:schemeClr>
              </a:solidFill>
            </a:endParaRPr>
          </a:p>
        </p:txBody>
      </p:sp>
      <p:sp>
        <p:nvSpPr>
          <p:cNvPr id="4" name="ZoneTexte 3"/>
          <p:cNvSpPr txBox="1"/>
          <p:nvPr/>
        </p:nvSpPr>
        <p:spPr>
          <a:xfrm>
            <a:off x="606779" y="3426557"/>
            <a:ext cx="2398889" cy="369332"/>
          </a:xfrm>
          <a:prstGeom prst="rect">
            <a:avLst/>
          </a:prstGeom>
          <a:noFill/>
        </p:spPr>
        <p:txBody>
          <a:bodyPr wrap="square" rtlCol="0">
            <a:spAutoFit/>
          </a:bodyPr>
          <a:lstStyle/>
          <a:p>
            <a:r>
              <a:rPr lang="fr-FR" dirty="0" smtClean="0"/>
              <a:t>(Ailincai, 2015)</a:t>
            </a:r>
            <a:endParaRPr lang="fr-FR" dirty="0"/>
          </a:p>
        </p:txBody>
      </p:sp>
      <p:sp>
        <p:nvSpPr>
          <p:cNvPr id="5" name="Rectangle 4"/>
          <p:cNvSpPr/>
          <p:nvPr/>
        </p:nvSpPr>
        <p:spPr>
          <a:xfrm>
            <a:off x="3838223" y="3556002"/>
            <a:ext cx="5305778" cy="1477328"/>
          </a:xfrm>
          <a:prstGeom prst="rect">
            <a:avLst/>
          </a:prstGeom>
        </p:spPr>
        <p:txBody>
          <a:bodyPr wrap="square">
            <a:spAutoFit/>
          </a:bodyPr>
          <a:lstStyle/>
          <a:p>
            <a:pPr marL="0" lvl="1"/>
            <a:r>
              <a:rPr lang="fr-FR" dirty="0">
                <a:solidFill>
                  <a:srgbClr val="608804"/>
                </a:solidFill>
              </a:rPr>
              <a:t>c</a:t>
            </a:r>
            <a:r>
              <a:rPr lang="fr-FR" dirty="0" smtClean="0">
                <a:solidFill>
                  <a:srgbClr val="608804"/>
                </a:solidFill>
              </a:rPr>
              <a:t>aractérisent  les </a:t>
            </a:r>
            <a:r>
              <a:rPr lang="fr-FR" dirty="0">
                <a:solidFill>
                  <a:srgbClr val="608804"/>
                </a:solidFill>
              </a:rPr>
              <a:t>interactions épistémiques </a:t>
            </a:r>
            <a:r>
              <a:rPr lang="fr-FR" dirty="0" smtClean="0">
                <a:solidFill>
                  <a:srgbClr val="608804"/>
                </a:solidFill>
              </a:rPr>
              <a:t>orientées vers </a:t>
            </a:r>
            <a:r>
              <a:rPr lang="fr-FR" dirty="0">
                <a:solidFill>
                  <a:srgbClr val="608804"/>
                </a:solidFill>
              </a:rPr>
              <a:t>les situations éducatives provoquées (mises en place par le tuteur, l’enseignant, le chercheur, les concepteurs d’expositions scientifiques, etc.</a:t>
            </a:r>
            <a:r>
              <a:rPr lang="fr-FR" dirty="0" smtClean="0">
                <a:solidFill>
                  <a:srgbClr val="608804"/>
                </a:solidFill>
              </a:rPr>
              <a:t>) (</a:t>
            </a:r>
            <a:r>
              <a:rPr lang="fr-FR" dirty="0" err="1">
                <a:solidFill>
                  <a:srgbClr val="608804"/>
                </a:solidFill>
              </a:rPr>
              <a:t>Ohlsson</a:t>
            </a:r>
            <a:r>
              <a:rPr lang="fr-FR" dirty="0">
                <a:solidFill>
                  <a:srgbClr val="608804"/>
                </a:solidFill>
              </a:rPr>
              <a:t>, 1996 ; Baker, </a:t>
            </a:r>
            <a:r>
              <a:rPr lang="fr-FR" dirty="0" err="1">
                <a:solidFill>
                  <a:srgbClr val="608804"/>
                </a:solidFill>
              </a:rPr>
              <a:t>Olry</a:t>
            </a:r>
            <a:r>
              <a:rPr lang="fr-FR" dirty="0">
                <a:solidFill>
                  <a:srgbClr val="608804"/>
                </a:solidFill>
              </a:rPr>
              <a:t>-Louis, ).</a:t>
            </a:r>
          </a:p>
        </p:txBody>
      </p:sp>
      <p:sp>
        <p:nvSpPr>
          <p:cNvPr id="6" name="Rectangle 5"/>
          <p:cNvSpPr/>
          <p:nvPr/>
        </p:nvSpPr>
        <p:spPr>
          <a:xfrm>
            <a:off x="3838223" y="5338338"/>
            <a:ext cx="5032647" cy="1477328"/>
          </a:xfrm>
          <a:prstGeom prst="rect">
            <a:avLst/>
          </a:prstGeom>
        </p:spPr>
        <p:txBody>
          <a:bodyPr wrap="square">
            <a:spAutoFit/>
          </a:bodyPr>
          <a:lstStyle/>
          <a:p>
            <a:pPr defTabSz="457200">
              <a:defRPr/>
            </a:pPr>
            <a:r>
              <a:rPr lang="fr-FR" dirty="0">
                <a:solidFill>
                  <a:srgbClr val="1772AD"/>
                </a:solidFill>
              </a:rPr>
              <a:t>Caractérisent les situations quotidiennes ou spontanées dans lesquelles l’enfant évolue et se développe ; </a:t>
            </a:r>
            <a:r>
              <a:rPr lang="fr-FR" dirty="0" smtClean="0">
                <a:solidFill>
                  <a:srgbClr val="1772AD"/>
                </a:solidFill>
              </a:rPr>
              <a:t>les</a:t>
            </a:r>
            <a:r>
              <a:rPr lang="fr-FR" dirty="0" smtClean="0">
                <a:solidFill>
                  <a:srgbClr val="608804"/>
                </a:solidFill>
              </a:rPr>
              <a:t> </a:t>
            </a:r>
            <a:r>
              <a:rPr lang="fr-FR" dirty="0" smtClean="0">
                <a:solidFill>
                  <a:srgbClr val="1772AD"/>
                </a:solidFill>
              </a:rPr>
              <a:t>interactions praxéologiques,  </a:t>
            </a:r>
            <a:r>
              <a:rPr lang="fr-FR" dirty="0">
                <a:solidFill>
                  <a:srgbClr val="1772AD"/>
                </a:solidFill>
              </a:rPr>
              <a:t>orientées vers la réalisation d’un artefact, la résolution d’une situation problème (</a:t>
            </a:r>
            <a:r>
              <a:rPr lang="fr-FR" dirty="0" err="1" smtClean="0">
                <a:solidFill>
                  <a:srgbClr val="1772AD"/>
                </a:solidFill>
              </a:rPr>
              <a:t>Olry</a:t>
            </a:r>
            <a:r>
              <a:rPr lang="fr-FR" dirty="0">
                <a:solidFill>
                  <a:srgbClr val="1772AD"/>
                </a:solidFill>
              </a:rPr>
              <a:t>, 2011).</a:t>
            </a:r>
          </a:p>
        </p:txBody>
      </p:sp>
      <p:sp>
        <p:nvSpPr>
          <p:cNvPr id="7" name="Espace réservé du numéro de diapositive 6"/>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16</a:t>
            </a:fld>
            <a:endParaRPr kumimoji="0" lang="en-US" dirty="0">
              <a:solidFill>
                <a:srgbClr val="FFFFFF"/>
              </a:solidFill>
            </a:endParaRPr>
          </a:p>
        </p:txBody>
      </p:sp>
    </p:spTree>
    <p:extLst>
      <p:ext uri="{BB962C8B-B14F-4D97-AF65-F5344CB8AC3E}">
        <p14:creationId xmlns:p14="http://schemas.microsoft.com/office/powerpoint/2010/main" val="1363218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 de recueil des données</a:t>
            </a:r>
            <a:endParaRPr lang="fr-FR" dirty="0"/>
          </a:p>
        </p:txBody>
      </p:sp>
      <p:sp>
        <p:nvSpPr>
          <p:cNvPr id="5" name="Ellipse 4"/>
          <p:cNvSpPr/>
          <p:nvPr/>
        </p:nvSpPr>
        <p:spPr>
          <a:xfrm>
            <a:off x="1039165" y="2552702"/>
            <a:ext cx="7094538" cy="26040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t>Des observations </a:t>
            </a:r>
            <a:r>
              <a:rPr lang="fr-FR" sz="2800" b="1" dirty="0" smtClean="0"/>
              <a:t>réalisées </a:t>
            </a:r>
            <a:r>
              <a:rPr lang="fr-FR" sz="2800" b="1" dirty="0"/>
              <a:t>in-situ, sur le modèle de l’observation </a:t>
            </a:r>
            <a:r>
              <a:rPr lang="fr-FR" sz="2800" b="1" dirty="0" smtClean="0"/>
              <a:t>participante</a:t>
            </a:r>
            <a:r>
              <a:rPr lang="fr-FR" sz="2800" dirty="0" smtClean="0"/>
              <a:t> </a:t>
            </a:r>
            <a:endParaRPr lang="fr-FR" sz="2800" dirty="0"/>
          </a:p>
        </p:txBody>
      </p:sp>
      <p:sp>
        <p:nvSpPr>
          <p:cNvPr id="7" name="Rectangle 6"/>
          <p:cNvSpPr/>
          <p:nvPr/>
        </p:nvSpPr>
        <p:spPr>
          <a:xfrm>
            <a:off x="95503" y="5846334"/>
            <a:ext cx="8952993" cy="954107"/>
          </a:xfrm>
          <a:prstGeom prst="rect">
            <a:avLst/>
          </a:prstGeom>
        </p:spPr>
        <p:txBody>
          <a:bodyPr wrap="square">
            <a:spAutoFit/>
          </a:bodyPr>
          <a:lstStyle/>
          <a:p>
            <a:pPr indent="-457200" algn="ctr">
              <a:buFont typeface="+mj-lt"/>
              <a:buAutoNum type="arabicPeriod"/>
            </a:pPr>
            <a:r>
              <a:rPr lang="fr-FR" sz="2800" b="1" dirty="0" smtClean="0"/>
              <a:t>l’identification du </a:t>
            </a:r>
            <a:r>
              <a:rPr lang="fr-FR" sz="2800" b="1" dirty="0"/>
              <a:t>pattern interactif </a:t>
            </a:r>
            <a:r>
              <a:rPr lang="fr-FR" sz="2800" b="1" dirty="0" smtClean="0"/>
              <a:t>dans le quotidien familial de chaque groupe socioculturel considéré </a:t>
            </a:r>
            <a:endParaRPr lang="fr-FR" sz="2800" b="1" dirty="0"/>
          </a:p>
        </p:txBody>
      </p:sp>
      <p:cxnSp>
        <p:nvCxnSpPr>
          <p:cNvPr id="8" name="Connecteur droit avec flèche 7"/>
          <p:cNvCxnSpPr/>
          <p:nvPr/>
        </p:nvCxnSpPr>
        <p:spPr>
          <a:xfrm>
            <a:off x="4572000" y="1770357"/>
            <a:ext cx="8018" cy="1359605"/>
          </a:xfrm>
          <a:prstGeom prst="straightConnector1">
            <a:avLst/>
          </a:prstGeom>
          <a:ln w="57150" cmpd="sng">
            <a:tailEnd type="arrow"/>
          </a:ln>
        </p:spPr>
        <p:style>
          <a:lnRef idx="3">
            <a:schemeClr val="accent6"/>
          </a:lnRef>
          <a:fillRef idx="0">
            <a:schemeClr val="accent6"/>
          </a:fillRef>
          <a:effectRef idx="2">
            <a:schemeClr val="accent6"/>
          </a:effectRef>
          <a:fontRef idx="minor">
            <a:schemeClr val="tx1"/>
          </a:fontRef>
        </p:style>
      </p:cxnSp>
      <p:cxnSp>
        <p:nvCxnSpPr>
          <p:cNvPr id="9" name="Connecteur droit avec flèche 8"/>
          <p:cNvCxnSpPr/>
          <p:nvPr/>
        </p:nvCxnSpPr>
        <p:spPr>
          <a:xfrm flipH="1">
            <a:off x="4572000" y="4746243"/>
            <a:ext cx="8018" cy="981270"/>
          </a:xfrm>
          <a:prstGeom prst="straightConnector1">
            <a:avLst/>
          </a:prstGeom>
          <a:ln w="57150" cmpd="sng">
            <a:tailEnd type="arrow"/>
          </a:ln>
        </p:spPr>
        <p:style>
          <a:lnRef idx="3">
            <a:schemeClr val="accent6"/>
          </a:lnRef>
          <a:fillRef idx="0">
            <a:schemeClr val="accent6"/>
          </a:fillRef>
          <a:effectRef idx="2">
            <a:schemeClr val="accent6"/>
          </a:effectRef>
          <a:fontRef idx="minor">
            <a:schemeClr val="tx1"/>
          </a:fontRef>
        </p:style>
      </p:cxn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17</a:t>
            </a:fld>
            <a:endParaRPr kumimoji="0" lang="en-US" dirty="0">
              <a:solidFill>
                <a:srgbClr val="FFFFFF"/>
              </a:solidFill>
            </a:endParaRPr>
          </a:p>
        </p:txBody>
      </p:sp>
    </p:spTree>
    <p:extLst>
      <p:ext uri="{BB962C8B-B14F-4D97-AF65-F5344CB8AC3E}">
        <p14:creationId xmlns:p14="http://schemas.microsoft.com/office/powerpoint/2010/main" val="14987172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Concrètement…</a:t>
            </a:r>
            <a:endParaRPr lang="fr-FR" dirty="0"/>
          </a:p>
        </p:txBody>
      </p:sp>
      <p:sp>
        <p:nvSpPr>
          <p:cNvPr id="3" name="Espace réservé du contenu 2"/>
          <p:cNvSpPr>
            <a:spLocks noGrp="1"/>
          </p:cNvSpPr>
          <p:nvPr>
            <p:ph idx="1"/>
          </p:nvPr>
        </p:nvSpPr>
        <p:spPr>
          <a:xfrm>
            <a:off x="268111" y="2497668"/>
            <a:ext cx="8134528" cy="3908776"/>
          </a:xfrm>
        </p:spPr>
        <p:txBody>
          <a:bodyPr>
            <a:normAutofit fontScale="92500" lnSpcReduction="20000"/>
          </a:bodyPr>
          <a:lstStyle/>
          <a:p>
            <a:pPr algn="just"/>
            <a:r>
              <a:rPr lang="fr-FR" sz="2400" dirty="0">
                <a:solidFill>
                  <a:schemeClr val="tx1"/>
                </a:solidFill>
              </a:rPr>
              <a:t>Les dyades étaient prévenues par l’observateur de l’objet de l’observation : «</a:t>
            </a:r>
            <a:r>
              <a:rPr lang="fr-FR" sz="2400" i="1" dirty="0">
                <a:solidFill>
                  <a:schemeClr val="tx1"/>
                </a:solidFill>
              </a:rPr>
              <a:t> j’aimerais voir comment X (le prénom de l’enfant) prépare la journée scolaire de demain</a:t>
            </a:r>
            <a:r>
              <a:rPr lang="fr-FR" sz="2400" dirty="0">
                <a:solidFill>
                  <a:schemeClr val="tx1"/>
                </a:solidFill>
              </a:rPr>
              <a:t> »</a:t>
            </a:r>
            <a:r>
              <a:rPr lang="fr-FR" sz="2400" dirty="0"/>
              <a:t> </a:t>
            </a:r>
            <a:endParaRPr lang="fr-FR" sz="2400" dirty="0" smtClean="0"/>
          </a:p>
          <a:p>
            <a:pPr algn="just"/>
            <a:r>
              <a:rPr lang="fr-FR" sz="2400" dirty="0"/>
              <a:t>Deux heures d’observation, lors des deux après-midi : une heure le lundi après-midi et une heure le jeudi après-</a:t>
            </a:r>
            <a:r>
              <a:rPr lang="fr-FR" sz="2400" dirty="0" smtClean="0"/>
              <a:t>midi</a:t>
            </a:r>
            <a:endParaRPr lang="fr-FR" sz="2400" dirty="0" smtClean="0">
              <a:solidFill>
                <a:schemeClr val="tx1"/>
              </a:solidFill>
            </a:endParaRPr>
          </a:p>
          <a:p>
            <a:pPr algn="just"/>
            <a:r>
              <a:rPr lang="fr-FR" sz="2400" dirty="0" smtClean="0">
                <a:solidFill>
                  <a:schemeClr val="tx1"/>
                </a:solidFill>
              </a:rPr>
              <a:t>Il </a:t>
            </a:r>
            <a:r>
              <a:rPr lang="fr-FR" sz="2400" dirty="0">
                <a:solidFill>
                  <a:schemeClr val="tx1"/>
                </a:solidFill>
              </a:rPr>
              <a:t>n’y a pas eu d’activité imposée lors des deux heures </a:t>
            </a:r>
            <a:r>
              <a:rPr lang="fr-FR" sz="2400" dirty="0" smtClean="0">
                <a:solidFill>
                  <a:schemeClr val="tx1"/>
                </a:solidFill>
              </a:rPr>
              <a:t>d’observation</a:t>
            </a:r>
          </a:p>
          <a:p>
            <a:pPr algn="just"/>
            <a:r>
              <a:rPr lang="fr-FR" sz="2400" dirty="0">
                <a:solidFill>
                  <a:schemeClr val="tx1"/>
                </a:solidFill>
              </a:rPr>
              <a:t>L</a:t>
            </a:r>
            <a:r>
              <a:rPr lang="fr-FR" sz="2400" dirty="0" smtClean="0">
                <a:solidFill>
                  <a:schemeClr val="tx1"/>
                </a:solidFill>
              </a:rPr>
              <a:t>’observateur</a:t>
            </a:r>
            <a:r>
              <a:rPr lang="fr-FR" sz="2400" dirty="0">
                <a:solidFill>
                  <a:schemeClr val="tx1"/>
                </a:solidFill>
              </a:rPr>
              <a:t>, qui connaissait la famille, a pu observer le cadre naturel de fonctionnement de celle-ci, avec préparation ou pas de la journée scolaire du lendemain et noter le maximum des conduites observées. </a:t>
            </a:r>
            <a:endParaRPr lang="fr-FR" dirty="0"/>
          </a:p>
          <a:p>
            <a:pPr algn="just"/>
            <a:endParaRPr lang="fr-FR" dirty="0"/>
          </a:p>
          <a:p>
            <a:pPr algn="just"/>
            <a:endParaRPr lang="fr-FR" dirty="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18</a:t>
            </a:fld>
            <a:endParaRPr kumimoji="0" lang="en-US" dirty="0">
              <a:solidFill>
                <a:srgbClr val="FFFFFF"/>
              </a:solidFill>
            </a:endParaRPr>
          </a:p>
        </p:txBody>
      </p:sp>
    </p:spTree>
    <p:extLst>
      <p:ext uri="{BB962C8B-B14F-4D97-AF65-F5344CB8AC3E}">
        <p14:creationId xmlns:p14="http://schemas.microsoft.com/office/powerpoint/2010/main" val="2246702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Concrètement suite…</a:t>
            </a:r>
            <a:endParaRPr lang="fr-FR" dirty="0"/>
          </a:p>
        </p:txBody>
      </p:sp>
      <p:sp>
        <p:nvSpPr>
          <p:cNvPr id="3" name="Espace réservé du contenu 2"/>
          <p:cNvSpPr>
            <a:spLocks noGrp="1"/>
          </p:cNvSpPr>
          <p:nvPr>
            <p:ph idx="1"/>
          </p:nvPr>
        </p:nvSpPr>
        <p:spPr>
          <a:xfrm>
            <a:off x="245887" y="2540000"/>
            <a:ext cx="8658224" cy="4191000"/>
          </a:xfrm>
        </p:spPr>
        <p:txBody>
          <a:bodyPr>
            <a:noAutofit/>
          </a:bodyPr>
          <a:lstStyle/>
          <a:p>
            <a:r>
              <a:rPr lang="fr-FR" sz="2400" dirty="0">
                <a:solidFill>
                  <a:schemeClr val="tx1"/>
                </a:solidFill>
              </a:rPr>
              <a:t>Les dyades </a:t>
            </a:r>
            <a:r>
              <a:rPr lang="fr-FR" sz="2400" dirty="0" err="1">
                <a:solidFill>
                  <a:schemeClr val="tx1"/>
                </a:solidFill>
              </a:rPr>
              <a:t>teko</a:t>
            </a:r>
            <a:r>
              <a:rPr lang="fr-FR" sz="2400" dirty="0">
                <a:solidFill>
                  <a:schemeClr val="tx1"/>
                </a:solidFill>
              </a:rPr>
              <a:t> ont été observées par deux enseignants de </a:t>
            </a:r>
            <a:r>
              <a:rPr lang="fr-FR" sz="2400" dirty="0" smtClean="0">
                <a:solidFill>
                  <a:schemeClr val="tx1"/>
                </a:solidFill>
              </a:rPr>
              <a:t>l’école : un </a:t>
            </a:r>
            <a:r>
              <a:rPr lang="fr-FR" sz="2400" dirty="0">
                <a:solidFill>
                  <a:schemeClr val="tx1"/>
                </a:solidFill>
              </a:rPr>
              <a:t>a observé deux familles et, le deuxième, deux autres familles </a:t>
            </a:r>
            <a:endParaRPr lang="fr-FR" sz="2400" dirty="0" smtClean="0">
              <a:solidFill>
                <a:schemeClr val="tx1"/>
              </a:solidFill>
            </a:endParaRPr>
          </a:p>
          <a:p>
            <a:r>
              <a:rPr lang="fr-FR" sz="2400" dirty="0" smtClean="0">
                <a:solidFill>
                  <a:schemeClr val="tx1"/>
                </a:solidFill>
              </a:rPr>
              <a:t>les </a:t>
            </a:r>
            <a:r>
              <a:rPr lang="fr-FR" sz="2400" dirty="0">
                <a:solidFill>
                  <a:schemeClr val="tx1"/>
                </a:solidFill>
              </a:rPr>
              <a:t>dyades </a:t>
            </a:r>
            <a:r>
              <a:rPr lang="fr-FR" sz="2400" dirty="0" err="1">
                <a:solidFill>
                  <a:schemeClr val="tx1"/>
                </a:solidFill>
              </a:rPr>
              <a:t>aluku</a:t>
            </a:r>
            <a:r>
              <a:rPr lang="fr-FR" sz="2400" dirty="0">
                <a:solidFill>
                  <a:schemeClr val="tx1"/>
                </a:solidFill>
              </a:rPr>
              <a:t>, laotiennes et haïtiennes, </a:t>
            </a:r>
            <a:r>
              <a:rPr lang="fr-FR" sz="2400" dirty="0" smtClean="0">
                <a:solidFill>
                  <a:schemeClr val="tx1"/>
                </a:solidFill>
              </a:rPr>
              <a:t>ont été observées par les étudiants </a:t>
            </a:r>
            <a:r>
              <a:rPr lang="fr-FR" sz="2400" dirty="0">
                <a:solidFill>
                  <a:schemeClr val="tx1"/>
                </a:solidFill>
              </a:rPr>
              <a:t>en Master 2 (deux </a:t>
            </a:r>
            <a:r>
              <a:rPr lang="fr-FR" sz="2400" dirty="0" smtClean="0">
                <a:solidFill>
                  <a:schemeClr val="tx1"/>
                </a:solidFill>
              </a:rPr>
              <a:t>de </a:t>
            </a:r>
            <a:r>
              <a:rPr lang="fr-FR" sz="2400" dirty="0">
                <a:solidFill>
                  <a:schemeClr val="tx1"/>
                </a:solidFill>
              </a:rPr>
              <a:t>l’IUFM de la Guyane et l’un </a:t>
            </a:r>
            <a:r>
              <a:rPr lang="fr-FR" sz="2400" dirty="0" smtClean="0">
                <a:solidFill>
                  <a:schemeClr val="tx1"/>
                </a:solidFill>
              </a:rPr>
              <a:t>de </a:t>
            </a:r>
            <a:r>
              <a:rPr lang="fr-FR" sz="2400" dirty="0">
                <a:solidFill>
                  <a:schemeClr val="tx1"/>
                </a:solidFill>
              </a:rPr>
              <a:t>l’Université des Antilles et de la Guyane</a:t>
            </a:r>
            <a:r>
              <a:rPr lang="fr-FR" sz="2400" dirty="0" smtClean="0">
                <a:solidFill>
                  <a:schemeClr val="tx1"/>
                </a:solidFill>
              </a:rPr>
              <a:t>)</a:t>
            </a:r>
            <a:r>
              <a:rPr lang="fr-FR" sz="2400" dirty="0">
                <a:solidFill>
                  <a:schemeClr val="tx1"/>
                </a:solidFill>
              </a:rPr>
              <a:t> </a:t>
            </a:r>
            <a:endParaRPr lang="fr-FR" sz="2400" dirty="0" smtClean="0">
              <a:solidFill>
                <a:schemeClr val="tx1"/>
              </a:solidFill>
            </a:endParaRPr>
          </a:p>
          <a:p>
            <a:endParaRPr lang="fr-FR" sz="2400" dirty="0"/>
          </a:p>
          <a:p>
            <a:endParaRPr lang="fr-FR" sz="2400" dirty="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19</a:t>
            </a:fld>
            <a:endParaRPr kumimoji="0" lang="en-US" dirty="0">
              <a:solidFill>
                <a:srgbClr val="FFFFFF"/>
              </a:solidFill>
            </a:endParaRPr>
          </a:p>
        </p:txBody>
      </p:sp>
    </p:spTree>
    <p:extLst>
      <p:ext uri="{BB962C8B-B14F-4D97-AF65-F5344CB8AC3E}">
        <p14:creationId xmlns:p14="http://schemas.microsoft.com/office/powerpoint/2010/main" val="12939648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391998"/>
            <a:ext cx="8904916" cy="2830627"/>
          </a:xfrm>
        </p:spPr>
        <p:txBody>
          <a:bodyPr>
            <a:noAutofit/>
          </a:bodyPr>
          <a:lstStyle/>
          <a:p>
            <a:r>
              <a:rPr lang="fr-FR" sz="3600" b="1" dirty="0"/>
              <a:t>Pratiques éducatives parentales en contexte multiculturel et plurilingue guyanais</a:t>
            </a:r>
            <a:r>
              <a:rPr lang="fr-FR" sz="3600" dirty="0"/>
              <a:t/>
            </a:r>
            <a:br>
              <a:rPr lang="fr-FR" sz="3600" dirty="0"/>
            </a:br>
            <a:r>
              <a:rPr lang="fr-FR" sz="3600" dirty="0"/>
              <a:t>Quelle prise en compte dans la formation des maîtres</a:t>
            </a:r>
          </a:p>
        </p:txBody>
      </p:sp>
      <p:sp>
        <p:nvSpPr>
          <p:cNvPr id="3" name="Sous-titre 2"/>
          <p:cNvSpPr>
            <a:spLocks noGrp="1"/>
          </p:cNvSpPr>
          <p:nvPr>
            <p:ph type="subTitle" idx="1"/>
          </p:nvPr>
        </p:nvSpPr>
        <p:spPr>
          <a:xfrm>
            <a:off x="457199" y="4248771"/>
            <a:ext cx="8228013" cy="1035359"/>
          </a:xfrm>
        </p:spPr>
        <p:txBody>
          <a:bodyPr>
            <a:noAutofit/>
          </a:bodyPr>
          <a:lstStyle/>
          <a:p>
            <a:r>
              <a:rPr lang="es-ES" sz="2800" dirty="0"/>
              <a:t>Rodica Ailincai, François-Xavier Bernard, </a:t>
            </a:r>
            <a:r>
              <a:rPr lang="es-ES" sz="2800" dirty="0" err="1"/>
              <a:t>Sophie</a:t>
            </a:r>
            <a:r>
              <a:rPr lang="es-ES" sz="2800" dirty="0"/>
              <a:t> </a:t>
            </a:r>
            <a:r>
              <a:rPr lang="es-ES" sz="2800" dirty="0" err="1"/>
              <a:t>Alby</a:t>
            </a:r>
            <a:r>
              <a:rPr lang="es-ES" sz="2800" dirty="0"/>
              <a:t>, </a:t>
            </a:r>
            <a:r>
              <a:rPr lang="es-ES" sz="2800" dirty="0" err="1"/>
              <a:t>Maurizio</a:t>
            </a:r>
            <a:r>
              <a:rPr lang="es-ES" sz="2800" dirty="0"/>
              <a:t> </a:t>
            </a:r>
            <a:r>
              <a:rPr lang="es-ES" sz="2800" dirty="0" err="1" smtClean="0"/>
              <a:t>Alì</a:t>
            </a:r>
            <a:r>
              <a:rPr lang="es-ES" sz="2800" dirty="0" smtClean="0"/>
              <a:t>, </a:t>
            </a:r>
            <a:r>
              <a:rPr lang="es-ES" sz="2800" dirty="0" err="1"/>
              <a:t>Isabelle</a:t>
            </a:r>
            <a:r>
              <a:rPr lang="es-ES" sz="2800" dirty="0"/>
              <a:t> </a:t>
            </a:r>
            <a:r>
              <a:rPr lang="es-ES" sz="2800" dirty="0" err="1"/>
              <a:t>Hidair</a:t>
            </a:r>
            <a:endParaRPr lang="fr-FR" sz="2800" dirty="0"/>
          </a:p>
          <a:p>
            <a:r>
              <a:rPr lang="fr-FR" sz="2800" dirty="0"/>
              <a:t> </a:t>
            </a:r>
          </a:p>
        </p:txBody>
      </p:sp>
      <p:sp>
        <p:nvSpPr>
          <p:cNvPr id="4" name="Rectangle 3"/>
          <p:cNvSpPr/>
          <p:nvPr/>
        </p:nvSpPr>
        <p:spPr>
          <a:xfrm>
            <a:off x="0" y="5934670"/>
            <a:ext cx="9144000" cy="923330"/>
          </a:xfrm>
          <a:prstGeom prst="rect">
            <a:avLst/>
          </a:prstGeom>
        </p:spPr>
        <p:txBody>
          <a:bodyPr wrap="square">
            <a:spAutoFit/>
          </a:bodyPr>
          <a:lstStyle/>
          <a:p>
            <a:r>
              <a:rPr lang="fr-FR" dirty="0"/>
              <a:t>ESPE de Polynésie, Université de la Polynésie française, Laboratoire EASTCO</a:t>
            </a:r>
          </a:p>
          <a:p>
            <a:r>
              <a:rPr lang="fr-FR" dirty="0"/>
              <a:t>Université Paris Descartes, Laboratoire EDA</a:t>
            </a:r>
          </a:p>
          <a:p>
            <a:r>
              <a:rPr lang="fr-FR" dirty="0"/>
              <a:t>ESPE de Guyane, Université de la Guyane, UMR Celia </a:t>
            </a:r>
          </a:p>
        </p:txBody>
      </p:sp>
      <p:sp>
        <p:nvSpPr>
          <p:cNvPr id="5" name="Espace réservé du numéro de diapositive 4"/>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a:t>
            </a:fld>
            <a:endParaRPr kumimoji="0" lang="en-US" dirty="0">
              <a:solidFill>
                <a:schemeClr val="tx2"/>
              </a:solidFill>
            </a:endParaRPr>
          </a:p>
        </p:txBody>
      </p:sp>
    </p:spTree>
    <p:extLst>
      <p:ext uri="{BB962C8B-B14F-4D97-AF65-F5344CB8AC3E}">
        <p14:creationId xmlns:p14="http://schemas.microsoft.com/office/powerpoint/2010/main" val="16837952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9252"/>
            <a:ext cx="8229600" cy="1143000"/>
          </a:xfrm>
        </p:spPr>
        <p:txBody>
          <a:bodyPr/>
          <a:lstStyle/>
          <a:p>
            <a:r>
              <a:rPr lang="fr-FR" dirty="0" smtClean="0"/>
              <a:t>Méthode d’analyse des données</a:t>
            </a:r>
            <a:endParaRPr lang="fr-FR" dirty="0"/>
          </a:p>
        </p:txBody>
      </p:sp>
      <p:sp>
        <p:nvSpPr>
          <p:cNvPr id="5" name="Ellipse 4"/>
          <p:cNvSpPr/>
          <p:nvPr/>
        </p:nvSpPr>
        <p:spPr>
          <a:xfrm>
            <a:off x="348544" y="2187222"/>
            <a:ext cx="8446911" cy="46707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a:buChar char="•"/>
            </a:pPr>
            <a:r>
              <a:rPr lang="fr-FR" sz="2800" dirty="0">
                <a:solidFill>
                  <a:schemeClr val="tx1"/>
                </a:solidFill>
              </a:rPr>
              <a:t>a</a:t>
            </a:r>
            <a:r>
              <a:rPr lang="fr-FR" sz="2800" dirty="0" smtClean="0">
                <a:solidFill>
                  <a:schemeClr val="tx1"/>
                </a:solidFill>
              </a:rPr>
              <a:t>nalyse compréhensive des faits observés </a:t>
            </a:r>
          </a:p>
          <a:p>
            <a:pPr marL="457200" indent="-457200">
              <a:buFont typeface="Arial"/>
              <a:buChar char="•"/>
            </a:pPr>
            <a:r>
              <a:rPr lang="fr-FR" sz="2800" dirty="0" smtClean="0">
                <a:solidFill>
                  <a:schemeClr val="tx1"/>
                </a:solidFill>
              </a:rPr>
              <a:t>organisation des </a:t>
            </a:r>
            <a:r>
              <a:rPr lang="fr-FR" sz="2800" dirty="0">
                <a:solidFill>
                  <a:schemeClr val="tx1"/>
                </a:solidFill>
              </a:rPr>
              <a:t>informations collectées de manière systématique au moyen de classification et de </a:t>
            </a:r>
            <a:r>
              <a:rPr lang="fr-FR" sz="2800" dirty="0" smtClean="0">
                <a:solidFill>
                  <a:schemeClr val="tx1"/>
                </a:solidFill>
              </a:rPr>
              <a:t>catégorisation </a:t>
            </a:r>
          </a:p>
          <a:p>
            <a:pPr marL="457200" indent="-457200">
              <a:buFont typeface="Arial"/>
              <a:buChar char="•"/>
            </a:pPr>
            <a:r>
              <a:rPr lang="fr-FR" sz="2800" dirty="0" smtClean="0">
                <a:solidFill>
                  <a:schemeClr val="tx1"/>
                </a:solidFill>
              </a:rPr>
              <a:t>codage </a:t>
            </a:r>
            <a:r>
              <a:rPr lang="fr-FR" sz="2800" dirty="0">
                <a:solidFill>
                  <a:schemeClr val="tx1"/>
                </a:solidFill>
              </a:rPr>
              <a:t>d</a:t>
            </a:r>
            <a:r>
              <a:rPr lang="fr-FR" sz="2800" dirty="0" smtClean="0">
                <a:solidFill>
                  <a:schemeClr val="tx1"/>
                </a:solidFill>
              </a:rPr>
              <a:t>es observations selon la grille des caractéristiques de styles interactifs  </a:t>
            </a:r>
            <a:endParaRPr lang="fr-FR" sz="2800" dirty="0">
              <a:solidFill>
                <a:schemeClr val="tx1"/>
              </a:solidFill>
            </a:endParaRPr>
          </a:p>
        </p:txBody>
      </p:sp>
      <p:cxnSp>
        <p:nvCxnSpPr>
          <p:cNvPr id="8" name="Connecteur droit avec flèche 7"/>
          <p:cNvCxnSpPr>
            <a:stCxn id="2" idx="2"/>
          </p:cNvCxnSpPr>
          <p:nvPr/>
        </p:nvCxnSpPr>
        <p:spPr>
          <a:xfrm>
            <a:off x="4572000" y="1502252"/>
            <a:ext cx="0" cy="967192"/>
          </a:xfrm>
          <a:prstGeom prst="straightConnector1">
            <a:avLst/>
          </a:prstGeom>
          <a:ln w="57150" cmpd="sng">
            <a:tailEnd type="arrow"/>
          </a:ln>
        </p:spPr>
        <p:style>
          <a:lnRef idx="3">
            <a:schemeClr val="accent6"/>
          </a:lnRef>
          <a:fillRef idx="0">
            <a:schemeClr val="accent6"/>
          </a:fillRef>
          <a:effectRef idx="2">
            <a:schemeClr val="accent6"/>
          </a:effectRef>
          <a:fontRef idx="minor">
            <a:schemeClr val="tx1"/>
          </a:fontRef>
        </p:style>
      </p:cxn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20</a:t>
            </a:fld>
            <a:endParaRPr kumimoji="0" lang="en-US" dirty="0">
              <a:solidFill>
                <a:srgbClr val="FFFFFF"/>
              </a:solidFill>
            </a:endParaRPr>
          </a:p>
        </p:txBody>
      </p:sp>
    </p:spTree>
    <p:extLst>
      <p:ext uri="{BB962C8B-B14F-4D97-AF65-F5344CB8AC3E}">
        <p14:creationId xmlns:p14="http://schemas.microsoft.com/office/powerpoint/2010/main" val="35880253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0" y="0"/>
            <a:ext cx="9144000" cy="2230769"/>
          </a:xfrm>
        </p:spPr>
        <p:txBody>
          <a:bodyPr/>
          <a:lstStyle/>
          <a:p>
            <a:r>
              <a:rPr lang="fr-FR" dirty="0"/>
              <a:t>Styles </a:t>
            </a:r>
            <a:r>
              <a:rPr lang="fr-FR" dirty="0" smtClean="0"/>
              <a:t>interactifs</a:t>
            </a:r>
            <a:r>
              <a:rPr lang="fr-FR" dirty="0"/>
              <a:t> </a:t>
            </a:r>
            <a:r>
              <a:rPr lang="fr-FR" dirty="0" smtClean="0"/>
              <a:t>praxéologiques</a:t>
            </a:r>
            <a:br>
              <a:rPr lang="fr-FR" dirty="0" smtClean="0"/>
            </a:br>
            <a:r>
              <a:rPr lang="fr-FR" dirty="0" smtClean="0">
                <a:solidFill>
                  <a:schemeClr val="accent1">
                    <a:lumMod val="60000"/>
                    <a:lumOff val="40000"/>
                  </a:schemeClr>
                </a:solidFill>
              </a:rPr>
              <a:t>caractérisation des conduites observées</a:t>
            </a:r>
            <a:endParaRPr lang="fr-FR" dirty="0">
              <a:solidFill>
                <a:schemeClr val="accent1">
                  <a:lumMod val="60000"/>
                  <a:lumOff val="40000"/>
                </a:schemeClr>
              </a:solidFill>
            </a:endParaRPr>
          </a:p>
        </p:txBody>
      </p:sp>
      <p:sp>
        <p:nvSpPr>
          <p:cNvPr id="13317" name="Text Box 5"/>
          <p:cNvSpPr txBox="1">
            <a:spLocks noChangeArrowheads="1"/>
          </p:cNvSpPr>
          <p:nvPr/>
        </p:nvSpPr>
        <p:spPr bwMode="ltGray">
          <a:xfrm>
            <a:off x="1" y="3209226"/>
            <a:ext cx="48768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0" hangingPunct="0"/>
            <a:r>
              <a:rPr lang="fr-FR" b="1" dirty="0"/>
              <a:t>le « style directif » intègre les conduites imposées à l’enfant, visant la normativité des comportements de l’enfant, ainsi que les feed-back négatifs</a:t>
            </a:r>
            <a:endParaRPr kumimoji="1" lang="fr-FR" dirty="0">
              <a:solidFill>
                <a:srgbClr val="333333"/>
              </a:solidFill>
              <a:latin typeface="Times New Roman" charset="0"/>
            </a:endParaRPr>
          </a:p>
        </p:txBody>
      </p:sp>
      <p:grpSp>
        <p:nvGrpSpPr>
          <p:cNvPr id="13319" name="Group 7"/>
          <p:cNvGrpSpPr>
            <a:grpSpLocks/>
          </p:cNvGrpSpPr>
          <p:nvPr/>
        </p:nvGrpSpPr>
        <p:grpSpPr bwMode="auto">
          <a:xfrm>
            <a:off x="5514887" y="2230769"/>
            <a:ext cx="2313211" cy="1736530"/>
            <a:chOff x="3749" y="2524"/>
            <a:chExt cx="1733" cy="589"/>
          </a:xfrm>
        </p:grpSpPr>
        <p:sp>
          <p:nvSpPr>
            <p:cNvPr id="13320" name="Oval 8"/>
            <p:cNvSpPr>
              <a:spLocks noChangeArrowheads="1"/>
            </p:cNvSpPr>
            <p:nvPr/>
          </p:nvSpPr>
          <p:spPr bwMode="ltGray">
            <a:xfrm>
              <a:off x="3749" y="2524"/>
              <a:ext cx="1724" cy="589"/>
            </a:xfrm>
            <a:prstGeom prst="ellipse">
              <a:avLst/>
            </a:prstGeom>
            <a:solidFill>
              <a:schemeClr val="accent1">
                <a:lumMod val="20000"/>
                <a:lumOff val="80000"/>
              </a:schemeClr>
            </a:solidFill>
            <a:ln w="28575">
              <a:solidFill>
                <a:schemeClr val="accent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3321" name="Text Box 9"/>
            <p:cNvSpPr txBox="1">
              <a:spLocks noChangeArrowheads="1"/>
            </p:cNvSpPr>
            <p:nvPr/>
          </p:nvSpPr>
          <p:spPr bwMode="ltGray">
            <a:xfrm>
              <a:off x="4192" y="2723"/>
              <a:ext cx="129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0" hangingPunct="0"/>
              <a:r>
                <a:rPr kumimoji="1" lang="fr-FR" sz="2400" b="1" dirty="0">
                  <a:latin typeface="Times New Roman" charset="0"/>
                </a:rPr>
                <a:t>Suggestif</a:t>
              </a:r>
              <a:r>
                <a:rPr kumimoji="1" lang="fr-FR" sz="2400" dirty="0">
                  <a:latin typeface="Times New Roman" charset="0"/>
                </a:rPr>
                <a:t> </a:t>
              </a:r>
              <a:endParaRPr kumimoji="1" lang="fr-FR" sz="2400" dirty="0">
                <a:solidFill>
                  <a:srgbClr val="FF9933"/>
                </a:solidFill>
                <a:latin typeface="Times New Roman" charset="0"/>
              </a:endParaRPr>
            </a:p>
          </p:txBody>
        </p:sp>
      </p:grpSp>
      <p:grpSp>
        <p:nvGrpSpPr>
          <p:cNvPr id="13323" name="Group 11"/>
          <p:cNvGrpSpPr>
            <a:grpSpLocks/>
          </p:cNvGrpSpPr>
          <p:nvPr/>
        </p:nvGrpSpPr>
        <p:grpSpPr bwMode="auto">
          <a:xfrm>
            <a:off x="997173" y="4339618"/>
            <a:ext cx="2261550" cy="1792485"/>
            <a:chOff x="929" y="2614"/>
            <a:chExt cx="1740" cy="697"/>
          </a:xfrm>
        </p:grpSpPr>
        <p:sp>
          <p:nvSpPr>
            <p:cNvPr id="13324" name="Oval 12"/>
            <p:cNvSpPr>
              <a:spLocks noChangeArrowheads="1"/>
            </p:cNvSpPr>
            <p:nvPr/>
          </p:nvSpPr>
          <p:spPr bwMode="ltGray">
            <a:xfrm>
              <a:off x="929" y="2614"/>
              <a:ext cx="1724" cy="697"/>
            </a:xfrm>
            <a:prstGeom prst="ellipse">
              <a:avLst/>
            </a:prstGeom>
            <a:solidFill>
              <a:srgbClr val="EAFDC1"/>
            </a:solidFill>
            <a:ln w="28575">
              <a:solidFill>
                <a:srgbClr val="80B60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3325" name="Text Box 13"/>
            <p:cNvSpPr txBox="1">
              <a:spLocks noChangeArrowheads="1"/>
            </p:cNvSpPr>
            <p:nvPr/>
          </p:nvSpPr>
          <p:spPr bwMode="ltGray">
            <a:xfrm>
              <a:off x="929" y="2864"/>
              <a:ext cx="1740" cy="21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eaLnBrk="0" hangingPunct="0">
                <a:spcBef>
                  <a:spcPct val="20000"/>
                </a:spcBef>
                <a:buClr>
                  <a:schemeClr val="accent1"/>
                </a:buClr>
                <a:buSzPct val="70000"/>
                <a:buFont typeface="Monotype Sorts" charset="0"/>
                <a:buNone/>
              </a:pPr>
              <a:r>
                <a:rPr kumimoji="1" lang="fr-FR" sz="2400" b="1" dirty="0">
                  <a:latin typeface="Times New Roman" charset="0"/>
                </a:rPr>
                <a:t>Autonomisant</a:t>
              </a:r>
              <a:endParaRPr kumimoji="1" lang="fr-FR" sz="2400" dirty="0">
                <a:solidFill>
                  <a:srgbClr val="FF9933"/>
                </a:solidFill>
                <a:latin typeface="Times New Roman" charset="0"/>
              </a:endParaRPr>
            </a:p>
          </p:txBody>
        </p:sp>
      </p:grpSp>
      <p:grpSp>
        <p:nvGrpSpPr>
          <p:cNvPr id="13326" name="Group 14"/>
          <p:cNvGrpSpPr>
            <a:grpSpLocks/>
          </p:cNvGrpSpPr>
          <p:nvPr/>
        </p:nvGrpSpPr>
        <p:grpSpPr bwMode="auto">
          <a:xfrm>
            <a:off x="1507349" y="2179394"/>
            <a:ext cx="2281134" cy="1649215"/>
            <a:chOff x="521" y="1661"/>
            <a:chExt cx="1315" cy="589"/>
          </a:xfrm>
        </p:grpSpPr>
        <p:sp>
          <p:nvSpPr>
            <p:cNvPr id="13327" name="Oval 15"/>
            <p:cNvSpPr>
              <a:spLocks noChangeArrowheads="1"/>
            </p:cNvSpPr>
            <p:nvPr/>
          </p:nvSpPr>
          <p:spPr bwMode="ltGray">
            <a:xfrm>
              <a:off x="521" y="1661"/>
              <a:ext cx="1315" cy="589"/>
            </a:xfrm>
            <a:prstGeom prst="ellipse">
              <a:avLst/>
            </a:prstGeom>
            <a:noFill/>
            <a:ln w="9525">
              <a:solidFill>
                <a:srgbClr val="80B606"/>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3328" name="Text Box 16"/>
            <p:cNvSpPr txBox="1">
              <a:spLocks noChangeArrowheads="1"/>
            </p:cNvSpPr>
            <p:nvPr/>
          </p:nvSpPr>
          <p:spPr bwMode="ltGray">
            <a:xfrm>
              <a:off x="612" y="1852"/>
              <a:ext cx="10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0" hangingPunct="0"/>
              <a:r>
                <a:rPr kumimoji="1" lang="fr-FR" sz="2400" b="1" dirty="0">
                  <a:latin typeface="Times New Roman" charset="0"/>
                </a:rPr>
                <a:t>Directif</a:t>
              </a:r>
              <a:r>
                <a:rPr kumimoji="1" lang="fr-FR" sz="2400" dirty="0">
                  <a:solidFill>
                    <a:srgbClr val="4D4D4D"/>
                  </a:solidFill>
                  <a:latin typeface="Times New Roman" charset="0"/>
                </a:rPr>
                <a:t> </a:t>
              </a:r>
            </a:p>
          </p:txBody>
        </p:sp>
      </p:grpSp>
      <p:grpSp>
        <p:nvGrpSpPr>
          <p:cNvPr id="13329" name="Group 17"/>
          <p:cNvGrpSpPr>
            <a:grpSpLocks/>
          </p:cNvGrpSpPr>
          <p:nvPr/>
        </p:nvGrpSpPr>
        <p:grpSpPr bwMode="auto">
          <a:xfrm>
            <a:off x="5505373" y="2230769"/>
            <a:ext cx="2481516" cy="1703973"/>
            <a:chOff x="3994" y="2565"/>
            <a:chExt cx="1844" cy="589"/>
          </a:xfrm>
        </p:grpSpPr>
        <p:sp>
          <p:nvSpPr>
            <p:cNvPr id="13330" name="Oval 18"/>
            <p:cNvSpPr>
              <a:spLocks noChangeArrowheads="1"/>
            </p:cNvSpPr>
            <p:nvPr/>
          </p:nvSpPr>
          <p:spPr bwMode="ltGray">
            <a:xfrm>
              <a:off x="3994" y="2565"/>
              <a:ext cx="1724" cy="589"/>
            </a:xfrm>
            <a:prstGeom prst="ellipse">
              <a:avLst/>
            </a:prstGeom>
            <a:noFill/>
            <a:ln w="9525">
              <a:solidFill>
                <a:srgbClr val="C1F944"/>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3331" name="Text Box 19"/>
            <p:cNvSpPr txBox="1">
              <a:spLocks noChangeArrowheads="1"/>
            </p:cNvSpPr>
            <p:nvPr/>
          </p:nvSpPr>
          <p:spPr bwMode="ltGray">
            <a:xfrm>
              <a:off x="4443" y="2766"/>
              <a:ext cx="1395"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0" hangingPunct="0"/>
              <a:r>
                <a:rPr kumimoji="1" lang="fr-FR" sz="2400" b="1" dirty="0">
                  <a:latin typeface="Times New Roman" charset="0"/>
                </a:rPr>
                <a:t>Suggestif</a:t>
              </a:r>
              <a:r>
                <a:rPr kumimoji="1" lang="fr-FR" sz="2400" dirty="0">
                  <a:latin typeface="Times New Roman" charset="0"/>
                </a:rPr>
                <a:t> </a:t>
              </a:r>
              <a:endParaRPr kumimoji="1" lang="fr-FR" sz="2400" dirty="0">
                <a:solidFill>
                  <a:srgbClr val="FF9933"/>
                </a:solidFill>
                <a:latin typeface="Times New Roman" charset="0"/>
              </a:endParaRPr>
            </a:p>
          </p:txBody>
        </p:sp>
      </p:grpSp>
      <p:grpSp>
        <p:nvGrpSpPr>
          <p:cNvPr id="13332" name="Group 20"/>
          <p:cNvGrpSpPr>
            <a:grpSpLocks/>
          </p:cNvGrpSpPr>
          <p:nvPr/>
        </p:nvGrpSpPr>
        <p:grpSpPr bwMode="auto">
          <a:xfrm>
            <a:off x="975636" y="4328809"/>
            <a:ext cx="2290144" cy="1792485"/>
            <a:chOff x="929" y="2614"/>
            <a:chExt cx="1762" cy="589"/>
          </a:xfrm>
        </p:grpSpPr>
        <p:sp>
          <p:nvSpPr>
            <p:cNvPr id="13333" name="Oval 21"/>
            <p:cNvSpPr>
              <a:spLocks noChangeArrowheads="1"/>
            </p:cNvSpPr>
            <p:nvPr/>
          </p:nvSpPr>
          <p:spPr bwMode="ltGray">
            <a:xfrm>
              <a:off x="929" y="2614"/>
              <a:ext cx="1724" cy="589"/>
            </a:xfrm>
            <a:prstGeom prst="ellipse">
              <a:avLst/>
            </a:prstGeom>
            <a:noFill/>
            <a:ln w="9525">
              <a:solidFill>
                <a:srgbClr val="80B606"/>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solidFill>
                  <a:srgbClr val="C1F944"/>
                </a:solidFill>
                <a:latin typeface="Times New Roman" charset="0"/>
              </a:endParaRPr>
            </a:p>
          </p:txBody>
        </p:sp>
        <p:sp>
          <p:nvSpPr>
            <p:cNvPr id="13334" name="Text Box 22"/>
            <p:cNvSpPr txBox="1">
              <a:spLocks noChangeArrowheads="1"/>
            </p:cNvSpPr>
            <p:nvPr/>
          </p:nvSpPr>
          <p:spPr bwMode="ltGray">
            <a:xfrm>
              <a:off x="951" y="2825"/>
              <a:ext cx="1740" cy="177"/>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eaLnBrk="0" hangingPunct="0">
                <a:spcBef>
                  <a:spcPct val="20000"/>
                </a:spcBef>
                <a:buClr>
                  <a:schemeClr val="accent1"/>
                </a:buClr>
                <a:buSzPct val="70000"/>
                <a:buFont typeface="Monotype Sorts" charset="0"/>
                <a:buNone/>
              </a:pPr>
              <a:r>
                <a:rPr kumimoji="1" lang="fr-FR" sz="2400" b="1" dirty="0">
                  <a:latin typeface="Times New Roman" charset="0"/>
                </a:rPr>
                <a:t>Autonomisant</a:t>
              </a:r>
              <a:endParaRPr kumimoji="1" lang="fr-FR" sz="2400" dirty="0">
                <a:solidFill>
                  <a:srgbClr val="FF9933"/>
                </a:solidFill>
                <a:latin typeface="Times New Roman" charset="0"/>
              </a:endParaRPr>
            </a:p>
          </p:txBody>
        </p:sp>
      </p:grpSp>
      <p:grpSp>
        <p:nvGrpSpPr>
          <p:cNvPr id="13335" name="Group 23"/>
          <p:cNvGrpSpPr>
            <a:grpSpLocks/>
          </p:cNvGrpSpPr>
          <p:nvPr/>
        </p:nvGrpSpPr>
        <p:grpSpPr bwMode="auto">
          <a:xfrm>
            <a:off x="5519484" y="4509497"/>
            <a:ext cx="2378389" cy="1792485"/>
            <a:chOff x="3424" y="1071"/>
            <a:chExt cx="1724" cy="589"/>
          </a:xfrm>
        </p:grpSpPr>
        <p:sp>
          <p:nvSpPr>
            <p:cNvPr id="13336" name="Oval 24"/>
            <p:cNvSpPr>
              <a:spLocks noChangeArrowheads="1"/>
            </p:cNvSpPr>
            <p:nvPr/>
          </p:nvSpPr>
          <p:spPr bwMode="ltGray">
            <a:xfrm>
              <a:off x="3424" y="1071"/>
              <a:ext cx="1724" cy="589"/>
            </a:xfrm>
            <a:prstGeom prst="ellipse">
              <a:avLst/>
            </a:prstGeom>
            <a:noFill/>
            <a:ln w="9525">
              <a:solidFill>
                <a:srgbClr val="80B606"/>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3337" name="Text Box 25"/>
            <p:cNvSpPr txBox="1">
              <a:spLocks noChangeArrowheads="1"/>
            </p:cNvSpPr>
            <p:nvPr/>
          </p:nvSpPr>
          <p:spPr bwMode="ltGray">
            <a:xfrm>
              <a:off x="3806" y="1268"/>
              <a:ext cx="1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0" hangingPunct="0"/>
              <a:r>
                <a:rPr kumimoji="1" lang="fr-FR" sz="2400" b="1" dirty="0">
                  <a:latin typeface="Times New Roman" charset="0"/>
                </a:rPr>
                <a:t>  Disjoint</a:t>
              </a:r>
              <a:r>
                <a:rPr kumimoji="1" lang="fr-FR" sz="2400" dirty="0">
                  <a:latin typeface="Times New Roman" charset="0"/>
                </a:rPr>
                <a:t> </a:t>
              </a:r>
              <a:endParaRPr kumimoji="1" lang="fr-FR" sz="1400" dirty="0">
                <a:solidFill>
                  <a:srgbClr val="FF9933"/>
                </a:solidFill>
                <a:latin typeface="Times New Roman" charset="0"/>
              </a:endParaRPr>
            </a:p>
          </p:txBody>
        </p:sp>
      </p:grpSp>
      <p:sp>
        <p:nvSpPr>
          <p:cNvPr id="13340" name="Oval 28"/>
          <p:cNvSpPr>
            <a:spLocks noChangeArrowheads="1"/>
          </p:cNvSpPr>
          <p:nvPr/>
        </p:nvSpPr>
        <p:spPr bwMode="auto">
          <a:xfrm>
            <a:off x="1289191" y="2708275"/>
            <a:ext cx="6382657" cy="3456372"/>
          </a:xfrm>
          <a:prstGeom prst="ellipse">
            <a:avLst/>
          </a:prstGeom>
          <a:noFill/>
          <a:ln w="28575">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 name="ZoneTexte 1"/>
          <p:cNvSpPr txBox="1"/>
          <p:nvPr/>
        </p:nvSpPr>
        <p:spPr>
          <a:xfrm>
            <a:off x="102633" y="2542337"/>
            <a:ext cx="2899396" cy="461665"/>
          </a:xfrm>
          <a:prstGeom prst="rect">
            <a:avLst/>
          </a:prstGeom>
          <a:noFill/>
        </p:spPr>
        <p:txBody>
          <a:bodyPr wrap="square" rtlCol="0">
            <a:spAutoFit/>
          </a:bodyPr>
          <a:lstStyle/>
          <a:p>
            <a:r>
              <a:rPr lang="fr-FR" sz="2400" b="1" dirty="0" smtClean="0"/>
              <a:t>Pattern interactif</a:t>
            </a:r>
            <a:endParaRPr lang="fr-FR" sz="2400" b="1" dirty="0"/>
          </a:p>
        </p:txBody>
      </p:sp>
      <p:grpSp>
        <p:nvGrpSpPr>
          <p:cNvPr id="34" name="Group 23"/>
          <p:cNvGrpSpPr>
            <a:grpSpLocks/>
          </p:cNvGrpSpPr>
          <p:nvPr/>
        </p:nvGrpSpPr>
        <p:grpSpPr bwMode="auto">
          <a:xfrm>
            <a:off x="5505373" y="4504800"/>
            <a:ext cx="2392500" cy="1792485"/>
            <a:chOff x="3424" y="1071"/>
            <a:chExt cx="1724" cy="589"/>
          </a:xfrm>
          <a:solidFill>
            <a:schemeClr val="accent1">
              <a:lumMod val="20000"/>
              <a:lumOff val="80000"/>
            </a:schemeClr>
          </a:solidFill>
        </p:grpSpPr>
        <p:sp>
          <p:nvSpPr>
            <p:cNvPr id="35" name="Oval 24"/>
            <p:cNvSpPr>
              <a:spLocks noChangeArrowheads="1"/>
            </p:cNvSpPr>
            <p:nvPr/>
          </p:nvSpPr>
          <p:spPr bwMode="ltGray">
            <a:xfrm>
              <a:off x="3424" y="1071"/>
              <a:ext cx="1724" cy="589"/>
            </a:xfrm>
            <a:prstGeom prst="ellipse">
              <a:avLst/>
            </a:prstGeom>
            <a:grpFill/>
            <a:ln w="38100" cmpd="sng">
              <a:solidFill>
                <a:srgbClr val="80B60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36" name="Text Box 25"/>
            <p:cNvSpPr txBox="1">
              <a:spLocks noChangeArrowheads="1"/>
            </p:cNvSpPr>
            <p:nvPr/>
          </p:nvSpPr>
          <p:spPr bwMode="ltGray">
            <a:xfrm>
              <a:off x="3806" y="1268"/>
              <a:ext cx="1024"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0" hangingPunct="0"/>
              <a:r>
                <a:rPr kumimoji="1" lang="fr-FR" sz="2400" b="1" dirty="0">
                  <a:latin typeface="Times New Roman" charset="0"/>
                </a:rPr>
                <a:t>  Disjoint</a:t>
              </a:r>
              <a:r>
                <a:rPr kumimoji="1" lang="fr-FR" sz="2400" dirty="0">
                  <a:latin typeface="Times New Roman" charset="0"/>
                </a:rPr>
                <a:t> </a:t>
              </a:r>
              <a:endParaRPr kumimoji="1" lang="fr-FR" sz="1400" dirty="0">
                <a:solidFill>
                  <a:srgbClr val="FF9933"/>
                </a:solidFill>
                <a:latin typeface="Times New Roman" charset="0"/>
              </a:endParaRPr>
            </a:p>
          </p:txBody>
        </p:sp>
      </p:grpSp>
      <p:sp>
        <p:nvSpPr>
          <p:cNvPr id="13314" name="Text Box 2"/>
          <p:cNvSpPr txBox="1">
            <a:spLocks noChangeArrowheads="1"/>
          </p:cNvSpPr>
          <p:nvPr/>
        </p:nvSpPr>
        <p:spPr bwMode="ltGray">
          <a:xfrm>
            <a:off x="4067000" y="4048026"/>
            <a:ext cx="5077000" cy="2308324"/>
          </a:xfrm>
          <a:prstGeom prst="rect">
            <a:avLst/>
          </a:prstGeom>
          <a:solidFill>
            <a:schemeClr val="bg1"/>
          </a:solidFill>
          <a:ln>
            <a:noFill/>
          </a:ln>
          <a:effectLst/>
          <a:extLst/>
        </p:spPr>
        <p:txBody>
          <a:bodyPr wrap="square">
            <a:spAutoFit/>
          </a:bodyPr>
          <a:lstStyle/>
          <a:p>
            <a:pPr eaLnBrk="0" hangingPunct="0"/>
            <a:r>
              <a:rPr lang="fr-FR" b="1" dirty="0"/>
              <a:t>le « style suggestif » intègre les conduites stimulant les productions de l’enfant (verbales et en terme d’actions), les interventions des parents qui favorisent le développement de l’enfant (demandes de précisions, les aides, les conseils, les encouragements, les relances, les </a:t>
            </a:r>
            <a:r>
              <a:rPr lang="fr-FR" b="1" i="1" dirty="0"/>
              <a:t>feed-back</a:t>
            </a:r>
            <a:r>
              <a:rPr lang="fr-FR" b="1" dirty="0"/>
              <a:t> positifs) ainsi que les </a:t>
            </a:r>
            <a:r>
              <a:rPr lang="fr-FR" b="1" i="1" dirty="0"/>
              <a:t>actions </a:t>
            </a:r>
            <a:r>
              <a:rPr lang="fr-FR" b="1" dirty="0"/>
              <a:t>complémentaires à celles de l’enfant</a:t>
            </a:r>
            <a:r>
              <a:rPr kumimoji="1" lang="fr-FR" dirty="0">
                <a:solidFill>
                  <a:srgbClr val="333333"/>
                </a:solidFill>
                <a:latin typeface="Times New Roman" charset="0"/>
              </a:rPr>
              <a:t>	</a:t>
            </a:r>
          </a:p>
        </p:txBody>
      </p:sp>
      <p:sp>
        <p:nvSpPr>
          <p:cNvPr id="13322" name="Text Box 10"/>
          <p:cNvSpPr txBox="1">
            <a:spLocks noChangeArrowheads="1"/>
          </p:cNvSpPr>
          <p:nvPr/>
        </p:nvSpPr>
        <p:spPr bwMode="ltGray">
          <a:xfrm>
            <a:off x="1" y="5593943"/>
            <a:ext cx="4529666"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eaLnBrk="0" hangingPunct="0"/>
            <a:r>
              <a:rPr lang="fr-FR" b="1" dirty="0"/>
              <a:t>le « style autonomisant »  intègre  les conduites qui favorisent l’autonomie des enfants, tout en conservant une posture attentive, dans la proximité de l’enfant</a:t>
            </a:r>
            <a:endParaRPr kumimoji="1" lang="fr-FR" sz="2400" dirty="0">
              <a:solidFill>
                <a:srgbClr val="333333"/>
              </a:solidFill>
              <a:latin typeface="Times New Roman" charset="0"/>
            </a:endParaRPr>
          </a:p>
        </p:txBody>
      </p:sp>
      <p:sp>
        <p:nvSpPr>
          <p:cNvPr id="13318" name="Text Box 6"/>
          <p:cNvSpPr txBox="1">
            <a:spLocks noChangeArrowheads="1"/>
          </p:cNvSpPr>
          <p:nvPr/>
        </p:nvSpPr>
        <p:spPr bwMode="ltGray">
          <a:xfrm>
            <a:off x="3570325" y="5401043"/>
            <a:ext cx="55736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r" eaLnBrk="0" hangingPunct="0"/>
            <a:r>
              <a:rPr kumimoji="1" lang="fr-FR" b="1" dirty="0" smtClean="0">
                <a:solidFill>
                  <a:srgbClr val="333333"/>
                </a:solidFill>
                <a:latin typeface="Times New Roman" charset="0"/>
              </a:rPr>
              <a:t>Une approche individualiste,</a:t>
            </a:r>
            <a:endParaRPr kumimoji="1" lang="fr-FR" dirty="0">
              <a:solidFill>
                <a:srgbClr val="333333"/>
              </a:solidFill>
              <a:latin typeface="Times New Roman" charset="0"/>
            </a:endParaRPr>
          </a:p>
          <a:p>
            <a:pPr algn="r" eaLnBrk="0" hangingPunct="0"/>
            <a:r>
              <a:rPr lang="fr-FR" b="1" dirty="0"/>
              <a:t>le « fonctionnement disjoint » intègre les actions</a:t>
            </a:r>
            <a:r>
              <a:rPr lang="fr-FR" b="1" i="1" dirty="0"/>
              <a:t> </a:t>
            </a:r>
            <a:r>
              <a:rPr lang="fr-FR" b="1" dirty="0"/>
              <a:t>non collaboratives entre le parent et l’enfant (des activités individuelles), même éloignées physiquement, sans possibilité de contrôle ou d’évaluation</a:t>
            </a:r>
            <a:endParaRPr kumimoji="1" lang="fr-FR" sz="2400" dirty="0">
              <a:solidFill>
                <a:srgbClr val="FF9933"/>
              </a:solidFill>
              <a:latin typeface="Times New Roman" charset="0"/>
            </a:endParaRPr>
          </a:p>
        </p:txBody>
      </p: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21</a:t>
            </a:fld>
            <a:endParaRPr kumimoji="0" lang="en-US" dirty="0">
              <a:solidFill>
                <a:srgbClr val="FFFFFF"/>
              </a:solidFill>
            </a:endParaRPr>
          </a:p>
        </p:txBody>
      </p:sp>
      <p:grpSp>
        <p:nvGrpSpPr>
          <p:cNvPr id="31" name="Group 11"/>
          <p:cNvGrpSpPr>
            <a:grpSpLocks/>
          </p:cNvGrpSpPr>
          <p:nvPr/>
        </p:nvGrpSpPr>
        <p:grpSpPr bwMode="auto">
          <a:xfrm>
            <a:off x="1004230" y="4328809"/>
            <a:ext cx="2261550" cy="1792485"/>
            <a:chOff x="929" y="2614"/>
            <a:chExt cx="1740" cy="697"/>
          </a:xfrm>
        </p:grpSpPr>
        <p:sp>
          <p:nvSpPr>
            <p:cNvPr id="32" name="Oval 12"/>
            <p:cNvSpPr>
              <a:spLocks noChangeArrowheads="1"/>
            </p:cNvSpPr>
            <p:nvPr/>
          </p:nvSpPr>
          <p:spPr bwMode="ltGray">
            <a:xfrm>
              <a:off x="929" y="2614"/>
              <a:ext cx="1724" cy="697"/>
            </a:xfrm>
            <a:prstGeom prst="ellipse">
              <a:avLst/>
            </a:prstGeom>
            <a:solidFill>
              <a:srgbClr val="EAFDC1"/>
            </a:solidFill>
            <a:ln w="28575">
              <a:solidFill>
                <a:srgbClr val="80B606"/>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33" name="Text Box 13"/>
            <p:cNvSpPr txBox="1">
              <a:spLocks noChangeArrowheads="1"/>
            </p:cNvSpPr>
            <p:nvPr/>
          </p:nvSpPr>
          <p:spPr bwMode="ltGray">
            <a:xfrm>
              <a:off x="929" y="2864"/>
              <a:ext cx="1740" cy="21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eaLnBrk="0" hangingPunct="0">
                <a:spcBef>
                  <a:spcPct val="20000"/>
                </a:spcBef>
                <a:buClr>
                  <a:schemeClr val="accent1"/>
                </a:buClr>
                <a:buSzPct val="70000"/>
                <a:buFont typeface="Monotype Sorts" charset="0"/>
                <a:buNone/>
              </a:pPr>
              <a:r>
                <a:rPr kumimoji="1" lang="fr-FR" sz="2400" b="1" dirty="0">
                  <a:latin typeface="Times New Roman" charset="0"/>
                </a:rPr>
                <a:t>Autonomisant</a:t>
              </a:r>
              <a:endParaRPr kumimoji="1" lang="fr-FR" sz="2400" dirty="0">
                <a:solidFill>
                  <a:srgbClr val="FF9933"/>
                </a:solidFill>
                <a:latin typeface="Times New Roman" charset="0"/>
              </a:endParaRPr>
            </a:p>
          </p:txBody>
        </p:sp>
      </p:grpSp>
    </p:spTree>
    <p:extLst>
      <p:ext uri="{BB962C8B-B14F-4D97-AF65-F5344CB8AC3E}">
        <p14:creationId xmlns:p14="http://schemas.microsoft.com/office/powerpoint/2010/main" val="3220362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slide(fromBottom)">
                                      <p:cBhvr>
                                        <p:cTn id="7" dur="500"/>
                                        <p:tgtEl>
                                          <p:spTgt spid="13317"/>
                                        </p:tgtEl>
                                      </p:cBhvr>
                                    </p:animEffect>
                                  </p:childTnLst>
                                  <p:subTnLst>
                                    <p:set>
                                      <p:cBhvr override="childStyle">
                                        <p:cTn dur="1" fill="hold" display="0" masterRel="nextClick" afterEffect="1"/>
                                        <p:tgtEl>
                                          <p:spTgt spid="1331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slide(fromBottom)">
                                      <p:cBhvr>
                                        <p:cTn id="12" dur="500"/>
                                        <p:tgtEl>
                                          <p:spTgt spid="13314"/>
                                        </p:tgtEl>
                                      </p:cBhvr>
                                    </p:animEffect>
                                  </p:childTnLst>
                                  <p:subTnLst>
                                    <p:set>
                                      <p:cBhvr override="childStyle">
                                        <p:cTn dur="1" fill="hold" display="0" masterRel="nextClick" afterEffect="1"/>
                                        <p:tgtEl>
                                          <p:spTgt spid="1331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22"/>
                                        </p:tgtEl>
                                        <p:attrNameLst>
                                          <p:attrName>style.visibility</p:attrName>
                                        </p:attrNameLst>
                                      </p:cBhvr>
                                      <p:to>
                                        <p:strVal val="visible"/>
                                      </p:to>
                                    </p:set>
                                    <p:animEffect transition="in" filter="slide(fromBottom)">
                                      <p:cBhvr>
                                        <p:cTn id="17" dur="500"/>
                                        <p:tgtEl>
                                          <p:spTgt spid="13322"/>
                                        </p:tgtEl>
                                      </p:cBhvr>
                                    </p:animEffect>
                                  </p:childTnLst>
                                  <p:subTnLst>
                                    <p:set>
                                      <p:cBhvr override="childStyle">
                                        <p:cTn dur="1" fill="hold" display="0" masterRel="nextClick" afterEffect="1"/>
                                        <p:tgtEl>
                                          <p:spTgt spid="1332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slide(fromBottom)">
                                      <p:cBhvr>
                                        <p:cTn id="22" dur="500"/>
                                        <p:tgtEl>
                                          <p:spTgt spid="13318"/>
                                        </p:tgtEl>
                                      </p:cBhvr>
                                    </p:animEffect>
                                  </p:childTnLst>
                                  <p:subTnLst>
                                    <p:set>
                                      <p:cBhvr override="childStyle">
                                        <p:cTn dur="1" fill="hold" display="0" masterRel="nextClick" afterEffect="1"/>
                                        <p:tgtEl>
                                          <p:spTgt spid="1331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3323"/>
                                        </p:tgtEl>
                                        <p:attrNameLst>
                                          <p:attrName>style.visibility</p:attrName>
                                        </p:attrNameLst>
                                      </p:cBhvr>
                                      <p:to>
                                        <p:strVal val="visible"/>
                                      </p:to>
                                    </p:set>
                                    <p:animEffect transition="in" filter="box(out)">
                                      <p:cBhvr>
                                        <p:cTn id="27" dur="500"/>
                                        <p:tgtEl>
                                          <p:spTgt spid="13323"/>
                                        </p:tgtEl>
                                      </p:cBhvr>
                                    </p:animEffect>
                                  </p:childTnLst>
                                  <p:subTnLst>
                                    <p:set>
                                      <p:cBhvr override="childStyle">
                                        <p:cTn dur="1" fill="hold" display="0" masterRel="nextClick" afterEffect="1"/>
                                        <p:tgtEl>
                                          <p:spTgt spid="13323"/>
                                        </p:tgtEl>
                                        <p:attrNameLst>
                                          <p:attrName>style.visibility</p:attrName>
                                        </p:attrNameLst>
                                      </p:cBhvr>
                                      <p:to>
                                        <p:strVal val="hidden"/>
                                      </p:to>
                                    </p:set>
                                  </p:subTnLst>
                                </p:cTn>
                              </p:par>
                              <p:par>
                                <p:cTn id="28" presetID="4" presetClass="entr" presetSubtype="32" fill="hold" nodeType="withEffect">
                                  <p:stCondLst>
                                    <p:cond delay="0"/>
                                  </p:stCondLst>
                                  <p:childTnLst>
                                    <p:set>
                                      <p:cBhvr>
                                        <p:cTn id="29" dur="1" fill="hold">
                                          <p:stCondLst>
                                            <p:cond delay="0"/>
                                          </p:stCondLst>
                                        </p:cTn>
                                        <p:tgtEl>
                                          <p:spTgt spid="13319"/>
                                        </p:tgtEl>
                                        <p:attrNameLst>
                                          <p:attrName>style.visibility</p:attrName>
                                        </p:attrNameLst>
                                      </p:cBhvr>
                                      <p:to>
                                        <p:strVal val="visible"/>
                                      </p:to>
                                    </p:set>
                                    <p:animEffect transition="in" filter="box(out)">
                                      <p:cBhvr>
                                        <p:cTn id="30" dur="500"/>
                                        <p:tgtEl>
                                          <p:spTgt spid="13319"/>
                                        </p:tgtEl>
                                      </p:cBhvr>
                                    </p:animEffect>
                                  </p:childTnLst>
                                  <p:subTnLst>
                                    <p:set>
                                      <p:cBhvr override="childStyle">
                                        <p:cTn dur="1" fill="hold" display="0" masterRel="nextClick" afterEffect="1"/>
                                        <p:tgtEl>
                                          <p:spTgt spid="1331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ox(out)">
                                      <p:cBhvr>
                                        <p:cTn id="35"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par>
                                <p:cTn id="36" presetID="6" presetClass="entr" presetSubtype="32"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circle(out)">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58" presetClass="path" presetSubtype="0" accel="50000" decel="50000" fill="hold" nodeType="withEffect">
                                  <p:stCondLst>
                                    <p:cond delay="0"/>
                                  </p:stCondLst>
                                  <p:childTnLst>
                                    <p:animMotion origin="layout" path="M 0.13572 3.21999E-6 L 0.16175 0.03192 C 0.16783 0.03886 0.17147 0.04904 0.17147 0.05945 C 0.17147 0.07147 0.16783 0.08119 0.16175 0.0879 L 0.13572 0.12051 " pathEditMode="relative" rAng="0" ptsTypes="FffFF">
                                      <p:cBhvr>
                                        <p:cTn id="44" dur="2000" fill="hold"/>
                                        <p:tgtEl>
                                          <p:spTgt spid="13326"/>
                                        </p:tgtEl>
                                        <p:attrNameLst>
                                          <p:attrName>ppt_x</p:attrName>
                                          <p:attrName>ppt_y</p:attrName>
                                        </p:attrNameLst>
                                      </p:cBhvr>
                                      <p:rCtr x="1788" y="6014"/>
                                    </p:animMotion>
                                  </p:childTnLst>
                                </p:cTn>
                              </p:par>
                              <p:par>
                                <p:cTn id="45" presetID="51" presetClass="path" presetSubtype="0" accel="50000" decel="50000" fill="hold" nodeType="withEffect">
                                  <p:stCondLst>
                                    <p:cond delay="0"/>
                                  </p:stCondLst>
                                  <p:childTnLst>
                                    <p:animMotion origin="layout" path="M -0.1345 -0.04025 L -0.15949 0.00209 C -0.16505 0.01064 -0.16782 0.02429 -0.16782 0.03794 C -0.16782 0.05367 -0.16505 0.06639 -0.15949 0.07541 L -0.1345 0.11844 " pathEditMode="relative" rAng="0" ptsTypes="FffFF">
                                      <p:cBhvr>
                                        <p:cTn id="46" dur="2000" fill="hold"/>
                                        <p:tgtEl>
                                          <p:spTgt spid="13329"/>
                                        </p:tgtEl>
                                        <p:attrNameLst>
                                          <p:attrName>ppt_x</p:attrName>
                                          <p:attrName>ppt_y</p:attrName>
                                        </p:attrNameLst>
                                      </p:cBhvr>
                                      <p:rCtr x="-1666" y="7934"/>
                                    </p:animMotion>
                                  </p:childTnLst>
                                </p:cTn>
                              </p:par>
                              <p:par>
                                <p:cTn id="47" presetID="51" presetClass="path" presetSubtype="0" accel="50000" decel="50000" fill="hold" nodeType="withEffect">
                                  <p:stCondLst>
                                    <p:cond delay="0"/>
                                  </p:stCondLst>
                                  <p:childTnLst>
                                    <p:animMotion origin="layout" path="M 0.14856 0.07032 L 0.16175 0.03539 C 0.16453 0.02776 0.16592 0.01689 0.16592 0.00532 C 0.16592 -0.00786 0.16453 -0.01874 0.16175 -0.02614 L 0.14856 -0.06199 " pathEditMode="relative" rAng="10800000" ptsTypes="FffFF">
                                      <p:cBhvr>
                                        <p:cTn id="48" dur="2000" fill="hold"/>
                                        <p:tgtEl>
                                          <p:spTgt spid="13332"/>
                                        </p:tgtEl>
                                        <p:attrNameLst>
                                          <p:attrName>ppt_x</p:attrName>
                                          <p:attrName>ppt_y</p:attrName>
                                        </p:attrNameLst>
                                      </p:cBhvr>
                                      <p:rCtr x="868" y="-6616"/>
                                    </p:animMotion>
                                  </p:childTnLst>
                                </p:cTn>
                              </p:par>
                              <p:par>
                                <p:cTn id="49" presetID="58" presetClass="path" presetSubtype="0" accel="50000" decel="50000" fill="hold" nodeType="withEffect">
                                  <p:stCondLst>
                                    <p:cond delay="0"/>
                                  </p:stCondLst>
                                  <p:childTnLst>
                                    <p:animMotion origin="layout" path="M -0.13363 0.08859 L -0.15029 0.04487 C -0.15429 0.03562 -0.15637 0.02174 -0.15654 0.00763 C -0.15637 -0.00902 -0.15429 -0.02221 -0.15029 -0.03146 L -0.13363 -0.07588 " pathEditMode="relative" rAng="10800000" ptsTypes="FffFF">
                                      <p:cBhvr>
                                        <p:cTn id="50" dur="2000" fill="hold"/>
                                        <p:tgtEl>
                                          <p:spTgt spid="13335"/>
                                        </p:tgtEl>
                                        <p:attrNameLst>
                                          <p:attrName>ppt_x</p:attrName>
                                          <p:attrName>ppt_y</p:attrName>
                                        </p:attrNameLst>
                                      </p:cBhvr>
                                      <p:rCtr x="-1145" y="-8212"/>
                                    </p:animMotion>
                                  </p:childTnLst>
                                </p:cTn>
                              </p:par>
                              <p:par>
                                <p:cTn id="51" presetID="22" presetClass="entr" presetSubtype="4" fill="hold" grpId="0" nodeType="withEffect">
                                  <p:stCondLst>
                                    <p:cond delay="0"/>
                                  </p:stCondLst>
                                  <p:childTnLst>
                                    <p:set>
                                      <p:cBhvr>
                                        <p:cTn id="52" dur="1" fill="hold">
                                          <p:stCondLst>
                                            <p:cond delay="0"/>
                                          </p:stCondLst>
                                        </p:cTn>
                                        <p:tgtEl>
                                          <p:spTgt spid="13340"/>
                                        </p:tgtEl>
                                        <p:attrNameLst>
                                          <p:attrName>style.visibility</p:attrName>
                                        </p:attrNameLst>
                                      </p:cBhvr>
                                      <p:to>
                                        <p:strVal val="visible"/>
                                      </p:to>
                                    </p:set>
                                    <p:animEffect transition="in" filter="wipe(down)">
                                      <p:cBhvr>
                                        <p:cTn id="53" dur="2000"/>
                                        <p:tgtEl>
                                          <p:spTgt spid="1334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40" grpId="0" animBg="1"/>
      <p:bldP spid="2" grpId="0"/>
      <p:bldP spid="13314" grpId="0" animBg="1"/>
      <p:bldP spid="13322" grpId="0"/>
      <p:bldP spid="133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95338" y="301004"/>
            <a:ext cx="7696200" cy="1143000"/>
          </a:xfrm>
        </p:spPr>
        <p:txBody>
          <a:bodyPr/>
          <a:lstStyle/>
          <a:p>
            <a:r>
              <a:rPr lang="fr-FR" dirty="0" smtClean="0"/>
              <a:t>Exemple 1 pattern</a:t>
            </a:r>
            <a:r>
              <a:rPr lang="fr-FR" sz="4800" dirty="0" smtClean="0">
                <a:latin typeface="Arial Black" charset="0"/>
              </a:rPr>
              <a:t> </a:t>
            </a:r>
            <a:r>
              <a:rPr lang="fr-FR" dirty="0"/>
              <a:t>interactif</a:t>
            </a:r>
          </a:p>
        </p:txBody>
      </p:sp>
      <p:grpSp>
        <p:nvGrpSpPr>
          <p:cNvPr id="14340" name="Group 4"/>
          <p:cNvGrpSpPr>
            <a:grpSpLocks/>
          </p:cNvGrpSpPr>
          <p:nvPr/>
        </p:nvGrpSpPr>
        <p:grpSpPr bwMode="auto">
          <a:xfrm>
            <a:off x="2097459" y="3065816"/>
            <a:ext cx="2735263" cy="1612713"/>
            <a:chOff x="521" y="1661"/>
            <a:chExt cx="1315" cy="589"/>
          </a:xfrm>
        </p:grpSpPr>
        <p:sp>
          <p:nvSpPr>
            <p:cNvPr id="14341" name="Oval 5"/>
            <p:cNvSpPr>
              <a:spLocks noChangeArrowheads="1"/>
            </p:cNvSpPr>
            <p:nvPr/>
          </p:nvSpPr>
          <p:spPr bwMode="ltGray">
            <a:xfrm>
              <a:off x="521" y="1661"/>
              <a:ext cx="1315" cy="589"/>
            </a:xfrm>
            <a:prstGeom prst="ellipse">
              <a:avLst/>
            </a:prstGeom>
            <a:noFill/>
            <a:ln w="28575">
              <a:solidFill>
                <a:schemeClr val="bg2">
                  <a:lumMod val="75000"/>
                </a:schemeClr>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42" name="Text Box 6"/>
            <p:cNvSpPr txBox="1">
              <a:spLocks noChangeArrowheads="1"/>
            </p:cNvSpPr>
            <p:nvPr/>
          </p:nvSpPr>
          <p:spPr bwMode="ltGray">
            <a:xfrm>
              <a:off x="641" y="1855"/>
              <a:ext cx="10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0" hangingPunct="0"/>
              <a:r>
                <a:rPr kumimoji="1" lang="fr-FR" sz="2400" b="1" dirty="0">
                  <a:latin typeface="Times New Roman" charset="0"/>
                </a:rPr>
                <a:t>Directif</a:t>
              </a:r>
              <a:r>
                <a:rPr kumimoji="1" lang="fr-FR" sz="2400" dirty="0">
                  <a:solidFill>
                    <a:srgbClr val="4D4D4D"/>
                  </a:solidFill>
                  <a:latin typeface="Times New Roman" charset="0"/>
                </a:rPr>
                <a:t> </a:t>
              </a:r>
            </a:p>
          </p:txBody>
        </p:sp>
      </p:grpSp>
      <p:grpSp>
        <p:nvGrpSpPr>
          <p:cNvPr id="14343" name="Group 7"/>
          <p:cNvGrpSpPr>
            <a:grpSpLocks/>
          </p:cNvGrpSpPr>
          <p:nvPr/>
        </p:nvGrpSpPr>
        <p:grpSpPr bwMode="auto">
          <a:xfrm>
            <a:off x="3897684" y="2706641"/>
            <a:ext cx="2736850" cy="1755988"/>
            <a:chOff x="3742" y="2614"/>
            <a:chExt cx="1724" cy="589"/>
          </a:xfrm>
        </p:grpSpPr>
        <p:sp>
          <p:nvSpPr>
            <p:cNvPr id="14344" name="Oval 8"/>
            <p:cNvSpPr>
              <a:spLocks noChangeArrowheads="1"/>
            </p:cNvSpPr>
            <p:nvPr/>
          </p:nvSpPr>
          <p:spPr bwMode="ltGray">
            <a:xfrm>
              <a:off x="3742" y="2614"/>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45" name="Text Box 9"/>
            <p:cNvSpPr txBox="1">
              <a:spLocks noChangeArrowheads="1"/>
            </p:cNvSpPr>
            <p:nvPr/>
          </p:nvSpPr>
          <p:spPr bwMode="ltGray">
            <a:xfrm>
              <a:off x="4214" y="2823"/>
              <a:ext cx="8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0" hangingPunct="0"/>
              <a:r>
                <a:rPr kumimoji="1" lang="fr-FR" sz="2400" b="1" dirty="0">
                  <a:latin typeface="Times New Roman" charset="0"/>
                </a:rPr>
                <a:t>Suggestif</a:t>
              </a:r>
              <a:r>
                <a:rPr kumimoji="1" lang="fr-FR" sz="2400" dirty="0">
                  <a:latin typeface="Times New Roman" charset="0"/>
                </a:rPr>
                <a:t> </a:t>
              </a:r>
              <a:endParaRPr kumimoji="1" lang="fr-FR" sz="2400" dirty="0">
                <a:solidFill>
                  <a:srgbClr val="FF9933"/>
                </a:solidFill>
                <a:latin typeface="Times New Roman" charset="0"/>
              </a:endParaRPr>
            </a:p>
          </p:txBody>
        </p:sp>
      </p:grpSp>
      <p:grpSp>
        <p:nvGrpSpPr>
          <p:cNvPr id="14346" name="Group 10"/>
          <p:cNvGrpSpPr>
            <a:grpSpLocks/>
          </p:cNvGrpSpPr>
          <p:nvPr/>
        </p:nvGrpSpPr>
        <p:grpSpPr bwMode="auto">
          <a:xfrm>
            <a:off x="4064114" y="3992717"/>
            <a:ext cx="2736850" cy="1675464"/>
            <a:chOff x="3424" y="1071"/>
            <a:chExt cx="1724" cy="589"/>
          </a:xfrm>
        </p:grpSpPr>
        <p:sp>
          <p:nvSpPr>
            <p:cNvPr id="14347" name="Oval 11"/>
            <p:cNvSpPr>
              <a:spLocks noChangeArrowheads="1"/>
            </p:cNvSpPr>
            <p:nvPr/>
          </p:nvSpPr>
          <p:spPr bwMode="ltGray">
            <a:xfrm>
              <a:off x="3424" y="1071"/>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48" name="Text Box 12"/>
            <p:cNvSpPr txBox="1">
              <a:spLocks noChangeArrowheads="1"/>
            </p:cNvSpPr>
            <p:nvPr/>
          </p:nvSpPr>
          <p:spPr bwMode="ltGray">
            <a:xfrm>
              <a:off x="3842" y="1264"/>
              <a:ext cx="1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0" hangingPunct="0"/>
              <a:r>
                <a:rPr kumimoji="1" lang="fr-FR" sz="2400" b="1" dirty="0">
                  <a:latin typeface="Times New Roman" charset="0"/>
                </a:rPr>
                <a:t>  Disjoint</a:t>
              </a:r>
              <a:r>
                <a:rPr kumimoji="1" lang="fr-FR" sz="2400" dirty="0">
                  <a:latin typeface="Times New Roman" charset="0"/>
                </a:rPr>
                <a:t> </a:t>
              </a:r>
              <a:endParaRPr kumimoji="1" lang="fr-FR" sz="1400" dirty="0">
                <a:solidFill>
                  <a:srgbClr val="FF9933"/>
                </a:solidFill>
                <a:latin typeface="Times New Roman" charset="0"/>
              </a:endParaRPr>
            </a:p>
          </p:txBody>
        </p:sp>
      </p:grpSp>
      <p:grpSp>
        <p:nvGrpSpPr>
          <p:cNvPr id="14349" name="Group 13"/>
          <p:cNvGrpSpPr>
            <a:grpSpLocks/>
          </p:cNvGrpSpPr>
          <p:nvPr/>
        </p:nvGrpSpPr>
        <p:grpSpPr bwMode="auto">
          <a:xfrm>
            <a:off x="2439455" y="4057172"/>
            <a:ext cx="2640901" cy="1668526"/>
            <a:chOff x="929" y="2614"/>
            <a:chExt cx="1724" cy="589"/>
          </a:xfrm>
        </p:grpSpPr>
        <p:sp>
          <p:nvSpPr>
            <p:cNvPr id="14350" name="Oval 14"/>
            <p:cNvSpPr>
              <a:spLocks noChangeArrowheads="1"/>
            </p:cNvSpPr>
            <p:nvPr/>
          </p:nvSpPr>
          <p:spPr bwMode="ltGray">
            <a:xfrm>
              <a:off x="929" y="2614"/>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51" name="Text Box 15"/>
            <p:cNvSpPr txBox="1">
              <a:spLocks noChangeArrowheads="1"/>
            </p:cNvSpPr>
            <p:nvPr/>
          </p:nvSpPr>
          <p:spPr bwMode="ltGray">
            <a:xfrm>
              <a:off x="1009" y="2807"/>
              <a:ext cx="1474" cy="157"/>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eaLnBrk="0" hangingPunct="0">
                <a:spcBef>
                  <a:spcPct val="20000"/>
                </a:spcBef>
                <a:buClr>
                  <a:schemeClr val="accent1"/>
                </a:buClr>
                <a:buSzPct val="70000"/>
                <a:buFont typeface="Monotype Sorts" charset="0"/>
                <a:buNone/>
              </a:pPr>
              <a:r>
                <a:rPr kumimoji="1" lang="fr-FR" sz="2400" b="1" dirty="0">
                  <a:latin typeface="Times New Roman" charset="0"/>
                </a:rPr>
                <a:t>Autonomisant</a:t>
              </a:r>
              <a:endParaRPr kumimoji="1" lang="fr-FR" sz="2400" dirty="0">
                <a:solidFill>
                  <a:srgbClr val="FF9933"/>
                </a:solidFill>
                <a:latin typeface="Times New Roman" charset="0"/>
              </a:endParaRPr>
            </a:p>
          </p:txBody>
        </p:sp>
      </p:grpSp>
      <p:sp>
        <p:nvSpPr>
          <p:cNvPr id="2" name="Espace réservé du numéro de diapositive 1"/>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22</a:t>
            </a:fld>
            <a:endParaRPr kumimoji="0" lang="en-US" dirty="0">
              <a:solidFill>
                <a:srgbClr val="FFFFFF"/>
              </a:solidFill>
            </a:endParaRPr>
          </a:p>
        </p:txBody>
      </p:sp>
    </p:spTree>
    <p:extLst>
      <p:ext uri="{BB962C8B-B14F-4D97-AF65-F5344CB8AC3E}">
        <p14:creationId xmlns:p14="http://schemas.microsoft.com/office/powerpoint/2010/main" val="267736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14349"/>
                                        </p:tgtEl>
                                      </p:cBhvr>
                                      <p:by x="50000" y="50000"/>
                                    </p:animScale>
                                  </p:childTnLst>
                                </p:cTn>
                              </p:par>
                              <p:par>
                                <p:cTn id="7" presetID="6" presetClass="emph" presetSubtype="0" fill="hold" nodeType="withEffect">
                                  <p:stCondLst>
                                    <p:cond delay="0"/>
                                  </p:stCondLst>
                                  <p:childTnLst>
                                    <p:animScale>
                                      <p:cBhvr>
                                        <p:cTn id="8" dur="2000" fill="hold"/>
                                        <p:tgtEl>
                                          <p:spTgt spid="14340"/>
                                        </p:tgtEl>
                                      </p:cBhvr>
                                      <p:by x="150000" y="150000"/>
                                    </p:animScale>
                                  </p:childTnLst>
                                </p:cTn>
                              </p:par>
                              <p:par>
                                <p:cTn id="9" presetID="6" presetClass="emph" presetSubtype="0" decel="50000" fill="hold" nodeType="withEffect">
                                  <p:stCondLst>
                                    <p:cond delay="0"/>
                                  </p:stCondLst>
                                  <p:childTnLst>
                                    <p:animScale>
                                      <p:cBhvr>
                                        <p:cTn id="10" dur="2000" fill="hold"/>
                                        <p:tgtEl>
                                          <p:spTgt spid="14343"/>
                                        </p:tgtEl>
                                      </p:cBhvr>
                                      <p:by x="50000" y="50000"/>
                                    </p:animScale>
                                  </p:childTnLst>
                                </p:cTn>
                              </p:par>
                              <p:par>
                                <p:cTn id="11" presetID="6" presetClass="emph" presetSubtype="0" fill="hold" nodeType="withEffect">
                                  <p:stCondLst>
                                    <p:cond delay="0"/>
                                  </p:stCondLst>
                                  <p:childTnLst>
                                    <p:animScale>
                                      <p:cBhvr>
                                        <p:cTn id="12" dur="2000" fill="hold"/>
                                        <p:tgtEl>
                                          <p:spTgt spid="1434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95338" y="301004"/>
            <a:ext cx="7696200" cy="1143000"/>
          </a:xfrm>
        </p:spPr>
        <p:txBody>
          <a:bodyPr/>
          <a:lstStyle/>
          <a:p>
            <a:r>
              <a:rPr lang="fr-FR" dirty="0"/>
              <a:t>Exemple </a:t>
            </a:r>
            <a:r>
              <a:rPr lang="fr-FR" dirty="0" smtClean="0"/>
              <a:t>2 pattern</a:t>
            </a:r>
            <a:r>
              <a:rPr lang="fr-FR" sz="4800" dirty="0" smtClean="0">
                <a:latin typeface="Arial Black" charset="0"/>
              </a:rPr>
              <a:t> </a:t>
            </a:r>
            <a:r>
              <a:rPr lang="fr-FR" dirty="0"/>
              <a:t>interactif</a:t>
            </a:r>
          </a:p>
        </p:txBody>
      </p:sp>
      <p:grpSp>
        <p:nvGrpSpPr>
          <p:cNvPr id="14340" name="Group 4"/>
          <p:cNvGrpSpPr>
            <a:grpSpLocks/>
          </p:cNvGrpSpPr>
          <p:nvPr/>
        </p:nvGrpSpPr>
        <p:grpSpPr bwMode="auto">
          <a:xfrm>
            <a:off x="2097459" y="3065816"/>
            <a:ext cx="2735263" cy="1612713"/>
            <a:chOff x="521" y="1661"/>
            <a:chExt cx="1315" cy="589"/>
          </a:xfrm>
        </p:grpSpPr>
        <p:sp>
          <p:nvSpPr>
            <p:cNvPr id="14341" name="Oval 5"/>
            <p:cNvSpPr>
              <a:spLocks noChangeArrowheads="1"/>
            </p:cNvSpPr>
            <p:nvPr/>
          </p:nvSpPr>
          <p:spPr bwMode="ltGray">
            <a:xfrm>
              <a:off x="521" y="1661"/>
              <a:ext cx="1315" cy="589"/>
            </a:xfrm>
            <a:prstGeom prst="ellipse">
              <a:avLst/>
            </a:prstGeom>
            <a:noFill/>
            <a:ln w="28575">
              <a:solidFill>
                <a:schemeClr val="bg2">
                  <a:lumMod val="75000"/>
                </a:schemeClr>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42" name="Text Box 6"/>
            <p:cNvSpPr txBox="1">
              <a:spLocks noChangeArrowheads="1"/>
            </p:cNvSpPr>
            <p:nvPr/>
          </p:nvSpPr>
          <p:spPr bwMode="ltGray">
            <a:xfrm>
              <a:off x="641" y="1855"/>
              <a:ext cx="10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0" hangingPunct="0"/>
              <a:r>
                <a:rPr kumimoji="1" lang="fr-FR" sz="2400" b="1" dirty="0">
                  <a:latin typeface="Times New Roman" charset="0"/>
                </a:rPr>
                <a:t>Directif</a:t>
              </a:r>
              <a:r>
                <a:rPr kumimoji="1" lang="fr-FR" sz="2400" dirty="0">
                  <a:solidFill>
                    <a:srgbClr val="4D4D4D"/>
                  </a:solidFill>
                  <a:latin typeface="Times New Roman" charset="0"/>
                </a:rPr>
                <a:t> </a:t>
              </a:r>
            </a:p>
          </p:txBody>
        </p:sp>
      </p:grpSp>
      <p:grpSp>
        <p:nvGrpSpPr>
          <p:cNvPr id="14343" name="Group 7"/>
          <p:cNvGrpSpPr>
            <a:grpSpLocks/>
          </p:cNvGrpSpPr>
          <p:nvPr/>
        </p:nvGrpSpPr>
        <p:grpSpPr bwMode="auto">
          <a:xfrm>
            <a:off x="3897684" y="2706641"/>
            <a:ext cx="2736850" cy="1755988"/>
            <a:chOff x="3742" y="2614"/>
            <a:chExt cx="1724" cy="589"/>
          </a:xfrm>
        </p:grpSpPr>
        <p:sp>
          <p:nvSpPr>
            <p:cNvPr id="14344" name="Oval 8"/>
            <p:cNvSpPr>
              <a:spLocks noChangeArrowheads="1"/>
            </p:cNvSpPr>
            <p:nvPr/>
          </p:nvSpPr>
          <p:spPr bwMode="ltGray">
            <a:xfrm>
              <a:off x="3742" y="2614"/>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45" name="Text Box 9"/>
            <p:cNvSpPr txBox="1">
              <a:spLocks noChangeArrowheads="1"/>
            </p:cNvSpPr>
            <p:nvPr/>
          </p:nvSpPr>
          <p:spPr bwMode="ltGray">
            <a:xfrm>
              <a:off x="4214" y="2823"/>
              <a:ext cx="8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0" hangingPunct="0"/>
              <a:r>
                <a:rPr kumimoji="1" lang="fr-FR" sz="2400" b="1" dirty="0">
                  <a:latin typeface="Times New Roman" charset="0"/>
                </a:rPr>
                <a:t>Suggestif</a:t>
              </a:r>
              <a:r>
                <a:rPr kumimoji="1" lang="fr-FR" sz="2400" dirty="0">
                  <a:latin typeface="Times New Roman" charset="0"/>
                </a:rPr>
                <a:t> </a:t>
              </a:r>
              <a:endParaRPr kumimoji="1" lang="fr-FR" sz="2400" dirty="0">
                <a:solidFill>
                  <a:srgbClr val="FF9933"/>
                </a:solidFill>
                <a:latin typeface="Times New Roman" charset="0"/>
              </a:endParaRPr>
            </a:p>
          </p:txBody>
        </p:sp>
      </p:grpSp>
      <p:grpSp>
        <p:nvGrpSpPr>
          <p:cNvPr id="14346" name="Group 10"/>
          <p:cNvGrpSpPr>
            <a:grpSpLocks/>
          </p:cNvGrpSpPr>
          <p:nvPr/>
        </p:nvGrpSpPr>
        <p:grpSpPr bwMode="auto">
          <a:xfrm>
            <a:off x="4064114" y="3992717"/>
            <a:ext cx="2736850" cy="1675464"/>
            <a:chOff x="3424" y="1071"/>
            <a:chExt cx="1724" cy="589"/>
          </a:xfrm>
        </p:grpSpPr>
        <p:sp>
          <p:nvSpPr>
            <p:cNvPr id="14347" name="Oval 11"/>
            <p:cNvSpPr>
              <a:spLocks noChangeArrowheads="1"/>
            </p:cNvSpPr>
            <p:nvPr/>
          </p:nvSpPr>
          <p:spPr bwMode="ltGray">
            <a:xfrm>
              <a:off x="3424" y="1071"/>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48" name="Text Box 12"/>
            <p:cNvSpPr txBox="1">
              <a:spLocks noChangeArrowheads="1"/>
            </p:cNvSpPr>
            <p:nvPr/>
          </p:nvSpPr>
          <p:spPr bwMode="ltGray">
            <a:xfrm>
              <a:off x="3842" y="1264"/>
              <a:ext cx="1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0" hangingPunct="0"/>
              <a:r>
                <a:rPr kumimoji="1" lang="fr-FR" sz="2400" b="1" dirty="0">
                  <a:latin typeface="Times New Roman" charset="0"/>
                </a:rPr>
                <a:t>  Disjoint</a:t>
              </a:r>
              <a:r>
                <a:rPr kumimoji="1" lang="fr-FR" sz="2400" dirty="0">
                  <a:latin typeface="Times New Roman" charset="0"/>
                </a:rPr>
                <a:t> </a:t>
              </a:r>
              <a:endParaRPr kumimoji="1" lang="fr-FR" sz="1400" dirty="0">
                <a:solidFill>
                  <a:srgbClr val="FF9933"/>
                </a:solidFill>
                <a:latin typeface="Times New Roman" charset="0"/>
              </a:endParaRPr>
            </a:p>
          </p:txBody>
        </p:sp>
      </p:grpSp>
      <p:grpSp>
        <p:nvGrpSpPr>
          <p:cNvPr id="14349" name="Group 13"/>
          <p:cNvGrpSpPr>
            <a:grpSpLocks/>
          </p:cNvGrpSpPr>
          <p:nvPr/>
        </p:nvGrpSpPr>
        <p:grpSpPr bwMode="auto">
          <a:xfrm>
            <a:off x="2439455" y="4057172"/>
            <a:ext cx="2640901" cy="1668526"/>
            <a:chOff x="929" y="2614"/>
            <a:chExt cx="1724" cy="589"/>
          </a:xfrm>
        </p:grpSpPr>
        <p:sp>
          <p:nvSpPr>
            <p:cNvPr id="14350" name="Oval 14"/>
            <p:cNvSpPr>
              <a:spLocks noChangeArrowheads="1"/>
            </p:cNvSpPr>
            <p:nvPr/>
          </p:nvSpPr>
          <p:spPr bwMode="ltGray">
            <a:xfrm>
              <a:off x="929" y="2614"/>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51" name="Text Box 15"/>
            <p:cNvSpPr txBox="1">
              <a:spLocks noChangeArrowheads="1"/>
            </p:cNvSpPr>
            <p:nvPr/>
          </p:nvSpPr>
          <p:spPr bwMode="ltGray">
            <a:xfrm>
              <a:off x="1009" y="2807"/>
              <a:ext cx="1474" cy="157"/>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eaLnBrk="0" hangingPunct="0">
                <a:spcBef>
                  <a:spcPct val="20000"/>
                </a:spcBef>
                <a:buClr>
                  <a:schemeClr val="accent1"/>
                </a:buClr>
                <a:buSzPct val="70000"/>
                <a:buFont typeface="Monotype Sorts" charset="0"/>
                <a:buNone/>
              </a:pPr>
              <a:r>
                <a:rPr kumimoji="1" lang="fr-FR" sz="2400" b="1" dirty="0">
                  <a:latin typeface="Times New Roman" charset="0"/>
                </a:rPr>
                <a:t>Autonomisant</a:t>
              </a:r>
              <a:endParaRPr kumimoji="1" lang="fr-FR" sz="2400" dirty="0">
                <a:solidFill>
                  <a:srgbClr val="FF9933"/>
                </a:solidFill>
                <a:latin typeface="Times New Roman" charset="0"/>
              </a:endParaRPr>
            </a:p>
          </p:txBody>
        </p:sp>
      </p:grpSp>
      <p:sp>
        <p:nvSpPr>
          <p:cNvPr id="2" name="Espace réservé du numéro de diapositive 1"/>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23</a:t>
            </a:fld>
            <a:endParaRPr kumimoji="0" lang="en-US" dirty="0">
              <a:solidFill>
                <a:srgbClr val="FFFFFF"/>
              </a:solidFill>
            </a:endParaRPr>
          </a:p>
        </p:txBody>
      </p:sp>
    </p:spTree>
    <p:extLst>
      <p:ext uri="{BB962C8B-B14F-4D97-AF65-F5344CB8AC3E}">
        <p14:creationId xmlns:p14="http://schemas.microsoft.com/office/powerpoint/2010/main" val="1209085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14340"/>
                                        </p:tgtEl>
                                      </p:cBhvr>
                                      <p:by x="50000" y="50000"/>
                                    </p:animScale>
                                  </p:childTnLst>
                                </p:cTn>
                              </p:par>
                              <p:par>
                                <p:cTn id="7" presetID="6" presetClass="emph" presetSubtype="0" decel="50000" fill="hold" nodeType="withEffect">
                                  <p:stCondLst>
                                    <p:cond delay="0"/>
                                  </p:stCondLst>
                                  <p:childTnLst>
                                    <p:animScale>
                                      <p:cBhvr>
                                        <p:cTn id="8" dur="2000" fill="hold"/>
                                        <p:tgtEl>
                                          <p:spTgt spid="14343"/>
                                        </p:tgtEl>
                                      </p:cBhvr>
                                      <p:by x="50000" y="50000"/>
                                    </p:animScale>
                                  </p:childTnLst>
                                </p:cTn>
                              </p:par>
                              <p:par>
                                <p:cTn id="9" presetID="6" presetClass="emph" presetSubtype="0" fill="hold" nodeType="withEffect">
                                  <p:stCondLst>
                                    <p:cond delay="0"/>
                                  </p:stCondLst>
                                  <p:childTnLst>
                                    <p:animScale>
                                      <p:cBhvr>
                                        <p:cTn id="10" dur="2000" fill="hold"/>
                                        <p:tgtEl>
                                          <p:spTgt spid="14346"/>
                                        </p:tgtEl>
                                      </p:cBhvr>
                                      <p:by x="150000" y="150000"/>
                                    </p:animScale>
                                  </p:childTnLst>
                                </p:cTn>
                              </p:par>
                              <p:par>
                                <p:cTn id="11" presetID="6" presetClass="emph" presetSubtype="0" fill="hold" nodeType="withEffect">
                                  <p:stCondLst>
                                    <p:cond delay="0"/>
                                  </p:stCondLst>
                                  <p:childTnLst>
                                    <p:animScale>
                                      <p:cBhvr>
                                        <p:cTn id="12" dur="2000" fill="hold"/>
                                        <p:tgtEl>
                                          <p:spTgt spid="14349"/>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95338" y="301004"/>
            <a:ext cx="7696200" cy="1143000"/>
          </a:xfrm>
        </p:spPr>
        <p:txBody>
          <a:bodyPr/>
          <a:lstStyle/>
          <a:p>
            <a:r>
              <a:rPr lang="fr-FR" dirty="0"/>
              <a:t>Exemple </a:t>
            </a:r>
            <a:r>
              <a:rPr lang="fr-FR" dirty="0" smtClean="0"/>
              <a:t>3 pattern</a:t>
            </a:r>
            <a:r>
              <a:rPr lang="fr-FR" sz="4800" dirty="0" smtClean="0">
                <a:latin typeface="Arial Black" charset="0"/>
              </a:rPr>
              <a:t> </a:t>
            </a:r>
            <a:r>
              <a:rPr lang="fr-FR" dirty="0"/>
              <a:t>interactif</a:t>
            </a:r>
          </a:p>
        </p:txBody>
      </p:sp>
      <p:grpSp>
        <p:nvGrpSpPr>
          <p:cNvPr id="14340" name="Group 4"/>
          <p:cNvGrpSpPr>
            <a:grpSpLocks/>
          </p:cNvGrpSpPr>
          <p:nvPr/>
        </p:nvGrpSpPr>
        <p:grpSpPr bwMode="auto">
          <a:xfrm>
            <a:off x="2097459" y="3065816"/>
            <a:ext cx="2735263" cy="1612713"/>
            <a:chOff x="521" y="1661"/>
            <a:chExt cx="1315" cy="589"/>
          </a:xfrm>
        </p:grpSpPr>
        <p:sp>
          <p:nvSpPr>
            <p:cNvPr id="14341" name="Oval 5"/>
            <p:cNvSpPr>
              <a:spLocks noChangeArrowheads="1"/>
            </p:cNvSpPr>
            <p:nvPr/>
          </p:nvSpPr>
          <p:spPr bwMode="ltGray">
            <a:xfrm>
              <a:off x="521" y="1661"/>
              <a:ext cx="1315" cy="589"/>
            </a:xfrm>
            <a:prstGeom prst="ellipse">
              <a:avLst/>
            </a:prstGeom>
            <a:noFill/>
            <a:ln w="28575">
              <a:solidFill>
                <a:schemeClr val="bg2">
                  <a:lumMod val="75000"/>
                </a:schemeClr>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42" name="Text Box 6"/>
            <p:cNvSpPr txBox="1">
              <a:spLocks noChangeArrowheads="1"/>
            </p:cNvSpPr>
            <p:nvPr/>
          </p:nvSpPr>
          <p:spPr bwMode="ltGray">
            <a:xfrm>
              <a:off x="641" y="1855"/>
              <a:ext cx="10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0" hangingPunct="0"/>
              <a:r>
                <a:rPr kumimoji="1" lang="fr-FR" sz="2400" b="1" dirty="0">
                  <a:latin typeface="Times New Roman" charset="0"/>
                </a:rPr>
                <a:t>Directif</a:t>
              </a:r>
              <a:r>
                <a:rPr kumimoji="1" lang="fr-FR" sz="2400" dirty="0">
                  <a:solidFill>
                    <a:srgbClr val="4D4D4D"/>
                  </a:solidFill>
                  <a:latin typeface="Times New Roman" charset="0"/>
                </a:rPr>
                <a:t> </a:t>
              </a:r>
            </a:p>
          </p:txBody>
        </p:sp>
      </p:grpSp>
      <p:grpSp>
        <p:nvGrpSpPr>
          <p:cNvPr id="14343" name="Group 7"/>
          <p:cNvGrpSpPr>
            <a:grpSpLocks/>
          </p:cNvGrpSpPr>
          <p:nvPr/>
        </p:nvGrpSpPr>
        <p:grpSpPr bwMode="auto">
          <a:xfrm>
            <a:off x="3897684" y="2706641"/>
            <a:ext cx="2736850" cy="1755988"/>
            <a:chOff x="3742" y="2614"/>
            <a:chExt cx="1724" cy="589"/>
          </a:xfrm>
        </p:grpSpPr>
        <p:sp>
          <p:nvSpPr>
            <p:cNvPr id="14344" name="Oval 8"/>
            <p:cNvSpPr>
              <a:spLocks noChangeArrowheads="1"/>
            </p:cNvSpPr>
            <p:nvPr/>
          </p:nvSpPr>
          <p:spPr bwMode="ltGray">
            <a:xfrm>
              <a:off x="3742" y="2614"/>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45" name="Text Box 9"/>
            <p:cNvSpPr txBox="1">
              <a:spLocks noChangeArrowheads="1"/>
            </p:cNvSpPr>
            <p:nvPr/>
          </p:nvSpPr>
          <p:spPr bwMode="ltGray">
            <a:xfrm>
              <a:off x="4214" y="2823"/>
              <a:ext cx="8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0" hangingPunct="0"/>
              <a:r>
                <a:rPr kumimoji="1" lang="fr-FR" sz="2400" b="1" dirty="0">
                  <a:latin typeface="Times New Roman" charset="0"/>
                </a:rPr>
                <a:t>Suggestif</a:t>
              </a:r>
              <a:r>
                <a:rPr kumimoji="1" lang="fr-FR" sz="2400" dirty="0">
                  <a:latin typeface="Times New Roman" charset="0"/>
                </a:rPr>
                <a:t> </a:t>
              </a:r>
              <a:endParaRPr kumimoji="1" lang="fr-FR" sz="2400" dirty="0">
                <a:solidFill>
                  <a:srgbClr val="FF9933"/>
                </a:solidFill>
                <a:latin typeface="Times New Roman" charset="0"/>
              </a:endParaRPr>
            </a:p>
          </p:txBody>
        </p:sp>
      </p:grpSp>
      <p:grpSp>
        <p:nvGrpSpPr>
          <p:cNvPr id="14346" name="Group 10"/>
          <p:cNvGrpSpPr>
            <a:grpSpLocks/>
          </p:cNvGrpSpPr>
          <p:nvPr/>
        </p:nvGrpSpPr>
        <p:grpSpPr bwMode="auto">
          <a:xfrm>
            <a:off x="4064114" y="3992717"/>
            <a:ext cx="2736850" cy="1675464"/>
            <a:chOff x="3424" y="1071"/>
            <a:chExt cx="1724" cy="589"/>
          </a:xfrm>
        </p:grpSpPr>
        <p:sp>
          <p:nvSpPr>
            <p:cNvPr id="14347" name="Oval 11"/>
            <p:cNvSpPr>
              <a:spLocks noChangeArrowheads="1"/>
            </p:cNvSpPr>
            <p:nvPr/>
          </p:nvSpPr>
          <p:spPr bwMode="ltGray">
            <a:xfrm>
              <a:off x="3424" y="1071"/>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48" name="Text Box 12"/>
            <p:cNvSpPr txBox="1">
              <a:spLocks noChangeArrowheads="1"/>
            </p:cNvSpPr>
            <p:nvPr/>
          </p:nvSpPr>
          <p:spPr bwMode="ltGray">
            <a:xfrm>
              <a:off x="3842" y="1264"/>
              <a:ext cx="1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0" hangingPunct="0"/>
              <a:r>
                <a:rPr kumimoji="1" lang="fr-FR" sz="2400" b="1" dirty="0">
                  <a:latin typeface="Times New Roman" charset="0"/>
                </a:rPr>
                <a:t>  Disjoint</a:t>
              </a:r>
              <a:r>
                <a:rPr kumimoji="1" lang="fr-FR" sz="2400" dirty="0">
                  <a:latin typeface="Times New Roman" charset="0"/>
                </a:rPr>
                <a:t> </a:t>
              </a:r>
              <a:endParaRPr kumimoji="1" lang="fr-FR" sz="1400" dirty="0">
                <a:solidFill>
                  <a:srgbClr val="FF9933"/>
                </a:solidFill>
                <a:latin typeface="Times New Roman" charset="0"/>
              </a:endParaRPr>
            </a:p>
          </p:txBody>
        </p:sp>
      </p:grpSp>
      <p:grpSp>
        <p:nvGrpSpPr>
          <p:cNvPr id="14349" name="Group 13"/>
          <p:cNvGrpSpPr>
            <a:grpSpLocks/>
          </p:cNvGrpSpPr>
          <p:nvPr/>
        </p:nvGrpSpPr>
        <p:grpSpPr bwMode="auto">
          <a:xfrm>
            <a:off x="2439455" y="4057172"/>
            <a:ext cx="2640901" cy="1668526"/>
            <a:chOff x="929" y="2614"/>
            <a:chExt cx="1724" cy="589"/>
          </a:xfrm>
        </p:grpSpPr>
        <p:sp>
          <p:nvSpPr>
            <p:cNvPr id="14350" name="Oval 14"/>
            <p:cNvSpPr>
              <a:spLocks noChangeArrowheads="1"/>
            </p:cNvSpPr>
            <p:nvPr/>
          </p:nvSpPr>
          <p:spPr bwMode="ltGray">
            <a:xfrm>
              <a:off x="929" y="2614"/>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4351" name="Text Box 15"/>
            <p:cNvSpPr txBox="1">
              <a:spLocks noChangeArrowheads="1"/>
            </p:cNvSpPr>
            <p:nvPr/>
          </p:nvSpPr>
          <p:spPr bwMode="ltGray">
            <a:xfrm>
              <a:off x="1009" y="2807"/>
              <a:ext cx="1474" cy="157"/>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eaLnBrk="0" hangingPunct="0">
                <a:spcBef>
                  <a:spcPct val="20000"/>
                </a:spcBef>
                <a:buClr>
                  <a:schemeClr val="accent1"/>
                </a:buClr>
                <a:buSzPct val="70000"/>
                <a:buFont typeface="Monotype Sorts" charset="0"/>
                <a:buNone/>
              </a:pPr>
              <a:r>
                <a:rPr kumimoji="1" lang="fr-FR" sz="2400" b="1" dirty="0">
                  <a:latin typeface="Times New Roman" charset="0"/>
                </a:rPr>
                <a:t>Autonomisant</a:t>
              </a:r>
              <a:endParaRPr kumimoji="1" lang="fr-FR" sz="2400" dirty="0">
                <a:solidFill>
                  <a:srgbClr val="FF9933"/>
                </a:solidFill>
                <a:latin typeface="Times New Roman" charset="0"/>
              </a:endParaRPr>
            </a:p>
          </p:txBody>
        </p:sp>
      </p:grpSp>
      <p:sp>
        <p:nvSpPr>
          <p:cNvPr id="18" name="Rectangle 17"/>
          <p:cNvSpPr/>
          <p:nvPr/>
        </p:nvSpPr>
        <p:spPr>
          <a:xfrm>
            <a:off x="0" y="6031152"/>
            <a:ext cx="9144000" cy="830997"/>
          </a:xfrm>
          <a:prstGeom prst="rect">
            <a:avLst/>
          </a:prstGeom>
        </p:spPr>
        <p:txBody>
          <a:bodyPr wrap="square">
            <a:spAutoFit/>
          </a:bodyPr>
          <a:lstStyle/>
          <a:p>
            <a:r>
              <a:rPr lang="fr-FR" sz="2400" dirty="0">
                <a:solidFill>
                  <a:schemeClr val="bg2">
                    <a:lumMod val="25000"/>
                  </a:schemeClr>
                </a:solidFill>
              </a:rPr>
              <a:t>Le style interactif global </a:t>
            </a:r>
            <a:r>
              <a:rPr lang="fr-FR" sz="2400" dirty="0" smtClean="0">
                <a:solidFill>
                  <a:schemeClr val="bg2">
                    <a:lumMod val="25000"/>
                  </a:schemeClr>
                </a:solidFill>
              </a:rPr>
              <a:t>(ou pattern interactif) d'une </a:t>
            </a:r>
            <a:r>
              <a:rPr lang="fr-FR" sz="2400" dirty="0">
                <a:solidFill>
                  <a:schemeClr val="bg2">
                    <a:lumMod val="25000"/>
                  </a:schemeClr>
                </a:solidFill>
              </a:rPr>
              <a:t>dyade est </a:t>
            </a:r>
            <a:r>
              <a:rPr lang="fr-FR" sz="2400" dirty="0" err="1" smtClean="0">
                <a:solidFill>
                  <a:schemeClr val="bg2">
                    <a:lumMod val="25000"/>
                  </a:schemeClr>
                </a:solidFill>
              </a:rPr>
              <a:t>carac-térisé</a:t>
            </a:r>
            <a:r>
              <a:rPr lang="fr-FR" sz="2400" dirty="0" smtClean="0">
                <a:solidFill>
                  <a:schemeClr val="bg2">
                    <a:lumMod val="25000"/>
                  </a:schemeClr>
                </a:solidFill>
              </a:rPr>
              <a:t> </a:t>
            </a:r>
            <a:r>
              <a:rPr lang="fr-FR" sz="2400" dirty="0">
                <a:solidFill>
                  <a:schemeClr val="bg2">
                    <a:lumMod val="25000"/>
                  </a:schemeClr>
                </a:solidFill>
              </a:rPr>
              <a:t>par la proportion d'échanges correspondant à chaque style.</a:t>
            </a:r>
          </a:p>
        </p:txBody>
      </p:sp>
      <p:sp>
        <p:nvSpPr>
          <p:cNvPr id="2" name="Espace réservé du numéro de diapositive 1"/>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24</a:t>
            </a:fld>
            <a:endParaRPr kumimoji="0" lang="en-US" dirty="0">
              <a:solidFill>
                <a:srgbClr val="FFFFFF"/>
              </a:solidFill>
            </a:endParaRPr>
          </a:p>
        </p:txBody>
      </p:sp>
    </p:spTree>
    <p:extLst>
      <p:ext uri="{BB962C8B-B14F-4D97-AF65-F5344CB8AC3E}">
        <p14:creationId xmlns:p14="http://schemas.microsoft.com/office/powerpoint/2010/main" val="1619175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14340"/>
                                        </p:tgtEl>
                                      </p:cBhvr>
                                      <p:by x="50000" y="50000"/>
                                    </p:animScale>
                                  </p:childTnLst>
                                </p:cTn>
                              </p:par>
                              <p:par>
                                <p:cTn id="7" presetID="6" presetClass="emph" presetSubtype="0" decel="50000" fill="hold" nodeType="withEffect">
                                  <p:stCondLst>
                                    <p:cond delay="0"/>
                                  </p:stCondLst>
                                  <p:childTnLst>
                                    <p:animScale>
                                      <p:cBhvr>
                                        <p:cTn id="8" dur="2000" fill="hold"/>
                                        <p:tgtEl>
                                          <p:spTgt spid="14343"/>
                                        </p:tgtEl>
                                      </p:cBhvr>
                                      <p:by x="150000" y="150000"/>
                                    </p:animScale>
                                  </p:childTnLst>
                                </p:cTn>
                              </p:par>
                              <p:par>
                                <p:cTn id="9" presetID="6" presetClass="emph" presetSubtype="0" fill="hold" nodeType="withEffect">
                                  <p:stCondLst>
                                    <p:cond delay="0"/>
                                  </p:stCondLst>
                                  <p:childTnLst>
                                    <p:animScale>
                                      <p:cBhvr>
                                        <p:cTn id="10" dur="2000" fill="hold"/>
                                        <p:tgtEl>
                                          <p:spTgt spid="14346"/>
                                        </p:tgtEl>
                                      </p:cBhvr>
                                      <p:by x="50000" y="50000"/>
                                    </p:animScale>
                                  </p:childTnLst>
                                </p:cTn>
                              </p:par>
                              <p:par>
                                <p:cTn id="11" presetID="6" presetClass="emph" presetSubtype="0" fill="hold" nodeType="withEffect">
                                  <p:stCondLst>
                                    <p:cond delay="0"/>
                                  </p:stCondLst>
                                  <p:childTnLst>
                                    <p:animScale>
                                      <p:cBhvr>
                                        <p:cTn id="12" dur="2000" fill="hold"/>
                                        <p:tgtEl>
                                          <p:spTgt spid="14349"/>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3140" y="2268040"/>
            <a:ext cx="8729914" cy="1384995"/>
          </a:xfrm>
          <a:prstGeom prst="rect">
            <a:avLst/>
          </a:prstGeom>
          <a:solidFill>
            <a:schemeClr val="bg1"/>
          </a:solidFill>
        </p:spPr>
        <p:txBody>
          <a:bodyPr wrap="square">
            <a:spAutoFit/>
          </a:bodyPr>
          <a:lstStyle/>
          <a:p>
            <a:pPr marL="457200" indent="-457200" algn="just">
              <a:buAutoNum type="arabicPeriod"/>
            </a:pPr>
            <a:r>
              <a:rPr lang="fr-FR" sz="2800" strike="sngStrike" dirty="0">
                <a:solidFill>
                  <a:schemeClr val="bg1">
                    <a:lumMod val="50000"/>
                  </a:schemeClr>
                </a:solidFill>
              </a:rPr>
              <a:t>L</a:t>
            </a:r>
            <a:r>
              <a:rPr lang="fr-FR" sz="2800" strike="sngStrike" dirty="0" smtClean="0">
                <a:solidFill>
                  <a:schemeClr val="bg1">
                    <a:lumMod val="50000"/>
                  </a:schemeClr>
                </a:solidFill>
              </a:rPr>
              <a:t>’identification du </a:t>
            </a:r>
            <a:r>
              <a:rPr lang="fr-FR" sz="2800" strike="sngStrike" dirty="0">
                <a:solidFill>
                  <a:schemeClr val="bg1">
                    <a:lumMod val="50000"/>
                  </a:schemeClr>
                </a:solidFill>
              </a:rPr>
              <a:t>pattern interactif </a:t>
            </a:r>
            <a:r>
              <a:rPr lang="fr-FR" sz="2800" strike="sngStrike" dirty="0" smtClean="0">
                <a:solidFill>
                  <a:schemeClr val="bg1">
                    <a:lumMod val="50000"/>
                  </a:schemeClr>
                </a:solidFill>
              </a:rPr>
              <a:t>dans le quotidien familial de chaque groupe socioculturel considéré</a:t>
            </a:r>
          </a:p>
        </p:txBody>
      </p:sp>
      <p:sp>
        <p:nvSpPr>
          <p:cNvPr id="10" name="Rectangle 9"/>
          <p:cNvSpPr/>
          <p:nvPr/>
        </p:nvSpPr>
        <p:spPr>
          <a:xfrm>
            <a:off x="293140" y="3653035"/>
            <a:ext cx="8729914" cy="954107"/>
          </a:xfrm>
          <a:prstGeom prst="rect">
            <a:avLst/>
          </a:prstGeom>
          <a:solidFill>
            <a:schemeClr val="bg1"/>
          </a:solidFill>
        </p:spPr>
        <p:txBody>
          <a:bodyPr wrap="square">
            <a:spAutoFit/>
          </a:bodyPr>
          <a:lstStyle/>
          <a:p>
            <a:pPr marL="514350" indent="-514350" algn="just">
              <a:buFont typeface="+mj-lt"/>
              <a:buAutoNum type="arabicPeriod" startAt="2"/>
            </a:pPr>
            <a:r>
              <a:rPr lang="fr-FR" sz="2800" b="1" dirty="0" smtClean="0"/>
              <a:t>de la variabilité </a:t>
            </a:r>
            <a:r>
              <a:rPr lang="fr-FR" sz="2800" b="1" dirty="0"/>
              <a:t>du pattern interactif parental par rapport  </a:t>
            </a:r>
            <a:r>
              <a:rPr lang="fr-FR" sz="2800" b="1" dirty="0" smtClean="0"/>
              <a:t>:</a:t>
            </a:r>
            <a:endParaRPr lang="fr-FR" sz="2800" b="1" dirty="0"/>
          </a:p>
        </p:txBody>
      </p:sp>
      <p:sp>
        <p:nvSpPr>
          <p:cNvPr id="2" name="Rectangle 1"/>
          <p:cNvSpPr/>
          <p:nvPr/>
        </p:nvSpPr>
        <p:spPr>
          <a:xfrm>
            <a:off x="20158" y="4673220"/>
            <a:ext cx="9002896" cy="830997"/>
          </a:xfrm>
          <a:prstGeom prst="rect">
            <a:avLst/>
          </a:prstGeom>
        </p:spPr>
        <p:txBody>
          <a:bodyPr wrap="square">
            <a:spAutoFit/>
          </a:bodyPr>
          <a:lstStyle/>
          <a:p>
            <a:pPr marL="800100" lvl="1" indent="-342900" algn="just">
              <a:buFontTx/>
              <a:buChar char="-"/>
            </a:pPr>
            <a:r>
              <a:rPr lang="fr-FR" sz="2400" dirty="0">
                <a:solidFill>
                  <a:srgbClr val="000000"/>
                </a:solidFill>
              </a:rPr>
              <a:t>aux caractéristiques individuelles entre les dyades appartenant au même groupe sociolinguistique </a:t>
            </a:r>
          </a:p>
        </p:txBody>
      </p:sp>
      <p:sp>
        <p:nvSpPr>
          <p:cNvPr id="3" name="Rectangle 2"/>
          <p:cNvSpPr/>
          <p:nvPr/>
        </p:nvSpPr>
        <p:spPr>
          <a:xfrm>
            <a:off x="0" y="5734560"/>
            <a:ext cx="9002896" cy="830997"/>
          </a:xfrm>
          <a:prstGeom prst="rect">
            <a:avLst/>
          </a:prstGeom>
        </p:spPr>
        <p:txBody>
          <a:bodyPr wrap="square">
            <a:spAutoFit/>
          </a:bodyPr>
          <a:lstStyle/>
          <a:p>
            <a:pPr marL="800100" lvl="1" indent="-342900" algn="just">
              <a:buFontTx/>
              <a:buChar char="-"/>
            </a:pPr>
            <a:r>
              <a:rPr lang="fr-FR" sz="2400" dirty="0">
                <a:solidFill>
                  <a:srgbClr val="000000"/>
                </a:solidFill>
              </a:rPr>
              <a:t>aux spécificités culturelles entre les groupes minoritaires concernés par l’étude. </a:t>
            </a:r>
          </a:p>
        </p:txBody>
      </p:sp>
      <p:sp>
        <p:nvSpPr>
          <p:cNvPr id="8" name="Titre 1"/>
          <p:cNvSpPr txBox="1">
            <a:spLocks/>
          </p:cNvSpPr>
          <p:nvPr/>
        </p:nvSpPr>
        <p:spPr>
          <a:xfrm>
            <a:off x="609600" y="497541"/>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dirty="0" smtClean="0"/>
              <a:t>Méthode d’analyse volet </a:t>
            </a:r>
            <a:r>
              <a:rPr lang="fr-FR" sz="4400" dirty="0" smtClean="0"/>
              <a:t>2 </a:t>
            </a:r>
            <a:r>
              <a:rPr lang="fr-FR" sz="4400" dirty="0"/>
              <a:t>et 3</a:t>
            </a:r>
            <a:endParaRPr lang="fr-FR" dirty="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25</a:t>
            </a:fld>
            <a:endParaRPr kumimoji="0" lang="en-US" dirty="0">
              <a:solidFill>
                <a:srgbClr val="FFFFFF"/>
              </a:solidFill>
            </a:endParaRPr>
          </a:p>
        </p:txBody>
      </p:sp>
    </p:spTree>
    <p:extLst>
      <p:ext uri="{BB962C8B-B14F-4D97-AF65-F5344CB8AC3E}">
        <p14:creationId xmlns:p14="http://schemas.microsoft.com/office/powerpoint/2010/main" val="2212577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6" name="Group 14"/>
          <p:cNvGrpSpPr>
            <a:grpSpLocks/>
          </p:cNvGrpSpPr>
          <p:nvPr/>
        </p:nvGrpSpPr>
        <p:grpSpPr bwMode="auto">
          <a:xfrm>
            <a:off x="762000" y="2514227"/>
            <a:ext cx="2735262" cy="1382648"/>
            <a:chOff x="521" y="1661"/>
            <a:chExt cx="1315" cy="589"/>
          </a:xfrm>
        </p:grpSpPr>
        <p:sp>
          <p:nvSpPr>
            <p:cNvPr id="13327" name="Oval 15"/>
            <p:cNvSpPr>
              <a:spLocks noChangeArrowheads="1"/>
            </p:cNvSpPr>
            <p:nvPr/>
          </p:nvSpPr>
          <p:spPr bwMode="ltGray">
            <a:xfrm>
              <a:off x="521" y="1661"/>
              <a:ext cx="1315" cy="589"/>
            </a:xfrm>
            <a:prstGeom prst="ellipse">
              <a:avLst/>
            </a:prstGeom>
            <a:noFill/>
            <a:ln w="9525">
              <a:solidFill>
                <a:srgbClr val="80B606"/>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3328" name="Text Box 16"/>
            <p:cNvSpPr txBox="1">
              <a:spLocks noChangeArrowheads="1"/>
            </p:cNvSpPr>
            <p:nvPr/>
          </p:nvSpPr>
          <p:spPr bwMode="ltGray">
            <a:xfrm>
              <a:off x="612" y="1787"/>
              <a:ext cx="1043"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a:r>
                <a:rPr lang="fr-FR" sz="2400" b="1" i="1" dirty="0"/>
                <a:t>Style </a:t>
              </a:r>
              <a:r>
                <a:rPr lang="fr-FR" sz="2400" b="1" i="1" dirty="0" smtClean="0"/>
                <a:t>interactif dyade 1 </a:t>
              </a:r>
              <a:r>
                <a:rPr lang="fr-FR" sz="2400" b="1" i="1" dirty="0" err="1" smtClean="0"/>
                <a:t>teko</a:t>
              </a:r>
              <a:endParaRPr lang="fr-FR" sz="2400" dirty="0"/>
            </a:p>
          </p:txBody>
        </p:sp>
      </p:grpSp>
      <p:grpSp>
        <p:nvGrpSpPr>
          <p:cNvPr id="13329" name="Group 17"/>
          <p:cNvGrpSpPr>
            <a:grpSpLocks/>
          </p:cNvGrpSpPr>
          <p:nvPr/>
        </p:nvGrpSpPr>
        <p:grpSpPr bwMode="auto">
          <a:xfrm>
            <a:off x="5241478" y="2274524"/>
            <a:ext cx="2747963" cy="1493598"/>
            <a:chOff x="3994" y="2565"/>
            <a:chExt cx="1731" cy="589"/>
          </a:xfrm>
        </p:grpSpPr>
        <p:sp>
          <p:nvSpPr>
            <p:cNvPr id="13330" name="Oval 18"/>
            <p:cNvSpPr>
              <a:spLocks noChangeArrowheads="1"/>
            </p:cNvSpPr>
            <p:nvPr/>
          </p:nvSpPr>
          <p:spPr bwMode="ltGray">
            <a:xfrm>
              <a:off x="3994" y="2565"/>
              <a:ext cx="1724" cy="589"/>
            </a:xfrm>
            <a:prstGeom prst="ellipse">
              <a:avLst/>
            </a:prstGeom>
            <a:noFill/>
            <a:ln w="9525">
              <a:solidFill>
                <a:srgbClr val="C1F944"/>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3331" name="Text Box 19"/>
            <p:cNvSpPr txBox="1">
              <a:spLocks noChangeArrowheads="1"/>
            </p:cNvSpPr>
            <p:nvPr/>
          </p:nvSpPr>
          <p:spPr bwMode="ltGray">
            <a:xfrm>
              <a:off x="4001" y="2689"/>
              <a:ext cx="1724"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a:r>
                <a:rPr lang="fr-FR" sz="2400" b="1" i="1" dirty="0"/>
                <a:t>Style </a:t>
              </a:r>
              <a:r>
                <a:rPr lang="fr-FR" sz="2400" b="1" i="1" dirty="0" smtClean="0"/>
                <a:t>interactif dyade 2 </a:t>
              </a:r>
              <a:r>
                <a:rPr lang="fr-FR" sz="2400" b="1" i="1" dirty="0" err="1" smtClean="0"/>
                <a:t>teko</a:t>
              </a:r>
              <a:endParaRPr lang="fr-FR" sz="2400" dirty="0"/>
            </a:p>
          </p:txBody>
        </p:sp>
      </p:grpSp>
      <p:grpSp>
        <p:nvGrpSpPr>
          <p:cNvPr id="13332" name="Group 20"/>
          <p:cNvGrpSpPr>
            <a:grpSpLocks/>
          </p:cNvGrpSpPr>
          <p:nvPr/>
        </p:nvGrpSpPr>
        <p:grpSpPr bwMode="auto">
          <a:xfrm>
            <a:off x="971460" y="4570705"/>
            <a:ext cx="2736850" cy="1535271"/>
            <a:chOff x="929" y="2614"/>
            <a:chExt cx="1724" cy="589"/>
          </a:xfrm>
        </p:grpSpPr>
        <p:sp>
          <p:nvSpPr>
            <p:cNvPr id="13333" name="Oval 21"/>
            <p:cNvSpPr>
              <a:spLocks noChangeArrowheads="1"/>
            </p:cNvSpPr>
            <p:nvPr/>
          </p:nvSpPr>
          <p:spPr bwMode="ltGray">
            <a:xfrm>
              <a:off x="929" y="2614"/>
              <a:ext cx="1724" cy="589"/>
            </a:xfrm>
            <a:prstGeom prst="ellipse">
              <a:avLst/>
            </a:prstGeom>
            <a:noFill/>
            <a:ln w="9525">
              <a:solidFill>
                <a:srgbClr val="80B606"/>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solidFill>
                  <a:srgbClr val="C1F944"/>
                </a:solidFill>
                <a:latin typeface="Times New Roman" charset="0"/>
              </a:endParaRPr>
            </a:p>
          </p:txBody>
        </p:sp>
        <p:sp>
          <p:nvSpPr>
            <p:cNvPr id="13334" name="Text Box 22"/>
            <p:cNvSpPr txBox="1">
              <a:spLocks noChangeArrowheads="1"/>
            </p:cNvSpPr>
            <p:nvPr/>
          </p:nvSpPr>
          <p:spPr bwMode="ltGray">
            <a:xfrm>
              <a:off x="1111" y="2750"/>
              <a:ext cx="1315" cy="319"/>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a:r>
                <a:rPr lang="fr-FR" sz="2400" b="1" i="1" dirty="0"/>
                <a:t>Style </a:t>
              </a:r>
              <a:r>
                <a:rPr lang="fr-FR" sz="2400" b="1" i="1" dirty="0" smtClean="0"/>
                <a:t>interactif dyade 3 </a:t>
              </a:r>
              <a:r>
                <a:rPr lang="fr-FR" sz="2400" b="1" i="1" dirty="0" err="1" smtClean="0"/>
                <a:t>teko</a:t>
              </a:r>
              <a:endParaRPr lang="fr-FR" sz="2400" dirty="0"/>
            </a:p>
          </p:txBody>
        </p:sp>
      </p:grpSp>
      <p:grpSp>
        <p:nvGrpSpPr>
          <p:cNvPr id="13335" name="Group 23"/>
          <p:cNvGrpSpPr>
            <a:grpSpLocks/>
          </p:cNvGrpSpPr>
          <p:nvPr/>
        </p:nvGrpSpPr>
        <p:grpSpPr bwMode="auto">
          <a:xfrm>
            <a:off x="5445125" y="4552696"/>
            <a:ext cx="2736850" cy="1536759"/>
            <a:chOff x="3424" y="1071"/>
            <a:chExt cx="1724" cy="589"/>
          </a:xfrm>
        </p:grpSpPr>
        <p:sp>
          <p:nvSpPr>
            <p:cNvPr id="13336" name="Oval 24"/>
            <p:cNvSpPr>
              <a:spLocks noChangeArrowheads="1"/>
            </p:cNvSpPr>
            <p:nvPr/>
          </p:nvSpPr>
          <p:spPr bwMode="ltGray">
            <a:xfrm>
              <a:off x="3424" y="1071"/>
              <a:ext cx="1724" cy="589"/>
            </a:xfrm>
            <a:prstGeom prst="ellipse">
              <a:avLst/>
            </a:prstGeom>
            <a:noFill/>
            <a:ln w="9525">
              <a:solidFill>
                <a:srgbClr val="80B606"/>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13337" name="Text Box 25"/>
            <p:cNvSpPr txBox="1">
              <a:spLocks noChangeArrowheads="1"/>
            </p:cNvSpPr>
            <p:nvPr/>
          </p:nvSpPr>
          <p:spPr bwMode="ltGray">
            <a:xfrm>
              <a:off x="3424" y="1198"/>
              <a:ext cx="1724"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a:r>
                <a:rPr kumimoji="1" lang="fr-FR" sz="2400" b="1" dirty="0">
                  <a:latin typeface="Times New Roman" charset="0"/>
                </a:rPr>
                <a:t>  </a:t>
              </a:r>
              <a:r>
                <a:rPr lang="fr-FR" sz="2400" b="1" i="1" dirty="0"/>
                <a:t>Style </a:t>
              </a:r>
              <a:r>
                <a:rPr lang="fr-FR" sz="2400" b="1" i="1" dirty="0" smtClean="0"/>
                <a:t>interactif dyade 4 </a:t>
              </a:r>
              <a:r>
                <a:rPr lang="fr-FR" sz="2400" b="1" i="1" dirty="0" err="1" smtClean="0"/>
                <a:t>teko</a:t>
              </a:r>
              <a:endParaRPr lang="fr-FR" sz="2400" dirty="0"/>
            </a:p>
          </p:txBody>
        </p:sp>
      </p:grpSp>
      <p:sp>
        <p:nvSpPr>
          <p:cNvPr id="13340" name="Oval 28"/>
          <p:cNvSpPr>
            <a:spLocks noChangeArrowheads="1"/>
          </p:cNvSpPr>
          <p:nvPr/>
        </p:nvSpPr>
        <p:spPr bwMode="auto">
          <a:xfrm>
            <a:off x="1289191" y="2708275"/>
            <a:ext cx="6382657" cy="3456372"/>
          </a:xfrm>
          <a:prstGeom prst="ellipse">
            <a:avLst/>
          </a:prstGeom>
          <a:noFill/>
          <a:ln w="28575">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 name="ZoneTexte 1"/>
          <p:cNvSpPr txBox="1"/>
          <p:nvPr/>
        </p:nvSpPr>
        <p:spPr>
          <a:xfrm>
            <a:off x="-138985" y="1979009"/>
            <a:ext cx="3486933" cy="830997"/>
          </a:xfrm>
          <a:prstGeom prst="rect">
            <a:avLst/>
          </a:prstGeom>
          <a:noFill/>
        </p:spPr>
        <p:txBody>
          <a:bodyPr wrap="square" rtlCol="0">
            <a:spAutoFit/>
          </a:bodyPr>
          <a:lstStyle/>
          <a:p>
            <a:pPr algn="ctr"/>
            <a:r>
              <a:rPr lang="fr-FR" sz="2400" b="1" dirty="0" smtClean="0"/>
              <a:t>Dominante dans les </a:t>
            </a:r>
            <a:r>
              <a:rPr lang="fr-FR" sz="2400" b="1" i="1" dirty="0" smtClean="0"/>
              <a:t>Patterns interactifs </a:t>
            </a:r>
            <a:r>
              <a:rPr lang="fr-FR" sz="2400" b="1" i="1" dirty="0" err="1" smtClean="0"/>
              <a:t>teko</a:t>
            </a:r>
            <a:endParaRPr lang="fr-FR" sz="2400" b="1" i="1" dirty="0"/>
          </a:p>
        </p:txBody>
      </p: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26</a:t>
            </a:fld>
            <a:endParaRPr kumimoji="0" lang="en-US" dirty="0">
              <a:solidFill>
                <a:srgbClr val="FFFFFF"/>
              </a:solidFill>
            </a:endParaRPr>
          </a:p>
        </p:txBody>
      </p:sp>
      <p:sp>
        <p:nvSpPr>
          <p:cNvPr id="4" name="Rectangle 3"/>
          <p:cNvSpPr/>
          <p:nvPr/>
        </p:nvSpPr>
        <p:spPr>
          <a:xfrm>
            <a:off x="1056738" y="414404"/>
            <a:ext cx="6921590" cy="1200328"/>
          </a:xfrm>
          <a:prstGeom prst="rect">
            <a:avLst/>
          </a:prstGeom>
        </p:spPr>
        <p:txBody>
          <a:bodyPr wrap="square">
            <a:spAutoFit/>
          </a:bodyPr>
          <a:lstStyle/>
          <a:p>
            <a:pPr marL="800100" lvl="1" indent="-342900" algn="just">
              <a:buFontTx/>
              <a:buChar char="-"/>
            </a:pPr>
            <a:r>
              <a:rPr lang="fr-FR" sz="2400" dirty="0" smtClean="0">
                <a:solidFill>
                  <a:schemeClr val="bg1"/>
                </a:solidFill>
              </a:rPr>
              <a:t>Exemple d’une dominante de style pour </a:t>
            </a:r>
            <a:r>
              <a:rPr lang="fr-FR" sz="2400" dirty="0">
                <a:solidFill>
                  <a:schemeClr val="bg1"/>
                </a:solidFill>
              </a:rPr>
              <a:t>les dyades appartenant au même groupe sociolinguistique </a:t>
            </a:r>
          </a:p>
        </p:txBody>
      </p:sp>
    </p:spTree>
    <p:extLst>
      <p:ext uri="{BB962C8B-B14F-4D97-AF65-F5344CB8AC3E}">
        <p14:creationId xmlns:p14="http://schemas.microsoft.com/office/powerpoint/2010/main" val="4085284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nodeType="clickEffect">
                                  <p:stCondLst>
                                    <p:cond delay="0"/>
                                  </p:stCondLst>
                                  <p:childTnLst>
                                    <p:animMotion origin="layout" path="M 0.13572 3.21999E-6 L 0.16175 0.03192 C 0.16783 0.03886 0.17147 0.04904 0.17147 0.05945 C 0.17147 0.07147 0.16783 0.08119 0.16175 0.0879 L 0.13572 0.12051 " pathEditMode="relative" rAng="0" ptsTypes="FffFF">
                                      <p:cBhvr>
                                        <p:cTn id="6" dur="2000" fill="hold"/>
                                        <p:tgtEl>
                                          <p:spTgt spid="13326"/>
                                        </p:tgtEl>
                                        <p:attrNameLst>
                                          <p:attrName>ppt_x</p:attrName>
                                          <p:attrName>ppt_y</p:attrName>
                                        </p:attrNameLst>
                                      </p:cBhvr>
                                      <p:rCtr x="1788" y="6014"/>
                                    </p:animMotion>
                                  </p:childTnLst>
                                </p:cTn>
                              </p:par>
                              <p:par>
                                <p:cTn id="7" presetID="51" presetClass="path" presetSubtype="0" accel="50000" decel="50000" fill="hold" nodeType="withEffect">
                                  <p:stCondLst>
                                    <p:cond delay="0"/>
                                  </p:stCondLst>
                                  <p:childTnLst>
                                    <p:animMotion origin="layout" path="M -0.1345 -0.04025 L -0.15949 0.00209 C -0.16505 0.01064 -0.16782 0.02429 -0.16782 0.03794 C -0.16782 0.05367 -0.16505 0.06639 -0.15949 0.07541 L -0.1345 0.11844 " pathEditMode="relative" rAng="0" ptsTypes="FffFF">
                                      <p:cBhvr>
                                        <p:cTn id="8" dur="2000" fill="hold"/>
                                        <p:tgtEl>
                                          <p:spTgt spid="13329"/>
                                        </p:tgtEl>
                                        <p:attrNameLst>
                                          <p:attrName>ppt_x</p:attrName>
                                          <p:attrName>ppt_y</p:attrName>
                                        </p:attrNameLst>
                                      </p:cBhvr>
                                      <p:rCtr x="-1666" y="7934"/>
                                    </p:animMotion>
                                  </p:childTnLst>
                                </p:cTn>
                              </p:par>
                              <p:par>
                                <p:cTn id="9" presetID="51" presetClass="path" presetSubtype="0" accel="50000" decel="50000" fill="hold" nodeType="withEffect">
                                  <p:stCondLst>
                                    <p:cond delay="0"/>
                                  </p:stCondLst>
                                  <p:childTnLst>
                                    <p:animMotion origin="layout" path="M 0.14856 0.07032 L 0.16175 0.03539 C 0.16453 0.02776 0.16592 0.01689 0.16592 0.00532 C 0.16592 -0.00786 0.16453 -0.01874 0.16175 -0.02614 L 0.14856 -0.06199 " pathEditMode="relative" rAng="10800000" ptsTypes="FffFF">
                                      <p:cBhvr>
                                        <p:cTn id="10" dur="2000" fill="hold"/>
                                        <p:tgtEl>
                                          <p:spTgt spid="13332"/>
                                        </p:tgtEl>
                                        <p:attrNameLst>
                                          <p:attrName>ppt_x</p:attrName>
                                          <p:attrName>ppt_y</p:attrName>
                                        </p:attrNameLst>
                                      </p:cBhvr>
                                      <p:rCtr x="868" y="-6616"/>
                                    </p:animMotion>
                                  </p:childTnLst>
                                </p:cTn>
                              </p:par>
                              <p:par>
                                <p:cTn id="11" presetID="58" presetClass="path" presetSubtype="0" accel="50000" decel="50000" fill="hold" nodeType="withEffect">
                                  <p:stCondLst>
                                    <p:cond delay="0"/>
                                  </p:stCondLst>
                                  <p:childTnLst>
                                    <p:animMotion origin="layout" path="M -0.13363 0.08859 L -0.15029 0.04487 C -0.15429 0.03562 -0.15637 0.02174 -0.15654 0.00763 C -0.15637 -0.00902 -0.15429 -0.02221 -0.15029 -0.03146 L -0.13363 -0.07588 " pathEditMode="relative" rAng="10800000" ptsTypes="FffFF">
                                      <p:cBhvr>
                                        <p:cTn id="12" dur="2000" fill="hold"/>
                                        <p:tgtEl>
                                          <p:spTgt spid="13335"/>
                                        </p:tgtEl>
                                        <p:attrNameLst>
                                          <p:attrName>ppt_x</p:attrName>
                                          <p:attrName>ppt_y</p:attrName>
                                        </p:attrNameLst>
                                      </p:cBhvr>
                                      <p:rCtr x="-1145" y="-8212"/>
                                    </p:animMotion>
                                  </p:childTnLst>
                                </p:cTn>
                              </p:par>
                              <p:par>
                                <p:cTn id="13" presetID="22" presetClass="entr" presetSubtype="4" fill="hold" grpId="0" nodeType="withEffect">
                                  <p:stCondLst>
                                    <p:cond delay="0"/>
                                  </p:stCondLst>
                                  <p:childTnLst>
                                    <p:set>
                                      <p:cBhvr>
                                        <p:cTn id="14" dur="1" fill="hold">
                                          <p:stCondLst>
                                            <p:cond delay="0"/>
                                          </p:stCondLst>
                                        </p:cTn>
                                        <p:tgtEl>
                                          <p:spTgt spid="13340"/>
                                        </p:tgtEl>
                                        <p:attrNameLst>
                                          <p:attrName>style.visibility</p:attrName>
                                        </p:attrNameLst>
                                      </p:cBhvr>
                                      <p:to>
                                        <p:strVal val="visible"/>
                                      </p:to>
                                    </p:set>
                                    <p:animEffect transition="in" filter="wipe(down)">
                                      <p:cBhvr>
                                        <p:cTn id="15" dur="2000"/>
                                        <p:tgtEl>
                                          <p:spTgt spid="13340"/>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0"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0" indent="-457200" algn="l">
              <a:buFont typeface="+mj-lt"/>
              <a:buAutoNum type="arabicPeriod"/>
            </a:pPr>
            <a:r>
              <a:rPr lang="fr-FR" sz="3600" dirty="0" smtClean="0"/>
              <a:t>Exemple de pattern interactif </a:t>
            </a:r>
            <a:r>
              <a:rPr lang="fr-FR" sz="3600" dirty="0" err="1" smtClean="0"/>
              <a:t>teko</a:t>
            </a:r>
            <a:endParaRPr lang="fr-FR" sz="3600" dirty="0"/>
          </a:p>
        </p:txBody>
      </p:sp>
      <p:cxnSp>
        <p:nvCxnSpPr>
          <p:cNvPr id="8" name="Connecteur droit avec flèche 7"/>
          <p:cNvCxnSpPr/>
          <p:nvPr/>
        </p:nvCxnSpPr>
        <p:spPr>
          <a:xfrm>
            <a:off x="4572000" y="1770357"/>
            <a:ext cx="8018" cy="1359605"/>
          </a:xfrm>
          <a:prstGeom prst="straightConnector1">
            <a:avLst/>
          </a:prstGeom>
          <a:ln w="57150" cmpd="sng">
            <a:tailEnd type="arrow"/>
          </a:ln>
        </p:spPr>
        <p:style>
          <a:lnRef idx="3">
            <a:schemeClr val="accent6"/>
          </a:lnRef>
          <a:fillRef idx="0">
            <a:schemeClr val="accent6"/>
          </a:fillRef>
          <a:effectRef idx="2">
            <a:schemeClr val="accent6"/>
          </a:effectRef>
          <a:fontRef idx="minor">
            <a:schemeClr val="tx1"/>
          </a:fontRef>
        </p:style>
      </p:cxnSp>
      <p:grpSp>
        <p:nvGrpSpPr>
          <p:cNvPr id="18" name="Group 4"/>
          <p:cNvGrpSpPr>
            <a:grpSpLocks/>
          </p:cNvGrpSpPr>
          <p:nvPr/>
        </p:nvGrpSpPr>
        <p:grpSpPr bwMode="auto">
          <a:xfrm>
            <a:off x="2097459" y="3065823"/>
            <a:ext cx="2735263" cy="1612715"/>
            <a:chOff x="521" y="1661"/>
            <a:chExt cx="1315" cy="589"/>
          </a:xfrm>
        </p:grpSpPr>
        <p:sp>
          <p:nvSpPr>
            <p:cNvPr id="19" name="Oval 5"/>
            <p:cNvSpPr>
              <a:spLocks noChangeArrowheads="1"/>
            </p:cNvSpPr>
            <p:nvPr/>
          </p:nvSpPr>
          <p:spPr bwMode="ltGray">
            <a:xfrm>
              <a:off x="521" y="1661"/>
              <a:ext cx="1315" cy="589"/>
            </a:xfrm>
            <a:prstGeom prst="ellipse">
              <a:avLst/>
            </a:prstGeom>
            <a:noFill/>
            <a:ln w="28575">
              <a:solidFill>
                <a:schemeClr val="bg2">
                  <a:lumMod val="75000"/>
                </a:schemeClr>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20" name="Text Box 6"/>
            <p:cNvSpPr txBox="1">
              <a:spLocks noChangeArrowheads="1"/>
            </p:cNvSpPr>
            <p:nvPr/>
          </p:nvSpPr>
          <p:spPr bwMode="ltGray">
            <a:xfrm>
              <a:off x="672" y="1854"/>
              <a:ext cx="1043"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0" hangingPunct="0"/>
              <a:r>
                <a:rPr lang="fr-FR" sz="2400" b="1" i="1" dirty="0" smtClean="0"/>
                <a:t>Style directif</a:t>
              </a:r>
              <a:endParaRPr kumimoji="1" lang="fr-FR" sz="2400" dirty="0">
                <a:solidFill>
                  <a:srgbClr val="4D4D4D"/>
                </a:solidFill>
                <a:latin typeface="Times New Roman" charset="0"/>
              </a:endParaRPr>
            </a:p>
          </p:txBody>
        </p:sp>
      </p:grpSp>
      <p:grpSp>
        <p:nvGrpSpPr>
          <p:cNvPr id="21" name="Group 7"/>
          <p:cNvGrpSpPr>
            <a:grpSpLocks/>
          </p:cNvGrpSpPr>
          <p:nvPr/>
        </p:nvGrpSpPr>
        <p:grpSpPr bwMode="auto">
          <a:xfrm>
            <a:off x="3897684" y="2706633"/>
            <a:ext cx="2736850" cy="1755986"/>
            <a:chOff x="3742" y="2614"/>
            <a:chExt cx="1724" cy="589"/>
          </a:xfrm>
        </p:grpSpPr>
        <p:sp>
          <p:nvSpPr>
            <p:cNvPr id="22" name="Oval 8"/>
            <p:cNvSpPr>
              <a:spLocks noChangeArrowheads="1"/>
            </p:cNvSpPr>
            <p:nvPr/>
          </p:nvSpPr>
          <p:spPr bwMode="ltGray">
            <a:xfrm>
              <a:off x="3742" y="2614"/>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23" name="Text Box 9"/>
            <p:cNvSpPr txBox="1">
              <a:spLocks noChangeArrowheads="1"/>
            </p:cNvSpPr>
            <p:nvPr/>
          </p:nvSpPr>
          <p:spPr bwMode="ltGray">
            <a:xfrm>
              <a:off x="3742" y="2805"/>
              <a:ext cx="166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eaLnBrk="0" hangingPunct="0"/>
              <a:r>
                <a:rPr lang="fr-FR" sz="2400" b="1" i="1" dirty="0" smtClean="0"/>
                <a:t>Style suggestif</a:t>
              </a:r>
              <a:endParaRPr kumimoji="1" lang="fr-FR" sz="2400" dirty="0">
                <a:solidFill>
                  <a:srgbClr val="FF9933"/>
                </a:solidFill>
                <a:latin typeface="Times New Roman" charset="0"/>
              </a:endParaRPr>
            </a:p>
          </p:txBody>
        </p:sp>
      </p:grpSp>
      <p:grpSp>
        <p:nvGrpSpPr>
          <p:cNvPr id="24" name="Group 10"/>
          <p:cNvGrpSpPr>
            <a:grpSpLocks/>
          </p:cNvGrpSpPr>
          <p:nvPr/>
        </p:nvGrpSpPr>
        <p:grpSpPr bwMode="auto">
          <a:xfrm>
            <a:off x="4216514" y="3840806"/>
            <a:ext cx="2736850" cy="1675463"/>
            <a:chOff x="3424" y="1071"/>
            <a:chExt cx="1724" cy="589"/>
          </a:xfrm>
        </p:grpSpPr>
        <p:sp>
          <p:nvSpPr>
            <p:cNvPr id="25" name="Oval 11"/>
            <p:cNvSpPr>
              <a:spLocks noChangeArrowheads="1"/>
            </p:cNvSpPr>
            <p:nvPr/>
          </p:nvSpPr>
          <p:spPr bwMode="ltGray">
            <a:xfrm>
              <a:off x="3424" y="1071"/>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26" name="Text Box 12"/>
            <p:cNvSpPr txBox="1">
              <a:spLocks noChangeArrowheads="1"/>
            </p:cNvSpPr>
            <p:nvPr/>
          </p:nvSpPr>
          <p:spPr bwMode="ltGray">
            <a:xfrm>
              <a:off x="3520" y="1260"/>
              <a:ext cx="1523"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eaLnBrk="0" hangingPunct="0"/>
              <a:r>
                <a:rPr lang="fr-FR" sz="2400" b="1" i="1" dirty="0" smtClean="0"/>
                <a:t>Style disjoint</a:t>
              </a:r>
              <a:endParaRPr kumimoji="1" lang="fr-FR" sz="1400" dirty="0">
                <a:solidFill>
                  <a:srgbClr val="FF9933"/>
                </a:solidFill>
                <a:latin typeface="Times New Roman" charset="0"/>
              </a:endParaRPr>
            </a:p>
          </p:txBody>
        </p:sp>
      </p:grpSp>
      <p:grpSp>
        <p:nvGrpSpPr>
          <p:cNvPr id="27" name="Group 13"/>
          <p:cNvGrpSpPr>
            <a:grpSpLocks/>
          </p:cNvGrpSpPr>
          <p:nvPr/>
        </p:nvGrpSpPr>
        <p:grpSpPr bwMode="auto">
          <a:xfrm>
            <a:off x="2439455" y="4057175"/>
            <a:ext cx="2640901" cy="1668527"/>
            <a:chOff x="929" y="2614"/>
            <a:chExt cx="1724" cy="589"/>
          </a:xfrm>
        </p:grpSpPr>
        <p:sp>
          <p:nvSpPr>
            <p:cNvPr id="28" name="Oval 14"/>
            <p:cNvSpPr>
              <a:spLocks noChangeArrowheads="1"/>
            </p:cNvSpPr>
            <p:nvPr/>
          </p:nvSpPr>
          <p:spPr bwMode="ltGray">
            <a:xfrm>
              <a:off x="929" y="2614"/>
              <a:ext cx="1724" cy="589"/>
            </a:xfrm>
            <a:prstGeom prst="ellipse">
              <a:avLst/>
            </a:prstGeom>
            <a:noFill/>
            <a:ln w="28575">
              <a:solidFill>
                <a:srgbClr val="589DEE"/>
              </a:solidFill>
              <a:round/>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endParaRPr lang="fr-FR" sz="2400">
                <a:latin typeface="Times New Roman" charset="0"/>
              </a:endParaRPr>
            </a:p>
          </p:txBody>
        </p:sp>
        <p:sp>
          <p:nvSpPr>
            <p:cNvPr id="29" name="Text Box 15"/>
            <p:cNvSpPr txBox="1">
              <a:spLocks noChangeArrowheads="1"/>
            </p:cNvSpPr>
            <p:nvPr/>
          </p:nvSpPr>
          <p:spPr bwMode="ltGray">
            <a:xfrm>
              <a:off x="1009" y="2732"/>
              <a:ext cx="1474" cy="293"/>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a:r>
                <a:rPr lang="fr-FR" sz="2400" b="1" i="1" dirty="0" smtClean="0"/>
                <a:t>Style autonomisant</a:t>
              </a:r>
              <a:endParaRPr lang="fr-FR" sz="2400" dirty="0"/>
            </a:p>
          </p:txBody>
        </p:sp>
      </p:grp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27</a:t>
            </a:fld>
            <a:endParaRPr kumimoji="0" lang="en-US" dirty="0">
              <a:solidFill>
                <a:srgbClr val="FFFFFF"/>
              </a:solidFill>
            </a:endParaRPr>
          </a:p>
        </p:txBody>
      </p:sp>
    </p:spTree>
    <p:extLst>
      <p:ext uri="{BB962C8B-B14F-4D97-AF65-F5344CB8AC3E}">
        <p14:creationId xmlns:p14="http://schemas.microsoft.com/office/powerpoint/2010/main" val="893659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8"/>
                                        </p:tgtEl>
                                      </p:cBhvr>
                                      <p:by x="50000" y="50000"/>
                                    </p:animScale>
                                  </p:childTnLst>
                                </p:cTn>
                              </p:par>
                              <p:par>
                                <p:cTn id="7" presetID="6" presetClass="emph" presetSubtype="0" decel="50000" fill="hold" nodeType="withEffect">
                                  <p:stCondLst>
                                    <p:cond delay="0"/>
                                  </p:stCondLst>
                                  <p:childTnLst>
                                    <p:animScale>
                                      <p:cBhvr>
                                        <p:cTn id="8" dur="2000" fill="hold"/>
                                        <p:tgtEl>
                                          <p:spTgt spid="21"/>
                                        </p:tgtEl>
                                      </p:cBhvr>
                                      <p:by x="50000" y="50000"/>
                                    </p:animScale>
                                  </p:childTnLst>
                                </p:cTn>
                              </p:par>
                              <p:par>
                                <p:cTn id="9" presetID="6" presetClass="emph" presetSubtype="0" fill="hold" nodeType="withEffect">
                                  <p:stCondLst>
                                    <p:cond delay="0"/>
                                  </p:stCondLst>
                                  <p:childTnLst>
                                    <p:animScale>
                                      <p:cBhvr>
                                        <p:cTn id="10"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15683808"/>
              </p:ext>
            </p:extLst>
          </p:nvPr>
        </p:nvGraphicFramePr>
        <p:xfrm>
          <a:off x="1" y="65031"/>
          <a:ext cx="9143999" cy="6858004"/>
        </p:xfrm>
        <a:graphic>
          <a:graphicData uri="http://schemas.openxmlformats.org/drawingml/2006/table">
            <a:tbl>
              <a:tblPr firstRow="1" bandRow="1">
                <a:tableStyleId>{5C22544A-7EE6-4342-B048-85BDC9FD1C3A}</a:tableStyleId>
              </a:tblPr>
              <a:tblGrid>
                <a:gridCol w="3080653"/>
                <a:gridCol w="2310490"/>
                <a:gridCol w="3752856"/>
              </a:tblGrid>
              <a:tr h="667780">
                <a:tc>
                  <a:txBody>
                    <a:bodyPr/>
                    <a:lstStyle/>
                    <a:p>
                      <a:endParaRPr lang="fr-FR" dirty="0"/>
                    </a:p>
                  </a:txBody>
                  <a:tcPr>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Style interactif </a:t>
                      </a:r>
                      <a:r>
                        <a:rPr lang="fr-FR" baseline="0" dirty="0" smtClean="0"/>
                        <a:t>pour chaque parent</a:t>
                      </a:r>
                      <a:endParaRPr lang="fr-FR" dirty="0" smtClean="0"/>
                    </a:p>
                  </a:txBody>
                  <a:tcPr>
                    <a:lnB w="12700" cap="flat" cmpd="sng" algn="ctr">
                      <a:solidFill>
                        <a:scrgbClr r="0" g="0" b="0"/>
                      </a:solidFill>
                      <a:prstDash val="solid"/>
                      <a:round/>
                      <a:headEnd type="none" w="med" len="med"/>
                      <a:tailEnd type="none" w="med" len="med"/>
                    </a:lnB>
                  </a:tcPr>
                </a:tc>
                <a:tc>
                  <a:txBody>
                    <a:bodyPr/>
                    <a:lstStyle/>
                    <a:p>
                      <a:pPr algn="ctr"/>
                      <a:r>
                        <a:rPr lang="fr-FR" dirty="0" smtClean="0"/>
                        <a:t>Dominante</a:t>
                      </a:r>
                      <a:r>
                        <a:rPr lang="fr-FR" baseline="0" dirty="0" smtClean="0"/>
                        <a:t> (?) pour chaque groupe socioculturel</a:t>
                      </a:r>
                      <a:endParaRPr lang="fr-FR" dirty="0"/>
                    </a:p>
                  </a:txBody>
                  <a:tcPr>
                    <a:lnB w="12700" cap="flat" cmpd="sng" algn="ctr">
                      <a:solidFill>
                        <a:scrgbClr r="0" g="0" b="0"/>
                      </a:solidFill>
                      <a:prstDash val="solid"/>
                      <a:round/>
                      <a:headEnd type="none" w="med" len="med"/>
                      <a:tailEnd type="none" w="med" len="med"/>
                    </a:lnB>
                  </a:tcPr>
                </a:tc>
              </a:tr>
              <a:tr h="386889">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800" b="1" dirty="0" smtClean="0"/>
                        <a:t>Dyades </a:t>
                      </a:r>
                      <a:r>
                        <a:rPr lang="fr-FR" sz="2800" b="1" dirty="0" err="1" smtClean="0"/>
                        <a:t>teko</a:t>
                      </a:r>
                      <a:endParaRPr lang="fr-FR" sz="2800" b="1" dirty="0" smtClean="0"/>
                    </a:p>
                    <a:p>
                      <a:endParaRPr lang="fr-FR" sz="2800" b="1"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dirty="0" smtClean="0"/>
                        <a:t>Dyade 1</a:t>
                      </a:r>
                      <a:endParaRPr lang="fr-FR" dirty="0"/>
                    </a:p>
                  </a:txBody>
                  <a:tcPr>
                    <a:lnT w="12700" cap="flat" cmpd="sng" algn="ctr">
                      <a:solidFill>
                        <a:scrgbClr r="0" g="0" b="0"/>
                      </a:solidFill>
                      <a:prstDash val="solid"/>
                      <a:round/>
                      <a:headEnd type="none" w="med" len="med"/>
                      <a:tailEnd type="none" w="med" len="med"/>
                    </a:lnT>
                  </a:tcPr>
                </a:tc>
                <a:tc rowSpan="4">
                  <a:txBody>
                    <a:bodyPr/>
                    <a:lstStyle/>
                    <a:p>
                      <a:endParaRPr lang="fr-FR" dirty="0" smtClean="0"/>
                    </a:p>
                    <a:p>
                      <a:endParaRPr lang="fr-FR"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6889">
                <a:tc vMerge="1">
                  <a:txBody>
                    <a:bodyPr/>
                    <a:lstStyle/>
                    <a:p>
                      <a:endParaRPr lang="fr-FR" sz="2800" b="1" dirty="0"/>
                    </a:p>
                  </a:txBody>
                  <a:tcPr>
                    <a:lnL w="12700" cap="flat" cmpd="sng" algn="ctr">
                      <a:solidFill>
                        <a:scrgbClr r="0" g="0" b="0"/>
                      </a:solidFill>
                      <a:prstDash val="solid"/>
                      <a:round/>
                      <a:headEnd type="none" w="med" len="med"/>
                      <a:tailEnd type="none" w="med" len="med"/>
                    </a:lnL>
                  </a:tcPr>
                </a:tc>
                <a:tc>
                  <a:txBody>
                    <a:bodyPr/>
                    <a:lstStyle/>
                    <a:p>
                      <a:r>
                        <a:rPr lang="fr-FR" dirty="0" smtClean="0"/>
                        <a:t>Dyade 2</a:t>
                      </a:r>
                      <a:endParaRPr lang="fr-FR" dirty="0"/>
                    </a:p>
                  </a:txBody>
                  <a:tcPr/>
                </a:tc>
                <a:tc vMerge="1">
                  <a:txBody>
                    <a:bodyPr/>
                    <a:lstStyle/>
                    <a:p>
                      <a:endParaRPr lang="fr-FR" dirty="0"/>
                    </a:p>
                  </a:txBody>
                  <a:tcPr>
                    <a:lnR w="12700" cap="flat" cmpd="sng" algn="ctr">
                      <a:solidFill>
                        <a:scrgbClr r="0" g="0" b="0"/>
                      </a:solidFill>
                      <a:prstDash val="solid"/>
                      <a:round/>
                      <a:headEnd type="none" w="med" len="med"/>
                      <a:tailEnd type="none" w="med" len="med"/>
                    </a:lnR>
                  </a:tcPr>
                </a:tc>
              </a:tr>
              <a:tr h="386889">
                <a:tc vMerge="1">
                  <a:txBody>
                    <a:bodyPr/>
                    <a:lstStyle/>
                    <a:p>
                      <a:endParaRPr lang="fr-FR" sz="2800" b="1" dirty="0"/>
                    </a:p>
                  </a:txBody>
                  <a:tcPr>
                    <a:lnL w="12700" cap="flat" cmpd="sng" algn="ctr">
                      <a:solidFill>
                        <a:scrgbClr r="0" g="0" b="0"/>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Dyade 3</a:t>
                      </a:r>
                    </a:p>
                  </a:txBody>
                  <a:tcPr/>
                </a:tc>
                <a:tc vMerge="1">
                  <a:txBody>
                    <a:bodyPr/>
                    <a:lstStyle/>
                    <a:p>
                      <a:endParaRPr lang="fr-FR" dirty="0"/>
                    </a:p>
                  </a:txBody>
                  <a:tcPr>
                    <a:lnR w="12700" cap="flat" cmpd="sng" algn="ctr">
                      <a:solidFill>
                        <a:scrgbClr r="0" g="0" b="0"/>
                      </a:solidFill>
                      <a:prstDash val="solid"/>
                      <a:round/>
                      <a:headEnd type="none" w="med" len="med"/>
                      <a:tailEnd type="none" w="med" len="med"/>
                    </a:lnR>
                  </a:tcPr>
                </a:tc>
              </a:tr>
              <a:tr h="386889">
                <a:tc vMerge="1">
                  <a:txBody>
                    <a:bodyPr/>
                    <a:lstStyle/>
                    <a:p>
                      <a:endParaRPr lang="fr-FR" sz="2800" b="1"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Dyade 4</a:t>
                      </a:r>
                    </a:p>
                  </a:txBody>
                  <a:tcPr>
                    <a:lnB w="12700" cap="flat" cmpd="sng" algn="ctr">
                      <a:solidFill>
                        <a:scrgbClr r="0" g="0" b="0"/>
                      </a:solidFill>
                      <a:prstDash val="solid"/>
                      <a:round/>
                      <a:headEnd type="none" w="med" len="med"/>
                      <a:tailEnd type="none" w="med" len="med"/>
                    </a:lnB>
                  </a:tcPr>
                </a:tc>
                <a:tc vMerge="1">
                  <a:txBody>
                    <a:bodyPr/>
                    <a:lstStyle/>
                    <a:p>
                      <a:endParaRPr lang="fr-FR"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386889">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800" b="1" dirty="0" smtClean="0"/>
                        <a:t>Dyades </a:t>
                      </a:r>
                      <a:r>
                        <a:rPr lang="fr-FR" sz="2800" b="1" dirty="0" err="1" smtClean="0"/>
                        <a:t>aluku</a:t>
                      </a:r>
                      <a:endParaRPr lang="fr-FR" sz="2800" b="1" dirty="0" smtClean="0"/>
                    </a:p>
                    <a:p>
                      <a:endParaRPr lang="fr-FR" sz="2800" b="1"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dirty="0" smtClean="0"/>
                        <a:t>Dyade 1</a:t>
                      </a:r>
                      <a:endParaRPr lang="fr-FR" dirty="0"/>
                    </a:p>
                  </a:txBody>
                  <a:tcPr>
                    <a:lnT w="12700" cap="flat" cmpd="sng" algn="ctr">
                      <a:solidFill>
                        <a:scrgbClr r="0" g="0" b="0"/>
                      </a:solidFill>
                      <a:prstDash val="solid"/>
                      <a:round/>
                      <a:headEnd type="none" w="med" len="med"/>
                      <a:tailEnd type="none" w="med" len="med"/>
                    </a:lnT>
                  </a:tcPr>
                </a:tc>
                <a:tc rowSpan="4">
                  <a:txBody>
                    <a:bodyPr/>
                    <a:lstStyle/>
                    <a:p>
                      <a:endParaRPr lang="fr-FR"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6889">
                <a:tc vMerge="1">
                  <a:txBody>
                    <a:bodyPr/>
                    <a:lstStyle/>
                    <a:p>
                      <a:endParaRPr lang="fr-FR" sz="2800" b="1" dirty="0"/>
                    </a:p>
                  </a:txBody>
                  <a:tcPr>
                    <a:lnL w="12700" cap="flat" cmpd="sng" algn="ctr">
                      <a:solidFill>
                        <a:scrgbClr r="0" g="0" b="0"/>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Dyade 2</a:t>
                      </a:r>
                    </a:p>
                  </a:txBody>
                  <a:tcPr/>
                </a:tc>
                <a:tc vMerge="1">
                  <a:txBody>
                    <a:bodyPr/>
                    <a:lstStyle/>
                    <a:p>
                      <a:endParaRPr lang="fr-FR" dirty="0"/>
                    </a:p>
                  </a:txBody>
                  <a:tcPr>
                    <a:lnR w="12700" cap="flat" cmpd="sng" algn="ctr">
                      <a:solidFill>
                        <a:scrgbClr r="0" g="0" b="0"/>
                      </a:solidFill>
                      <a:prstDash val="solid"/>
                      <a:round/>
                      <a:headEnd type="none" w="med" len="med"/>
                      <a:tailEnd type="none" w="med" len="med"/>
                    </a:lnR>
                  </a:tcPr>
                </a:tc>
              </a:tr>
              <a:tr h="386889">
                <a:tc vMerge="1">
                  <a:txBody>
                    <a:bodyPr/>
                    <a:lstStyle/>
                    <a:p>
                      <a:endParaRPr lang="fr-FR" sz="2800" b="1" dirty="0"/>
                    </a:p>
                  </a:txBody>
                  <a:tcPr>
                    <a:lnL w="12700" cap="flat" cmpd="sng" algn="ctr">
                      <a:solidFill>
                        <a:scrgbClr r="0" g="0" b="0"/>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Dyade 3</a:t>
                      </a:r>
                    </a:p>
                  </a:txBody>
                  <a:tcPr/>
                </a:tc>
                <a:tc vMerge="1">
                  <a:txBody>
                    <a:bodyPr/>
                    <a:lstStyle/>
                    <a:p>
                      <a:endParaRPr lang="fr-FR" dirty="0"/>
                    </a:p>
                  </a:txBody>
                  <a:tcPr>
                    <a:lnR w="12700" cap="flat" cmpd="sng" algn="ctr">
                      <a:solidFill>
                        <a:scrgbClr r="0" g="0" b="0"/>
                      </a:solidFill>
                      <a:prstDash val="solid"/>
                      <a:round/>
                      <a:headEnd type="none" w="med" len="med"/>
                      <a:tailEnd type="none" w="med" len="med"/>
                    </a:lnR>
                  </a:tcPr>
                </a:tc>
              </a:tr>
              <a:tr h="386889">
                <a:tc vMerge="1">
                  <a:txBody>
                    <a:bodyPr/>
                    <a:lstStyle/>
                    <a:p>
                      <a:endParaRPr lang="fr-FR" sz="2800" b="1"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Dyade 4</a:t>
                      </a:r>
                    </a:p>
                  </a:txBody>
                  <a:tcPr>
                    <a:lnB w="12700" cap="flat" cmpd="sng" algn="ctr">
                      <a:solidFill>
                        <a:scrgbClr r="0" g="0" b="0"/>
                      </a:solidFill>
                      <a:prstDash val="solid"/>
                      <a:round/>
                      <a:headEnd type="none" w="med" len="med"/>
                      <a:tailEnd type="none" w="med" len="med"/>
                    </a:lnB>
                  </a:tcPr>
                </a:tc>
                <a:tc vMerge="1">
                  <a:txBody>
                    <a:bodyPr/>
                    <a:lstStyle/>
                    <a:p>
                      <a:endParaRPr lang="fr-FR"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386889">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800" b="1" dirty="0" smtClean="0"/>
                        <a:t>Dyades laotiennes</a:t>
                      </a:r>
                    </a:p>
                    <a:p>
                      <a:endParaRPr lang="fr-FR" sz="2800" b="1"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dirty="0" smtClean="0"/>
                        <a:t>Dyade 1</a:t>
                      </a:r>
                      <a:endParaRPr lang="fr-FR" u="sng" dirty="0"/>
                    </a:p>
                  </a:txBody>
                  <a:tcPr>
                    <a:lnT w="12700" cap="flat" cmpd="sng" algn="ctr">
                      <a:solidFill>
                        <a:scrgbClr r="0" g="0" b="0"/>
                      </a:solidFill>
                      <a:prstDash val="solid"/>
                      <a:round/>
                      <a:headEnd type="none" w="med" len="med"/>
                      <a:tailEnd type="none" w="med" len="med"/>
                    </a:lnT>
                  </a:tcPr>
                </a:tc>
                <a:tc rowSpan="4">
                  <a:txBody>
                    <a:bodyPr/>
                    <a:lstStyle/>
                    <a:p>
                      <a:endParaRPr lang="fr-FR"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6889">
                <a:tc vMerge="1">
                  <a:txBody>
                    <a:bodyPr/>
                    <a:lstStyle/>
                    <a:p>
                      <a:endParaRPr lang="fr-FR" sz="2800" b="1" dirty="0"/>
                    </a:p>
                  </a:txBody>
                  <a:tcPr>
                    <a:lnL w="12700" cap="flat" cmpd="sng" algn="ctr">
                      <a:solidFill>
                        <a:scrgbClr r="0" g="0" b="0"/>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Dyade 2</a:t>
                      </a:r>
                    </a:p>
                  </a:txBody>
                  <a:tcPr/>
                </a:tc>
                <a:tc vMerge="1">
                  <a:txBody>
                    <a:bodyPr/>
                    <a:lstStyle/>
                    <a:p>
                      <a:endParaRPr lang="fr-FR" dirty="0"/>
                    </a:p>
                  </a:txBody>
                  <a:tcPr>
                    <a:lnR w="12700" cap="flat" cmpd="sng" algn="ctr">
                      <a:solidFill>
                        <a:scrgbClr r="0" g="0" b="0"/>
                      </a:solidFill>
                      <a:prstDash val="solid"/>
                      <a:round/>
                      <a:headEnd type="none" w="med" len="med"/>
                      <a:tailEnd type="none" w="med" len="med"/>
                    </a:lnR>
                  </a:tcPr>
                </a:tc>
              </a:tr>
              <a:tr h="386889">
                <a:tc vMerge="1">
                  <a:txBody>
                    <a:bodyPr/>
                    <a:lstStyle/>
                    <a:p>
                      <a:endParaRPr lang="fr-FR" sz="2800" b="1" dirty="0"/>
                    </a:p>
                  </a:txBody>
                  <a:tcPr>
                    <a:lnL w="12700" cap="flat" cmpd="sng" algn="ctr">
                      <a:solidFill>
                        <a:scrgbClr r="0" g="0" b="0"/>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Dyade 3</a:t>
                      </a:r>
                    </a:p>
                  </a:txBody>
                  <a:tcPr/>
                </a:tc>
                <a:tc vMerge="1">
                  <a:txBody>
                    <a:bodyPr/>
                    <a:lstStyle/>
                    <a:p>
                      <a:endParaRPr lang="fr-FR" dirty="0"/>
                    </a:p>
                  </a:txBody>
                  <a:tcPr>
                    <a:lnR w="12700" cap="flat" cmpd="sng" algn="ctr">
                      <a:solidFill>
                        <a:scrgbClr r="0" g="0" b="0"/>
                      </a:solidFill>
                      <a:prstDash val="solid"/>
                      <a:round/>
                      <a:headEnd type="none" w="med" len="med"/>
                      <a:tailEnd type="none" w="med" len="med"/>
                    </a:lnR>
                  </a:tcPr>
                </a:tc>
              </a:tr>
              <a:tr h="386889">
                <a:tc vMerge="1">
                  <a:txBody>
                    <a:bodyPr/>
                    <a:lstStyle/>
                    <a:p>
                      <a:endParaRPr lang="fr-FR" sz="2800" b="1"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Dyade 4</a:t>
                      </a:r>
                    </a:p>
                  </a:txBody>
                  <a:tcPr>
                    <a:lnB w="12700" cap="flat" cmpd="sng" algn="ctr">
                      <a:solidFill>
                        <a:scrgbClr r="0" g="0" b="0"/>
                      </a:solidFill>
                      <a:prstDash val="solid"/>
                      <a:round/>
                      <a:headEnd type="none" w="med" len="med"/>
                      <a:tailEnd type="none" w="med" len="med"/>
                    </a:lnB>
                  </a:tcPr>
                </a:tc>
                <a:tc vMerge="1">
                  <a:txBody>
                    <a:bodyPr/>
                    <a:lstStyle/>
                    <a:p>
                      <a:endParaRPr lang="fr-FR"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386889">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800" b="1" dirty="0" smtClean="0"/>
                        <a:t>Dyades haïtiennes</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dirty="0" smtClean="0"/>
                        <a:t>Dyade 1</a:t>
                      </a:r>
                      <a:endParaRPr lang="fr-FR" dirty="0"/>
                    </a:p>
                  </a:txBody>
                  <a:tcPr>
                    <a:lnT w="12700" cap="flat" cmpd="sng" algn="ctr">
                      <a:solidFill>
                        <a:scrgbClr r="0" g="0" b="0"/>
                      </a:solidFill>
                      <a:prstDash val="solid"/>
                      <a:round/>
                      <a:headEnd type="none" w="med" len="med"/>
                      <a:tailEnd type="none" w="med" len="med"/>
                    </a:lnT>
                  </a:tcPr>
                </a:tc>
                <a:tc rowSpan="4">
                  <a:txBody>
                    <a:bodyPr/>
                    <a:lstStyle/>
                    <a:p>
                      <a:endParaRPr lang="fr-FR"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6889">
                <a:tc vMerge="1">
                  <a:txBody>
                    <a:bodyPr/>
                    <a:lstStyle/>
                    <a:p>
                      <a:endParaRPr lang="fr-FR" dirty="0"/>
                    </a:p>
                  </a:txBody>
                  <a:tcPr>
                    <a:lnL w="12700" cap="flat" cmpd="sng" algn="ctr">
                      <a:solidFill>
                        <a:scrgbClr r="0" g="0" b="0"/>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Dyade 2</a:t>
                      </a:r>
                    </a:p>
                  </a:txBody>
                  <a:tcPr/>
                </a:tc>
                <a:tc vMerge="1">
                  <a:txBody>
                    <a:bodyPr/>
                    <a:lstStyle/>
                    <a:p>
                      <a:endParaRPr lang="fr-FR" dirty="0"/>
                    </a:p>
                  </a:txBody>
                  <a:tcPr>
                    <a:lnR w="12700" cap="flat" cmpd="sng" algn="ctr">
                      <a:solidFill>
                        <a:scrgbClr r="0" g="0" b="0"/>
                      </a:solidFill>
                      <a:prstDash val="solid"/>
                      <a:round/>
                      <a:headEnd type="none" w="med" len="med"/>
                      <a:tailEnd type="none" w="med" len="med"/>
                    </a:lnR>
                  </a:tcPr>
                </a:tc>
              </a:tr>
              <a:tr h="386889">
                <a:tc vMerge="1">
                  <a:txBody>
                    <a:bodyPr/>
                    <a:lstStyle/>
                    <a:p>
                      <a:endParaRPr lang="fr-FR" dirty="0"/>
                    </a:p>
                  </a:txBody>
                  <a:tcPr>
                    <a:lnL w="12700" cap="flat" cmpd="sng" algn="ctr">
                      <a:solidFill>
                        <a:scrgbClr r="0" g="0" b="0"/>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Dyade 3</a:t>
                      </a:r>
                    </a:p>
                  </a:txBody>
                  <a:tcPr/>
                </a:tc>
                <a:tc vMerge="1">
                  <a:txBody>
                    <a:bodyPr/>
                    <a:lstStyle/>
                    <a:p>
                      <a:endParaRPr lang="fr-FR" dirty="0"/>
                    </a:p>
                  </a:txBody>
                  <a:tcPr>
                    <a:lnR w="12700" cap="flat" cmpd="sng" algn="ctr">
                      <a:solidFill>
                        <a:scrgbClr r="0" g="0" b="0"/>
                      </a:solidFill>
                      <a:prstDash val="solid"/>
                      <a:round/>
                      <a:headEnd type="none" w="med" len="med"/>
                      <a:tailEnd type="none" w="med" len="med"/>
                    </a:lnR>
                  </a:tcPr>
                </a:tc>
              </a:tr>
              <a:tr h="386889">
                <a:tc vMerge="1">
                  <a:txBody>
                    <a:bodyPr/>
                    <a:lstStyle/>
                    <a:p>
                      <a:endParaRPr lang="fr-FR"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Dyade 4</a:t>
                      </a:r>
                    </a:p>
                  </a:txBody>
                  <a:tcPr>
                    <a:lnB w="12700" cap="flat" cmpd="sng" algn="ctr">
                      <a:solidFill>
                        <a:scrgbClr r="0" g="0" b="0"/>
                      </a:solidFill>
                      <a:prstDash val="solid"/>
                      <a:round/>
                      <a:headEnd type="none" w="med" len="med"/>
                      <a:tailEnd type="none" w="med" len="med"/>
                    </a:lnB>
                  </a:tcPr>
                </a:tc>
                <a:tc vMerge="1">
                  <a:txBody>
                    <a:bodyPr/>
                    <a:lstStyle/>
                    <a:p>
                      <a:endParaRPr lang="fr-FR"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21" name="Oval 28"/>
          <p:cNvSpPr>
            <a:spLocks noChangeArrowheads="1"/>
          </p:cNvSpPr>
          <p:nvPr/>
        </p:nvSpPr>
        <p:spPr bwMode="auto">
          <a:xfrm>
            <a:off x="5759494" y="886674"/>
            <a:ext cx="2957802" cy="1286437"/>
          </a:xfrm>
          <a:prstGeom prst="ellipse">
            <a:avLst/>
          </a:prstGeom>
          <a:noFill/>
          <a:ln w="28575">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5" name="Arc 4"/>
          <p:cNvSpPr/>
          <p:nvPr/>
        </p:nvSpPr>
        <p:spPr>
          <a:xfrm rot="13969224">
            <a:off x="5259966" y="4371899"/>
            <a:ext cx="1425870" cy="1939889"/>
          </a:xfrm>
          <a:prstGeom prst="arc">
            <a:avLst>
              <a:gd name="adj1" fmla="val 14751939"/>
              <a:gd name="adj2" fmla="val 0"/>
            </a:avLst>
          </a:pr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 name="Arc 25"/>
          <p:cNvSpPr/>
          <p:nvPr/>
        </p:nvSpPr>
        <p:spPr>
          <a:xfrm rot="13969224">
            <a:off x="5211307" y="2621495"/>
            <a:ext cx="1425870" cy="1939889"/>
          </a:xfrm>
          <a:prstGeom prst="arc">
            <a:avLst>
              <a:gd name="adj1" fmla="val 14751939"/>
              <a:gd name="adj2" fmla="val 0"/>
            </a:avLst>
          </a:pr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7" name="Arc 26"/>
          <p:cNvSpPr/>
          <p:nvPr/>
        </p:nvSpPr>
        <p:spPr>
          <a:xfrm rot="13969224">
            <a:off x="5259965" y="887608"/>
            <a:ext cx="1425870" cy="1939889"/>
          </a:xfrm>
          <a:prstGeom prst="arc">
            <a:avLst>
              <a:gd name="adj1" fmla="val 14751939"/>
              <a:gd name="adj2" fmla="val 0"/>
            </a:avLst>
          </a:pr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 name="ZoneTexte 2"/>
          <p:cNvSpPr txBox="1"/>
          <p:nvPr/>
        </p:nvSpPr>
        <p:spPr>
          <a:xfrm rot="19470801">
            <a:off x="866596" y="1419918"/>
            <a:ext cx="1984866" cy="461665"/>
          </a:xfrm>
          <a:prstGeom prst="rect">
            <a:avLst/>
          </a:prstGeom>
          <a:noFill/>
        </p:spPr>
        <p:txBody>
          <a:bodyPr wrap="square" rtlCol="0">
            <a:spAutoFit/>
          </a:bodyPr>
          <a:lstStyle/>
          <a:p>
            <a:r>
              <a:rPr lang="fr-FR" sz="2400" dirty="0">
                <a:solidFill>
                  <a:srgbClr val="FF0000"/>
                </a:solidFill>
              </a:rPr>
              <a:t>à</a:t>
            </a:r>
            <a:r>
              <a:rPr lang="fr-FR" sz="2400" dirty="0" smtClean="0">
                <a:solidFill>
                  <a:srgbClr val="FF0000"/>
                </a:solidFill>
              </a:rPr>
              <a:t> partir des…</a:t>
            </a:r>
            <a:endParaRPr lang="fr-FR" sz="2400" dirty="0">
              <a:solidFill>
                <a:srgbClr val="FF0000"/>
              </a:solidFill>
            </a:endParaRPr>
          </a:p>
        </p:txBody>
      </p:sp>
      <p:cxnSp>
        <p:nvCxnSpPr>
          <p:cNvPr id="8" name="Connecteur droit avec flèche 7"/>
          <p:cNvCxnSpPr/>
          <p:nvPr/>
        </p:nvCxnSpPr>
        <p:spPr>
          <a:xfrm flipV="1">
            <a:off x="2605993" y="496410"/>
            <a:ext cx="604583" cy="906334"/>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48" name="Connecteur droit avec flèche 47"/>
          <p:cNvCxnSpPr/>
          <p:nvPr/>
        </p:nvCxnSpPr>
        <p:spPr>
          <a:xfrm flipV="1">
            <a:off x="5064335" y="310244"/>
            <a:ext cx="853753" cy="18616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49" name="ZoneTexte 48"/>
          <p:cNvSpPr txBox="1"/>
          <p:nvPr/>
        </p:nvSpPr>
        <p:spPr>
          <a:xfrm rot="16200000">
            <a:off x="2636799" y="3464999"/>
            <a:ext cx="4024076" cy="830997"/>
          </a:xfrm>
          <a:prstGeom prst="rect">
            <a:avLst/>
          </a:prstGeom>
          <a:noFill/>
        </p:spPr>
        <p:txBody>
          <a:bodyPr wrap="square" rtlCol="0">
            <a:spAutoFit/>
          </a:bodyPr>
          <a:lstStyle/>
          <a:p>
            <a:pPr algn="ctr"/>
            <a:r>
              <a:rPr lang="fr-FR" sz="2400" dirty="0" smtClean="0">
                <a:solidFill>
                  <a:srgbClr val="FF0000"/>
                </a:solidFill>
              </a:rPr>
              <a:t>Présentation descriptive comparative…</a:t>
            </a:r>
            <a:endParaRPr lang="fr-FR" sz="2400" dirty="0">
              <a:solidFill>
                <a:srgbClr val="FF0000"/>
              </a:solidFill>
            </a:endParaRPr>
          </a:p>
        </p:txBody>
      </p:sp>
      <p:sp>
        <p:nvSpPr>
          <p:cNvPr id="56" name="Text Box 19"/>
          <p:cNvSpPr txBox="1">
            <a:spLocks noChangeArrowheads="1"/>
          </p:cNvSpPr>
          <p:nvPr/>
        </p:nvSpPr>
        <p:spPr bwMode="ltGray">
          <a:xfrm>
            <a:off x="5701043" y="1195753"/>
            <a:ext cx="285722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a:r>
              <a:rPr lang="fr-FR" sz="1600" b="1" i="1" dirty="0" smtClean="0"/>
              <a:t>Pattern interactif des quatre dyades </a:t>
            </a:r>
            <a:r>
              <a:rPr lang="fr-FR" sz="1600" b="1" i="1" dirty="0" err="1"/>
              <a:t>teko</a:t>
            </a:r>
            <a:endParaRPr lang="fr-FR" sz="1600" dirty="0"/>
          </a:p>
        </p:txBody>
      </p:sp>
      <p:sp>
        <p:nvSpPr>
          <p:cNvPr id="59" name="Oval 28"/>
          <p:cNvSpPr>
            <a:spLocks noChangeArrowheads="1"/>
          </p:cNvSpPr>
          <p:nvPr/>
        </p:nvSpPr>
        <p:spPr bwMode="auto">
          <a:xfrm>
            <a:off x="5918088" y="2437259"/>
            <a:ext cx="2957802" cy="1286437"/>
          </a:xfrm>
          <a:prstGeom prst="ellipse">
            <a:avLst/>
          </a:prstGeom>
          <a:noFill/>
          <a:ln w="28575">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0" name="Text Box 19"/>
          <p:cNvSpPr txBox="1">
            <a:spLocks noChangeArrowheads="1"/>
          </p:cNvSpPr>
          <p:nvPr/>
        </p:nvSpPr>
        <p:spPr bwMode="ltGray">
          <a:xfrm>
            <a:off x="5859637" y="2746338"/>
            <a:ext cx="285722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a:r>
              <a:rPr lang="fr-FR" sz="1600" b="1" i="1" dirty="0" smtClean="0"/>
              <a:t>Pattern interactif des quatre dyades </a:t>
            </a:r>
            <a:r>
              <a:rPr lang="fr-FR" sz="1600" b="1" i="1" dirty="0" err="1" smtClean="0"/>
              <a:t>aluku</a:t>
            </a:r>
            <a:endParaRPr lang="fr-FR" sz="1600" dirty="0"/>
          </a:p>
        </p:txBody>
      </p:sp>
      <p:sp>
        <p:nvSpPr>
          <p:cNvPr id="61" name="Oval 28"/>
          <p:cNvSpPr>
            <a:spLocks noChangeArrowheads="1"/>
          </p:cNvSpPr>
          <p:nvPr/>
        </p:nvSpPr>
        <p:spPr bwMode="auto">
          <a:xfrm>
            <a:off x="5888031" y="3988296"/>
            <a:ext cx="2957802" cy="1286437"/>
          </a:xfrm>
          <a:prstGeom prst="ellipse">
            <a:avLst/>
          </a:prstGeom>
          <a:noFill/>
          <a:ln w="28575">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2" name="Text Box 19"/>
          <p:cNvSpPr txBox="1">
            <a:spLocks noChangeArrowheads="1"/>
          </p:cNvSpPr>
          <p:nvPr/>
        </p:nvSpPr>
        <p:spPr bwMode="ltGray">
          <a:xfrm>
            <a:off x="5829580" y="4297375"/>
            <a:ext cx="285722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a:r>
              <a:rPr lang="fr-FR" sz="1600" b="1" i="1" dirty="0" smtClean="0"/>
              <a:t>Pattern interactif des quatre dyades laotiennes</a:t>
            </a:r>
            <a:endParaRPr lang="fr-FR" sz="1600" dirty="0"/>
          </a:p>
        </p:txBody>
      </p:sp>
      <p:sp>
        <p:nvSpPr>
          <p:cNvPr id="63" name="Oval 28"/>
          <p:cNvSpPr>
            <a:spLocks noChangeArrowheads="1"/>
          </p:cNvSpPr>
          <p:nvPr/>
        </p:nvSpPr>
        <p:spPr bwMode="auto">
          <a:xfrm>
            <a:off x="5911894" y="5571563"/>
            <a:ext cx="2957802" cy="1286437"/>
          </a:xfrm>
          <a:prstGeom prst="ellipse">
            <a:avLst/>
          </a:prstGeom>
          <a:noFill/>
          <a:ln w="28575">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4" name="Text Box 19"/>
          <p:cNvSpPr txBox="1">
            <a:spLocks noChangeArrowheads="1"/>
          </p:cNvSpPr>
          <p:nvPr/>
        </p:nvSpPr>
        <p:spPr bwMode="ltGray">
          <a:xfrm>
            <a:off x="5853443" y="5880642"/>
            <a:ext cx="285722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ctr"/>
            <a:r>
              <a:rPr lang="fr-FR" sz="1600" b="1" i="1" dirty="0" smtClean="0"/>
              <a:t>Pattern interactif des quatre dyades </a:t>
            </a:r>
            <a:r>
              <a:rPr lang="fr-FR" sz="1600" b="1" i="1" dirty="0" err="1" smtClean="0"/>
              <a:t>haitiennes</a:t>
            </a:r>
            <a:endParaRPr lang="fr-FR" sz="1600" dirty="0"/>
          </a:p>
        </p:txBody>
      </p:sp>
      <p:sp>
        <p:nvSpPr>
          <p:cNvPr id="6" name="Espace réservé du numéro de diapositive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28</a:t>
            </a:fld>
            <a:endParaRPr kumimoji="0" lang="en-US" dirty="0">
              <a:solidFill>
                <a:srgbClr val="FFFFFF"/>
              </a:solidFill>
            </a:endParaRPr>
          </a:p>
        </p:txBody>
      </p:sp>
    </p:spTree>
    <p:extLst>
      <p:ext uri="{BB962C8B-B14F-4D97-AF65-F5344CB8AC3E}">
        <p14:creationId xmlns:p14="http://schemas.microsoft.com/office/powerpoint/2010/main" val="3143112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2000"/>
                                        <p:tgtEl>
                                          <p:spTgt spid="2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par>
                                <p:cTn id="22" presetID="22" presetClass="entr" presetSubtype="4"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2000"/>
                                        <p:tgtEl>
                                          <p:spTgt spid="5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22" presetClass="entr" presetSubtype="4"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down)">
                                      <p:cBhvr>
                                        <p:cTn id="29" dur="2000"/>
                                        <p:tgtEl>
                                          <p:spTgt spid="61"/>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childTnLst>
                                </p:cTn>
                              </p:par>
                              <p:par>
                                <p:cTn id="32" presetID="22" presetClass="entr" presetSubtype="4"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down)">
                                      <p:cBhvr>
                                        <p:cTn id="34" dur="2000"/>
                                        <p:tgtEl>
                                          <p:spTgt spid="63"/>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par>
                          <p:cTn id="46" fill="hold">
                            <p:stCondLst>
                              <p:cond delay="1000"/>
                            </p:stCondLst>
                            <p:childTnLst>
                              <p:par>
                                <p:cTn id="47" presetID="2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par>
                          <p:cTn id="50" fill="hold">
                            <p:stCondLst>
                              <p:cond delay="1500"/>
                            </p:stCondLst>
                            <p:childTnLst>
                              <p:par>
                                <p:cTn id="51" presetID="1"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26" grpId="0" animBg="1"/>
      <p:bldP spid="27" grpId="0" animBg="1"/>
      <p:bldP spid="3" grpId="0"/>
      <p:bldP spid="49" grpId="0"/>
      <p:bldP spid="56" grpId="0"/>
      <p:bldP spid="59" grpId="0" animBg="1"/>
      <p:bldP spid="60" grpId="0"/>
      <p:bldP spid="61" grpId="0" animBg="1"/>
      <p:bldP spid="62" grpId="0"/>
      <p:bldP spid="63" grpId="0" animBg="1"/>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a:t>Quelques résultats</a:t>
            </a:r>
            <a:r>
              <a:rPr lang="fr-FR" sz="4800" dirty="0" smtClean="0"/>
              <a:t>…</a:t>
            </a:r>
            <a:endParaRPr lang="fr-FR" dirty="0"/>
          </a:p>
        </p:txBody>
      </p:sp>
      <p:sp>
        <p:nvSpPr>
          <p:cNvPr id="4" name="Titre 1"/>
          <p:cNvSpPr txBox="1">
            <a:spLocks/>
          </p:cNvSpPr>
          <p:nvPr/>
        </p:nvSpPr>
        <p:spPr>
          <a:xfrm>
            <a:off x="609600" y="306576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4800" dirty="0" smtClean="0">
                <a:solidFill>
                  <a:schemeClr val="tx1"/>
                </a:solidFill>
              </a:rPr>
              <a:t>styles interactifs par dyade</a:t>
            </a:r>
            <a:endParaRPr lang="fr-FR" dirty="0">
              <a:solidFill>
                <a:schemeClr val="tx1"/>
              </a:solidFill>
            </a:endParaRPr>
          </a:p>
        </p:txBody>
      </p: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29</a:t>
            </a:fld>
            <a:endParaRPr kumimoji="0" lang="en-US" dirty="0">
              <a:solidFill>
                <a:srgbClr val="FFFFFF"/>
              </a:solidFill>
            </a:endParaRPr>
          </a:p>
        </p:txBody>
      </p:sp>
    </p:spTree>
    <p:extLst>
      <p:ext uri="{BB962C8B-B14F-4D97-AF65-F5344CB8AC3E}">
        <p14:creationId xmlns:p14="http://schemas.microsoft.com/office/powerpoint/2010/main" val="26249514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 de l’étude</a:t>
            </a:r>
            <a:endParaRPr lang="fr-FR" dirty="0"/>
          </a:p>
        </p:txBody>
      </p:sp>
      <p:sp>
        <p:nvSpPr>
          <p:cNvPr id="3" name="Espace réservé du contenu 2"/>
          <p:cNvSpPr>
            <a:spLocks noGrp="1"/>
          </p:cNvSpPr>
          <p:nvPr>
            <p:ph idx="1"/>
          </p:nvPr>
        </p:nvSpPr>
        <p:spPr>
          <a:xfrm>
            <a:off x="739775" y="2783604"/>
            <a:ext cx="7662864" cy="3267169"/>
          </a:xfrm>
        </p:spPr>
        <p:txBody>
          <a:bodyPr>
            <a:normAutofit lnSpcReduction="10000"/>
          </a:bodyPr>
          <a:lstStyle/>
          <a:p>
            <a:pPr algn="just"/>
            <a:r>
              <a:rPr lang="fr-FR" sz="2800" dirty="0"/>
              <a:t>R</a:t>
            </a:r>
            <a:r>
              <a:rPr lang="fr-FR" sz="2800" dirty="0" smtClean="0"/>
              <a:t>echerche </a:t>
            </a:r>
            <a:r>
              <a:rPr lang="fr-FR" sz="2800" dirty="0"/>
              <a:t>menée sur une durée de quatre ans, entre 2007 et 2011, dans le cadre de l’</a:t>
            </a:r>
            <a:r>
              <a:rPr lang="fr-FR" sz="2800" dirty="0" err="1"/>
              <a:t>ERTé</a:t>
            </a:r>
            <a:r>
              <a:rPr lang="fr-FR" sz="2800" dirty="0"/>
              <a:t> (</a:t>
            </a:r>
            <a:r>
              <a:rPr lang="fr-FR" sz="2800" i="1" dirty="0"/>
              <a:t>Équipe de Recherche en Technologie </a:t>
            </a:r>
            <a:r>
              <a:rPr lang="fr-FR" sz="2800" i="1" dirty="0" smtClean="0"/>
              <a:t>éducative</a:t>
            </a:r>
            <a:r>
              <a:rPr lang="fr-FR" sz="2800" dirty="0" smtClean="0"/>
              <a:t>) de </a:t>
            </a:r>
            <a:r>
              <a:rPr lang="fr-FR" sz="2800" dirty="0"/>
              <a:t>l’Institut Universitaire de Formation des Maîtres de </a:t>
            </a:r>
            <a:r>
              <a:rPr lang="fr-FR" sz="2800" dirty="0" smtClean="0"/>
              <a:t>Guyane :</a:t>
            </a:r>
            <a:endParaRPr lang="fr-FR" sz="2800" dirty="0"/>
          </a:p>
          <a:p>
            <a:pPr marL="0" indent="0" algn="just">
              <a:buNone/>
            </a:pPr>
            <a:r>
              <a:rPr lang="es-ES" sz="2800" dirty="0">
                <a:solidFill>
                  <a:srgbClr val="000000"/>
                </a:solidFill>
              </a:rPr>
              <a:t>Rodica Ailincai, François-Xavier Bernard, </a:t>
            </a:r>
            <a:r>
              <a:rPr lang="es-ES" sz="2800" dirty="0" err="1">
                <a:solidFill>
                  <a:srgbClr val="000000"/>
                </a:solidFill>
              </a:rPr>
              <a:t>Sophie</a:t>
            </a:r>
            <a:r>
              <a:rPr lang="es-ES" sz="2800" dirty="0">
                <a:solidFill>
                  <a:srgbClr val="000000"/>
                </a:solidFill>
              </a:rPr>
              <a:t> </a:t>
            </a:r>
            <a:r>
              <a:rPr lang="es-ES" sz="2800" dirty="0" err="1">
                <a:solidFill>
                  <a:srgbClr val="000000"/>
                </a:solidFill>
              </a:rPr>
              <a:t>Alby</a:t>
            </a:r>
            <a:r>
              <a:rPr lang="es-ES" sz="2800" dirty="0">
                <a:solidFill>
                  <a:srgbClr val="000000"/>
                </a:solidFill>
              </a:rPr>
              <a:t>, </a:t>
            </a:r>
            <a:r>
              <a:rPr lang="es-ES" sz="2800" dirty="0" err="1">
                <a:solidFill>
                  <a:srgbClr val="000000"/>
                </a:solidFill>
              </a:rPr>
              <a:t>Maurizio</a:t>
            </a:r>
            <a:r>
              <a:rPr lang="es-ES" sz="2800" dirty="0">
                <a:solidFill>
                  <a:srgbClr val="000000"/>
                </a:solidFill>
              </a:rPr>
              <a:t> </a:t>
            </a:r>
            <a:r>
              <a:rPr lang="es-ES" sz="2800" dirty="0" err="1" smtClean="0">
                <a:solidFill>
                  <a:srgbClr val="000000"/>
                </a:solidFill>
              </a:rPr>
              <a:t>Alì</a:t>
            </a:r>
            <a:r>
              <a:rPr lang="es-ES" sz="2800" dirty="0" smtClean="0">
                <a:solidFill>
                  <a:srgbClr val="000000"/>
                </a:solidFill>
              </a:rPr>
              <a:t>, </a:t>
            </a:r>
            <a:r>
              <a:rPr lang="es-ES" sz="2800" dirty="0" err="1">
                <a:solidFill>
                  <a:srgbClr val="000000"/>
                </a:solidFill>
              </a:rPr>
              <a:t>Isabelle</a:t>
            </a:r>
            <a:r>
              <a:rPr lang="es-ES" sz="2800" dirty="0">
                <a:solidFill>
                  <a:srgbClr val="000000"/>
                </a:solidFill>
              </a:rPr>
              <a:t> </a:t>
            </a:r>
            <a:r>
              <a:rPr lang="es-ES" sz="2800" dirty="0" err="1">
                <a:solidFill>
                  <a:srgbClr val="000000"/>
                </a:solidFill>
              </a:rPr>
              <a:t>Hidair</a:t>
            </a:r>
            <a:endParaRPr lang="fr-FR" sz="2800" dirty="0">
              <a:solidFill>
                <a:srgbClr val="000000"/>
              </a:solidFill>
            </a:endParaRPr>
          </a:p>
          <a:p>
            <a:pPr algn="just"/>
            <a:endParaRPr lang="fr-FR" sz="2800" dirty="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3</a:t>
            </a:fld>
            <a:endParaRPr kumimoji="0" lang="en-US" dirty="0">
              <a:solidFill>
                <a:srgbClr val="FFFFFF"/>
              </a:solidFill>
            </a:endParaRPr>
          </a:p>
        </p:txBody>
      </p:sp>
    </p:spTree>
    <p:extLst>
      <p:ext uri="{BB962C8B-B14F-4D97-AF65-F5344CB8AC3E}">
        <p14:creationId xmlns:p14="http://schemas.microsoft.com/office/powerpoint/2010/main" val="38333398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3"/>
          <p:cNvGrpSpPr/>
          <p:nvPr/>
        </p:nvGrpSpPr>
        <p:grpSpPr>
          <a:xfrm>
            <a:off x="0" y="805920"/>
            <a:ext cx="9144000" cy="6122634"/>
            <a:chOff x="0" y="636588"/>
            <a:chExt cx="9144000" cy="6122634"/>
          </a:xfrm>
        </p:grpSpPr>
        <p:pic>
          <p:nvPicPr>
            <p:cNvPr id="6" name="Image 5" descr="Capture d’écran 2015-03-18 à 23.47.21.png"/>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6742"/>
            <a:stretch/>
          </p:blipFill>
          <p:spPr>
            <a:xfrm>
              <a:off x="0" y="636588"/>
              <a:ext cx="9144000" cy="6122634"/>
            </a:xfrm>
            <a:prstGeom prst="rect">
              <a:avLst/>
            </a:prstGeom>
          </p:spPr>
        </p:pic>
        <p:pic>
          <p:nvPicPr>
            <p:cNvPr id="2" name="Image 1" descr="Capture d’écran 2015-03-20 à 21.55.52.png"/>
            <p:cNvPicPr>
              <a:picLocks noChangeAspect="1"/>
            </p:cNvPicPr>
            <p:nvPr/>
          </p:nvPicPr>
          <p:blipFill>
            <a:blip r:embed="rId5">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tretch>
              <a:fillRect/>
            </a:stretch>
          </p:blipFill>
          <p:spPr>
            <a:xfrm>
              <a:off x="1446389" y="965200"/>
              <a:ext cx="1143000" cy="1104900"/>
            </a:xfrm>
            <a:prstGeom prst="rect">
              <a:avLst/>
            </a:prstGeom>
            <a:ln>
              <a:noFill/>
            </a:ln>
            <a:effectLst>
              <a:softEdge rad="112500"/>
            </a:effectLst>
          </p:spPr>
        </p:pic>
        <p:pic>
          <p:nvPicPr>
            <p:cNvPr id="3" name="Image 2" descr="Capture d’écran 2015-03-20 à 22.03.03.png"/>
            <p:cNvPicPr>
              <a:picLocks noChangeAspect="1"/>
            </p:cNvPicPr>
            <p:nvPr/>
          </p:nvPicPr>
          <p:blipFill>
            <a:blip r:embed="rId7">
              <a:extLst>
                <a:ext uri="{BEBA8EAE-BF5A-486C-A8C5-ECC9F3942E4B}">
                  <a14:imgProps xmlns:a14="http://schemas.microsoft.com/office/drawing/2010/main">
                    <a14:imgLayer r:embed="rId8">
                      <a14:imgEffect>
                        <a14:artisticGlass/>
                      </a14:imgEffect>
                    </a14:imgLayer>
                  </a14:imgProps>
                </a:ext>
                <a:ext uri="{28A0092B-C50C-407E-A947-70E740481C1C}">
                  <a14:useLocalDpi xmlns:a14="http://schemas.microsoft.com/office/drawing/2010/main" val="0"/>
                </a:ext>
              </a:extLst>
            </a:blip>
            <a:stretch>
              <a:fillRect/>
            </a:stretch>
          </p:blipFill>
          <p:spPr>
            <a:xfrm>
              <a:off x="2888544" y="636588"/>
              <a:ext cx="1193800" cy="863600"/>
            </a:xfrm>
            <a:prstGeom prst="rect">
              <a:avLst/>
            </a:prstGeom>
            <a:ln>
              <a:noFill/>
            </a:ln>
            <a:effectLst>
              <a:softEdge rad="112500"/>
            </a:effectLst>
          </p:spPr>
        </p:pic>
      </p:grpSp>
      <p:pic>
        <p:nvPicPr>
          <p:cNvPr id="8" name="Image 7" descr="Capture d’écran 2015-03-18 à 23.49.18.png"/>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23891"/>
          <a:stretch/>
        </p:blipFill>
        <p:spPr>
          <a:xfrm>
            <a:off x="6493606" y="1858433"/>
            <a:ext cx="2650394" cy="2503213"/>
          </a:xfrm>
          <a:prstGeom prst="ellipse">
            <a:avLst/>
          </a:prstGeom>
          <a:ln>
            <a:noFill/>
          </a:ln>
          <a:effectLst>
            <a:softEdge rad="112500"/>
          </a:effectLst>
        </p:spPr>
      </p:pic>
      <p:sp>
        <p:nvSpPr>
          <p:cNvPr id="7" name="Titre 1"/>
          <p:cNvSpPr>
            <a:spLocks noGrp="1"/>
          </p:cNvSpPr>
          <p:nvPr>
            <p:ph type="title"/>
          </p:nvPr>
        </p:nvSpPr>
        <p:spPr>
          <a:xfrm>
            <a:off x="457200" y="-169332"/>
            <a:ext cx="8229600" cy="851553"/>
          </a:xfrm>
        </p:spPr>
        <p:txBody>
          <a:bodyPr/>
          <a:lstStyle/>
          <a:p>
            <a:r>
              <a:rPr lang="fr-FR" b="1" i="1" dirty="0"/>
              <a:t>Style interactifs des dyades </a:t>
            </a:r>
            <a:r>
              <a:rPr lang="fr-FR" b="1" i="1" dirty="0" err="1" smtClean="0"/>
              <a:t>teko</a:t>
            </a:r>
            <a:r>
              <a:rPr lang="fr-FR" b="1" i="1" dirty="0" smtClean="0"/>
              <a:t> </a:t>
            </a:r>
            <a:endParaRPr lang="fr-FR" dirty="0"/>
          </a:p>
        </p:txBody>
      </p:sp>
      <p:sp>
        <p:nvSpPr>
          <p:cNvPr id="5" name="Espace réservé du numéro de diapositive 4"/>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30</a:t>
            </a:fld>
            <a:endParaRPr kumimoji="0" lang="en-US" dirty="0">
              <a:solidFill>
                <a:srgbClr val="FFFFFF"/>
              </a:solidFill>
            </a:endParaRPr>
          </a:p>
        </p:txBody>
      </p:sp>
    </p:spTree>
    <p:extLst>
      <p:ext uri="{BB962C8B-B14F-4D97-AF65-F5344CB8AC3E}">
        <p14:creationId xmlns:p14="http://schemas.microsoft.com/office/powerpoint/2010/main" val="1525228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8"/>
                                        </p:tgtEl>
                                      </p:cBhvr>
                                      <p:by x="400000" y="400000"/>
                                    </p:animScale>
                                  </p:childTnLst>
                                </p:cTn>
                              </p:par>
                              <p:par>
                                <p:cTn id="9" presetID="0" presetClass="path" presetSubtype="0" accel="50000" decel="50000" fill="hold" nodeType="withEffect">
                                  <p:stCondLst>
                                    <p:cond delay="0"/>
                                  </p:stCondLst>
                                  <p:childTnLst>
                                    <p:animMotion origin="layout" path="M -0.10503 0.02454 L -0.39062 0.1088 " pathEditMode="relative" rAng="0" ptsTypes="AA">
                                      <p:cBhvr>
                                        <p:cTn id="10" dur="2000" fill="hold"/>
                                        <p:tgtEl>
                                          <p:spTgt spid="8"/>
                                        </p:tgtEl>
                                        <p:attrNameLst>
                                          <p:attrName>ppt_x</p:attrName>
                                          <p:attrName>ppt_y</p:attrName>
                                        </p:attrNameLst>
                                      </p:cBhvr>
                                      <p:rCtr x="-14288" y="4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155181054"/>
              </p:ext>
            </p:extLst>
          </p:nvPr>
        </p:nvGraphicFramePr>
        <p:xfrm>
          <a:off x="-409221" y="-42332"/>
          <a:ext cx="956733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descr="Capture d’écran 2015-03-20 à 13.37.45.png"/>
          <p:cNvPicPr>
            <a:picLocks noChangeAspect="1"/>
          </p:cNvPicPr>
          <p:nvPr/>
        </p:nvPicPr>
        <p:blipFill rotWithShape="1">
          <a:blip r:embed="rId8">
            <a:extLst>
              <a:ext uri="{28A0092B-C50C-407E-A947-70E740481C1C}">
                <a14:useLocalDpi xmlns:a14="http://schemas.microsoft.com/office/drawing/2010/main" val="0"/>
              </a:ext>
            </a:extLst>
          </a:blip>
          <a:srcRect t="6409" b="4444"/>
          <a:stretch/>
        </p:blipFill>
        <p:spPr>
          <a:xfrm>
            <a:off x="56446" y="28223"/>
            <a:ext cx="1989666" cy="2002758"/>
          </a:xfrm>
          <a:prstGeom prst="rect">
            <a:avLst/>
          </a:prstGeom>
        </p:spPr>
      </p:pic>
      <p:sp>
        <p:nvSpPr>
          <p:cNvPr id="8" name="ZoneTexte 7"/>
          <p:cNvSpPr txBox="1"/>
          <p:nvPr/>
        </p:nvSpPr>
        <p:spPr>
          <a:xfrm>
            <a:off x="14112" y="2117889"/>
            <a:ext cx="9101664" cy="400110"/>
          </a:xfrm>
          <a:prstGeom prst="rect">
            <a:avLst/>
          </a:prstGeom>
          <a:solidFill>
            <a:schemeClr val="accent1">
              <a:lumMod val="20000"/>
              <a:lumOff val="80000"/>
            </a:schemeClr>
          </a:solidFill>
        </p:spPr>
        <p:txBody>
          <a:bodyPr wrap="square" rtlCol="0">
            <a:spAutoFit/>
          </a:bodyPr>
          <a:lstStyle/>
          <a:p>
            <a:pPr algn="ctr"/>
            <a:r>
              <a:rPr lang="fr-FR" b="1" i="1" dirty="0" smtClean="0"/>
              <a:t>Dyades </a:t>
            </a:r>
            <a:r>
              <a:rPr lang="fr-FR" sz="2000" b="1" i="1" dirty="0" err="1" smtClean="0"/>
              <a:t>teko</a:t>
            </a:r>
            <a:endParaRPr lang="fr-FR" sz="2000" b="1" i="1" dirty="0"/>
          </a:p>
        </p:txBody>
      </p:sp>
      <p:sp>
        <p:nvSpPr>
          <p:cNvPr id="2" name="Espace réservé du numéro de diapositive 1"/>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31</a:t>
            </a:fld>
            <a:endParaRPr kumimoji="0" lang="en-US" dirty="0">
              <a:solidFill>
                <a:srgbClr val="FFFFFF"/>
              </a:solidFill>
            </a:endParaRPr>
          </a:p>
        </p:txBody>
      </p:sp>
      <p:pic>
        <p:nvPicPr>
          <p:cNvPr id="9" name="Image 8" descr="Capture d’écran 2015-03-22 à 21.06.04.png"/>
          <p:cNvPicPr>
            <a:picLocks noChangeAspect="1"/>
          </p:cNvPicPr>
          <p:nvPr/>
        </p:nvPicPr>
        <p:blipFill rotWithShape="1">
          <a:blip r:embed="rId9">
            <a:extLst>
              <a:ext uri="{28A0092B-C50C-407E-A947-70E740481C1C}">
                <a14:useLocalDpi xmlns:a14="http://schemas.microsoft.com/office/drawing/2010/main" val="0"/>
              </a:ext>
            </a:extLst>
          </a:blip>
          <a:srcRect l="7143" t="11575" r="4674"/>
          <a:stretch/>
        </p:blipFill>
        <p:spPr>
          <a:xfrm>
            <a:off x="4614333" y="8898"/>
            <a:ext cx="1905000" cy="2030747"/>
          </a:xfrm>
          <a:prstGeom prst="rect">
            <a:avLst/>
          </a:prstGeom>
        </p:spPr>
      </p:pic>
      <p:pic>
        <p:nvPicPr>
          <p:cNvPr id="10" name="Image 9" descr="Capture d’écran 2015-03-20 à 13.37.4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5734" y="8898"/>
            <a:ext cx="1947333" cy="2078293"/>
          </a:xfrm>
          <a:prstGeom prst="rect">
            <a:avLst/>
          </a:prstGeom>
        </p:spPr>
      </p:pic>
      <p:pic>
        <p:nvPicPr>
          <p:cNvPr id="11" name="Image 10" descr="Capture d’écran 2015-03-22 à 21.07.21.png"/>
          <p:cNvPicPr>
            <a:picLocks noChangeAspect="1"/>
          </p:cNvPicPr>
          <p:nvPr/>
        </p:nvPicPr>
        <p:blipFill rotWithShape="1">
          <a:blip r:embed="rId10">
            <a:extLst>
              <a:ext uri="{28A0092B-C50C-407E-A947-70E740481C1C}">
                <a14:useLocalDpi xmlns:a14="http://schemas.microsoft.com/office/drawing/2010/main" val="0"/>
              </a:ext>
            </a:extLst>
          </a:blip>
          <a:srcRect l="4270" t="15246" r="3376" b="3070"/>
          <a:stretch/>
        </p:blipFill>
        <p:spPr>
          <a:xfrm>
            <a:off x="2271889" y="98777"/>
            <a:ext cx="2094114" cy="1890890"/>
          </a:xfrm>
          <a:prstGeom prst="rect">
            <a:avLst/>
          </a:prstGeom>
        </p:spPr>
      </p:pic>
    </p:spTree>
    <p:extLst>
      <p:ext uri="{BB962C8B-B14F-4D97-AF65-F5344CB8AC3E}">
        <p14:creationId xmlns:p14="http://schemas.microsoft.com/office/powerpoint/2010/main" val="36925318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ture d’écran 2015-03-19 à 00.03.30.pn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30788"/>
            <a:ext cx="9144000" cy="6827212"/>
          </a:xfrm>
          <a:prstGeom prst="rect">
            <a:avLst/>
          </a:prstGeom>
          <a:noFill/>
          <a:ln>
            <a:noFill/>
          </a:ln>
        </p:spPr>
      </p:pic>
      <p:sp>
        <p:nvSpPr>
          <p:cNvPr id="5" name="Arc 4"/>
          <p:cNvSpPr/>
          <p:nvPr/>
        </p:nvSpPr>
        <p:spPr>
          <a:xfrm rot="7102634">
            <a:off x="3078223" y="-270054"/>
            <a:ext cx="2788219" cy="4711557"/>
          </a:xfrm>
          <a:prstGeom prst="arc">
            <a:avLst>
              <a:gd name="adj1" fmla="val 8265280"/>
              <a:gd name="adj2" fmla="val 14527351"/>
            </a:avLst>
          </a:prstGeom>
          <a:ln w="28575" cmpd="sng">
            <a:solidFill>
              <a:srgbClr val="80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32</a:t>
            </a:fld>
            <a:endParaRPr kumimoji="0" lang="en-US" dirty="0">
              <a:solidFill>
                <a:srgbClr val="FFFFFF"/>
              </a:solidFill>
            </a:endParaRPr>
          </a:p>
        </p:txBody>
      </p:sp>
    </p:spTree>
    <p:extLst>
      <p:ext uri="{BB962C8B-B14F-4D97-AF65-F5344CB8AC3E}">
        <p14:creationId xmlns:p14="http://schemas.microsoft.com/office/powerpoint/2010/main" val="1366526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4" name="Image 3" descr="Capture d’écran 2015-03-18 à 16.32.09.pn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27476" y="1125700"/>
            <a:ext cx="7741665" cy="5732300"/>
          </a:xfrm>
          <a:prstGeom prst="rect">
            <a:avLst/>
          </a:prstGeom>
        </p:spPr>
      </p:pic>
      <p:sp>
        <p:nvSpPr>
          <p:cNvPr id="5" name="Arc 4"/>
          <p:cNvSpPr/>
          <p:nvPr/>
        </p:nvSpPr>
        <p:spPr>
          <a:xfrm rot="15468253">
            <a:off x="836520" y="2377205"/>
            <a:ext cx="2219583" cy="1752453"/>
          </a:xfrm>
          <a:prstGeom prst="arc">
            <a:avLst>
              <a:gd name="adj1" fmla="val 356376"/>
              <a:gd name="adj2" fmla="val 306429"/>
            </a:avLst>
          </a:prstGeom>
          <a:ln w="28575" cmpd="sng">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Arc 5"/>
          <p:cNvSpPr/>
          <p:nvPr/>
        </p:nvSpPr>
        <p:spPr>
          <a:xfrm rot="15747381">
            <a:off x="3871795" y="2048529"/>
            <a:ext cx="3435454" cy="1290612"/>
          </a:xfrm>
          <a:prstGeom prst="arc">
            <a:avLst>
              <a:gd name="adj1" fmla="val 356376"/>
              <a:gd name="adj2" fmla="val 306429"/>
            </a:avLst>
          </a:prstGeom>
          <a:ln w="28575" cmpd="sng">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Arc 6"/>
          <p:cNvSpPr/>
          <p:nvPr/>
        </p:nvSpPr>
        <p:spPr>
          <a:xfrm rot="4428583">
            <a:off x="4669653" y="2083184"/>
            <a:ext cx="1931187" cy="2830746"/>
          </a:xfrm>
          <a:prstGeom prst="arc">
            <a:avLst>
              <a:gd name="adj1" fmla="val 6564857"/>
              <a:gd name="adj2" fmla="val 13512844"/>
            </a:avLst>
          </a:prstGeom>
          <a:ln w="28575" cmpd="sng">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Arc 7"/>
          <p:cNvSpPr/>
          <p:nvPr/>
        </p:nvSpPr>
        <p:spPr>
          <a:xfrm rot="5400000">
            <a:off x="7118501" y="2521269"/>
            <a:ext cx="1188874" cy="1274092"/>
          </a:xfrm>
          <a:prstGeom prst="arc">
            <a:avLst>
              <a:gd name="adj1" fmla="val 8265280"/>
              <a:gd name="adj2" fmla="val 14178480"/>
            </a:avLst>
          </a:prstGeom>
          <a:ln w="28575" cmpd="sng">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Arc 8"/>
          <p:cNvSpPr/>
          <p:nvPr/>
        </p:nvSpPr>
        <p:spPr>
          <a:xfrm rot="4811582">
            <a:off x="2020116" y="1326136"/>
            <a:ext cx="2788219" cy="4711557"/>
          </a:xfrm>
          <a:prstGeom prst="arc">
            <a:avLst>
              <a:gd name="adj1" fmla="val 8265280"/>
              <a:gd name="adj2" fmla="val 14527351"/>
            </a:avLst>
          </a:prstGeom>
          <a:ln w="28575" cmpd="sng">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Arc 9"/>
          <p:cNvSpPr/>
          <p:nvPr/>
        </p:nvSpPr>
        <p:spPr>
          <a:xfrm rot="15781599">
            <a:off x="5676022" y="3326627"/>
            <a:ext cx="3049278" cy="1401125"/>
          </a:xfrm>
          <a:prstGeom prst="arc">
            <a:avLst>
              <a:gd name="adj1" fmla="val 356376"/>
              <a:gd name="adj2" fmla="val 306429"/>
            </a:avLst>
          </a:prstGeom>
          <a:ln w="28575" cmpd="sng">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 name="Titre 1"/>
          <p:cNvSpPr>
            <a:spLocks noGrp="1"/>
          </p:cNvSpPr>
          <p:nvPr>
            <p:ph type="title"/>
          </p:nvPr>
        </p:nvSpPr>
        <p:spPr>
          <a:xfrm>
            <a:off x="457200" y="127001"/>
            <a:ext cx="8229600" cy="1411110"/>
          </a:xfrm>
        </p:spPr>
        <p:txBody>
          <a:bodyPr/>
          <a:lstStyle/>
          <a:p>
            <a:r>
              <a:rPr lang="fr-FR" sz="4000" b="1" i="1" dirty="0" smtClean="0"/>
              <a:t>Styles </a:t>
            </a:r>
            <a:r>
              <a:rPr lang="fr-FR" sz="4000" b="1" i="1" dirty="0"/>
              <a:t>interactifs des dyades </a:t>
            </a:r>
            <a:r>
              <a:rPr lang="fr-FR" sz="4000" b="1" i="1" dirty="0" err="1" smtClean="0"/>
              <a:t>aluku</a:t>
            </a:r>
            <a:r>
              <a:rPr lang="fr-FR" sz="4000" dirty="0"/>
              <a:t/>
            </a:r>
            <a:br>
              <a:rPr lang="fr-FR" sz="4000" dirty="0"/>
            </a:br>
            <a:endParaRPr lang="fr-FR" sz="4000" dirty="0"/>
          </a:p>
        </p:txBody>
      </p:sp>
      <p:sp>
        <p:nvSpPr>
          <p:cNvPr id="2" name="Espace réservé du numéro de diapositive 1"/>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33</a:t>
            </a:fld>
            <a:endParaRPr kumimoji="0" lang="en-US" dirty="0">
              <a:solidFill>
                <a:srgbClr val="FFFFFF"/>
              </a:solidFill>
            </a:endParaRPr>
          </a:p>
        </p:txBody>
      </p:sp>
    </p:spTree>
    <p:extLst>
      <p:ext uri="{BB962C8B-B14F-4D97-AF65-F5344CB8AC3E}">
        <p14:creationId xmlns:p14="http://schemas.microsoft.com/office/powerpoint/2010/main" val="2816220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544424690"/>
              </p:ext>
            </p:extLst>
          </p:nvPr>
        </p:nvGraphicFramePr>
        <p:xfrm>
          <a:off x="-409221" y="-42332"/>
          <a:ext cx="956733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descr="Capture d’écran 2015-03-20 à 13.48.17.png"/>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300111" y="28221"/>
            <a:ext cx="2144890" cy="2144889"/>
          </a:xfrm>
          <a:prstGeom prst="rect">
            <a:avLst/>
          </a:prstGeom>
        </p:spPr>
      </p:pic>
      <p:pic>
        <p:nvPicPr>
          <p:cNvPr id="3" name="Image 2" descr="Capture d’écran 2015-03-20 à 13.51.0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8220"/>
            <a:ext cx="2152138" cy="2144889"/>
          </a:xfrm>
          <a:prstGeom prst="rect">
            <a:avLst/>
          </a:prstGeom>
        </p:spPr>
      </p:pic>
      <p:pic>
        <p:nvPicPr>
          <p:cNvPr id="5" name="Image 4" descr="Capture d’écran 2015-03-20 à 13.51.0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69177" y="0"/>
            <a:ext cx="2152138" cy="2144889"/>
          </a:xfrm>
          <a:prstGeom prst="rect">
            <a:avLst/>
          </a:prstGeom>
        </p:spPr>
      </p:pic>
      <p:pic>
        <p:nvPicPr>
          <p:cNvPr id="7" name="Image 6" descr="Capture d’écran 2015-03-20 à 14.01.26.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83399" y="-1"/>
            <a:ext cx="2152138" cy="2144889"/>
          </a:xfrm>
          <a:prstGeom prst="rect">
            <a:avLst/>
          </a:prstGeom>
        </p:spPr>
      </p:pic>
      <p:sp>
        <p:nvSpPr>
          <p:cNvPr id="8" name="ZoneTexte 7"/>
          <p:cNvSpPr txBox="1"/>
          <p:nvPr/>
        </p:nvSpPr>
        <p:spPr>
          <a:xfrm>
            <a:off x="14112" y="2117889"/>
            <a:ext cx="9101664" cy="400110"/>
          </a:xfrm>
          <a:prstGeom prst="rect">
            <a:avLst/>
          </a:prstGeom>
          <a:solidFill>
            <a:schemeClr val="accent1">
              <a:lumMod val="20000"/>
              <a:lumOff val="80000"/>
            </a:schemeClr>
          </a:solidFill>
        </p:spPr>
        <p:txBody>
          <a:bodyPr wrap="square" rtlCol="0">
            <a:spAutoFit/>
          </a:bodyPr>
          <a:lstStyle/>
          <a:p>
            <a:pPr algn="ctr"/>
            <a:r>
              <a:rPr lang="fr-FR" b="1" i="1" dirty="0" smtClean="0"/>
              <a:t>Dyades </a:t>
            </a:r>
            <a:r>
              <a:rPr lang="fr-FR" sz="2000" b="1" i="1" dirty="0" err="1" smtClean="0"/>
              <a:t>aluku</a:t>
            </a:r>
            <a:endParaRPr lang="fr-FR" sz="2000" b="1" i="1" dirty="0"/>
          </a:p>
        </p:txBody>
      </p:sp>
      <p:sp>
        <p:nvSpPr>
          <p:cNvPr id="6" name="Espace réservé du numéro de diapositive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34</a:t>
            </a:fld>
            <a:endParaRPr kumimoji="0" lang="en-US" dirty="0">
              <a:solidFill>
                <a:srgbClr val="FFFFFF"/>
              </a:solidFill>
            </a:endParaRPr>
          </a:p>
        </p:txBody>
      </p:sp>
    </p:spTree>
    <p:extLst>
      <p:ext uri="{BB962C8B-B14F-4D97-AF65-F5344CB8AC3E}">
        <p14:creationId xmlns:p14="http://schemas.microsoft.com/office/powerpoint/2010/main" val="11780677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5-03-18 à 16.19.53.pn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792941" y="42863"/>
            <a:ext cx="5902104" cy="6858000"/>
          </a:xfrm>
          <a:prstGeom prst="rect">
            <a:avLst/>
          </a:prstGeom>
        </p:spPr>
      </p:pic>
      <p:sp>
        <p:nvSpPr>
          <p:cNvPr id="5" name="Arc 4"/>
          <p:cNvSpPr/>
          <p:nvPr/>
        </p:nvSpPr>
        <p:spPr>
          <a:xfrm rot="16731676">
            <a:off x="1655574" y="2025964"/>
            <a:ext cx="1535827" cy="938390"/>
          </a:xfrm>
          <a:prstGeom prst="arc">
            <a:avLst>
              <a:gd name="adj1" fmla="val 10956395"/>
              <a:gd name="adj2" fmla="val 306429"/>
            </a:avLst>
          </a:prstGeom>
          <a:ln w="28575"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Arc 5"/>
          <p:cNvSpPr/>
          <p:nvPr/>
        </p:nvSpPr>
        <p:spPr>
          <a:xfrm rot="20432346">
            <a:off x="3049872" y="1093566"/>
            <a:ext cx="976789" cy="548947"/>
          </a:xfrm>
          <a:prstGeom prst="arc">
            <a:avLst>
              <a:gd name="adj1" fmla="val 10956395"/>
              <a:gd name="adj2" fmla="val 306429"/>
            </a:avLst>
          </a:prstGeom>
          <a:ln w="28575"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Arc 6"/>
          <p:cNvSpPr/>
          <p:nvPr/>
        </p:nvSpPr>
        <p:spPr>
          <a:xfrm rot="7468995">
            <a:off x="2525956" y="2079664"/>
            <a:ext cx="1980239" cy="1124425"/>
          </a:xfrm>
          <a:prstGeom prst="arc">
            <a:avLst>
              <a:gd name="adj1" fmla="val 10956395"/>
              <a:gd name="adj2" fmla="val 21243298"/>
            </a:avLst>
          </a:prstGeom>
          <a:ln w="28575"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Arc 7"/>
          <p:cNvSpPr/>
          <p:nvPr/>
        </p:nvSpPr>
        <p:spPr>
          <a:xfrm rot="10800000">
            <a:off x="3406588" y="2011294"/>
            <a:ext cx="3316940" cy="938391"/>
          </a:xfrm>
          <a:prstGeom prst="arc">
            <a:avLst>
              <a:gd name="adj1" fmla="val 11392525"/>
              <a:gd name="adj2" fmla="val 21255550"/>
            </a:avLst>
          </a:prstGeom>
          <a:ln w="28575"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Arc 8"/>
          <p:cNvSpPr/>
          <p:nvPr/>
        </p:nvSpPr>
        <p:spPr>
          <a:xfrm rot="5591308">
            <a:off x="3432351" y="3112959"/>
            <a:ext cx="876365" cy="1462703"/>
          </a:xfrm>
          <a:prstGeom prst="arc">
            <a:avLst>
              <a:gd name="adj1" fmla="val 21570594"/>
              <a:gd name="adj2" fmla="val 21243298"/>
            </a:avLst>
          </a:prstGeom>
          <a:ln w="28575"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Titre 1"/>
          <p:cNvSpPr>
            <a:spLocks noGrp="1"/>
          </p:cNvSpPr>
          <p:nvPr>
            <p:ph type="title"/>
          </p:nvPr>
        </p:nvSpPr>
        <p:spPr>
          <a:xfrm>
            <a:off x="127000" y="1"/>
            <a:ext cx="9017000" cy="1368778"/>
          </a:xfrm>
        </p:spPr>
        <p:txBody>
          <a:bodyPr/>
          <a:lstStyle/>
          <a:p>
            <a:r>
              <a:rPr lang="fr-FR" b="1" i="1" dirty="0"/>
              <a:t>Styles interactifs des dyades laotiennes </a:t>
            </a:r>
            <a:r>
              <a:rPr lang="fr-FR" sz="4400" b="1" i="1" dirty="0"/>
              <a:t>vivant en Guyane </a:t>
            </a:r>
            <a:r>
              <a:rPr lang="fr-FR" sz="4400" b="1" i="1" dirty="0" smtClean="0"/>
              <a:t>française</a:t>
            </a:r>
            <a:endParaRPr lang="fr-FR" dirty="0"/>
          </a:p>
        </p:txBody>
      </p:sp>
      <p:sp>
        <p:nvSpPr>
          <p:cNvPr id="2" name="Espace réservé du numéro de diapositive 1"/>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35</a:t>
            </a:fld>
            <a:endParaRPr kumimoji="0" lang="en-US" dirty="0">
              <a:solidFill>
                <a:srgbClr val="FFFFFF"/>
              </a:solidFill>
            </a:endParaRPr>
          </a:p>
        </p:txBody>
      </p:sp>
    </p:spTree>
    <p:extLst>
      <p:ext uri="{BB962C8B-B14F-4D97-AF65-F5344CB8AC3E}">
        <p14:creationId xmlns:p14="http://schemas.microsoft.com/office/powerpoint/2010/main" val="3628650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64776243"/>
              </p:ext>
            </p:extLst>
          </p:nvPr>
        </p:nvGraphicFramePr>
        <p:xfrm>
          <a:off x="-409221" y="-42332"/>
          <a:ext cx="956733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descr="Capture d’écran 2015-03-20 à 14.06.2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
            <a:ext cx="2173111" cy="2130779"/>
          </a:xfrm>
          <a:prstGeom prst="rect">
            <a:avLst/>
          </a:prstGeom>
        </p:spPr>
      </p:pic>
      <p:pic>
        <p:nvPicPr>
          <p:cNvPr id="6" name="Image 5" descr="Capture d’écran 2015-03-20 à 14.10.06.png"/>
          <p:cNvPicPr>
            <a:picLocks noChangeAspect="1"/>
          </p:cNvPicPr>
          <p:nvPr/>
        </p:nvPicPr>
        <p:blipFill rotWithShape="1">
          <a:blip r:embed="rId9">
            <a:extLst>
              <a:ext uri="{28A0092B-C50C-407E-A947-70E740481C1C}">
                <a14:useLocalDpi xmlns:a14="http://schemas.microsoft.com/office/drawing/2010/main" val="0"/>
              </a:ext>
            </a:extLst>
          </a:blip>
          <a:srcRect l="4760"/>
          <a:stretch/>
        </p:blipFill>
        <p:spPr>
          <a:xfrm>
            <a:off x="2271891" y="0"/>
            <a:ext cx="2179476" cy="2130778"/>
          </a:xfrm>
          <a:prstGeom prst="rect">
            <a:avLst/>
          </a:prstGeom>
        </p:spPr>
      </p:pic>
      <p:pic>
        <p:nvPicPr>
          <p:cNvPr id="9" name="Image 8" descr="Capture d’écran 2015-03-20 à 14.18.53.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34810" y="29900"/>
            <a:ext cx="2094810" cy="2086767"/>
          </a:xfrm>
          <a:prstGeom prst="rect">
            <a:avLst/>
          </a:prstGeom>
        </p:spPr>
      </p:pic>
      <p:pic>
        <p:nvPicPr>
          <p:cNvPr id="11" name="Image 10" descr="Capture d’écran 2015-03-20 à 14.26.1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9033" y="29900"/>
            <a:ext cx="2094154" cy="2086767"/>
          </a:xfrm>
          <a:prstGeom prst="rect">
            <a:avLst/>
          </a:prstGeom>
        </p:spPr>
      </p:pic>
      <p:sp>
        <p:nvSpPr>
          <p:cNvPr id="12" name="ZoneTexte 11"/>
          <p:cNvSpPr txBox="1"/>
          <p:nvPr/>
        </p:nvSpPr>
        <p:spPr>
          <a:xfrm>
            <a:off x="14112" y="2117889"/>
            <a:ext cx="9101664" cy="400110"/>
          </a:xfrm>
          <a:prstGeom prst="rect">
            <a:avLst/>
          </a:prstGeom>
          <a:solidFill>
            <a:schemeClr val="accent1">
              <a:lumMod val="20000"/>
              <a:lumOff val="80000"/>
            </a:schemeClr>
          </a:solidFill>
        </p:spPr>
        <p:txBody>
          <a:bodyPr wrap="square" rtlCol="0">
            <a:spAutoFit/>
          </a:bodyPr>
          <a:lstStyle/>
          <a:p>
            <a:pPr algn="ctr"/>
            <a:r>
              <a:rPr lang="fr-FR" b="1" i="1" dirty="0" smtClean="0"/>
              <a:t>Dyades </a:t>
            </a:r>
            <a:r>
              <a:rPr lang="fr-FR" sz="2000" b="1" i="1" dirty="0" smtClean="0"/>
              <a:t>laotiennes</a:t>
            </a:r>
            <a:endParaRPr lang="fr-FR" sz="2000" b="1" i="1" dirty="0"/>
          </a:p>
        </p:txBody>
      </p:sp>
      <p:sp>
        <p:nvSpPr>
          <p:cNvPr id="2" name="Espace réservé du numéro de diapositive 1"/>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36</a:t>
            </a:fld>
            <a:endParaRPr kumimoji="0" lang="en-US" dirty="0">
              <a:solidFill>
                <a:srgbClr val="FFFFFF"/>
              </a:solidFill>
            </a:endParaRPr>
          </a:p>
        </p:txBody>
      </p:sp>
    </p:spTree>
    <p:extLst>
      <p:ext uri="{BB962C8B-B14F-4D97-AF65-F5344CB8AC3E}">
        <p14:creationId xmlns:p14="http://schemas.microsoft.com/office/powerpoint/2010/main" val="23895973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lecture.png"/>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541906" y="1504039"/>
            <a:ext cx="4602094" cy="5353961"/>
          </a:xfrm>
          <a:prstGeom prst="rect">
            <a:avLst/>
          </a:prstGeom>
        </p:spPr>
      </p:pic>
      <p:pic>
        <p:nvPicPr>
          <p:cNvPr id="12" name="Image 11" descr="tutorat2.png"/>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440500"/>
            <a:ext cx="4165729" cy="5417500"/>
          </a:xfrm>
          <a:prstGeom prst="rect">
            <a:avLst/>
          </a:prstGeom>
        </p:spPr>
      </p:pic>
      <p:sp>
        <p:nvSpPr>
          <p:cNvPr id="13" name="Arc 12"/>
          <p:cNvSpPr/>
          <p:nvPr/>
        </p:nvSpPr>
        <p:spPr>
          <a:xfrm rot="20432346">
            <a:off x="5940545" y="2110384"/>
            <a:ext cx="1883537" cy="1210141"/>
          </a:xfrm>
          <a:prstGeom prst="arc">
            <a:avLst>
              <a:gd name="adj1" fmla="val 10956395"/>
              <a:gd name="adj2" fmla="val 306429"/>
            </a:avLst>
          </a:prstGeom>
          <a:ln w="28575"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5" name="Connecteur droit avec flèche 14"/>
          <p:cNvCxnSpPr/>
          <p:nvPr/>
        </p:nvCxnSpPr>
        <p:spPr>
          <a:xfrm flipH="1">
            <a:off x="6593679" y="2148086"/>
            <a:ext cx="202674" cy="9592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Arc 15"/>
          <p:cNvSpPr/>
          <p:nvPr/>
        </p:nvSpPr>
        <p:spPr>
          <a:xfrm rot="20432346">
            <a:off x="796383" y="1366060"/>
            <a:ext cx="1883537" cy="1210141"/>
          </a:xfrm>
          <a:prstGeom prst="arc">
            <a:avLst>
              <a:gd name="adj1" fmla="val 10956395"/>
              <a:gd name="adj2" fmla="val 306429"/>
            </a:avLst>
          </a:prstGeom>
          <a:ln w="28575"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Titre 1"/>
          <p:cNvSpPr>
            <a:spLocks noGrp="1"/>
          </p:cNvSpPr>
          <p:nvPr>
            <p:ph type="title"/>
          </p:nvPr>
        </p:nvSpPr>
        <p:spPr>
          <a:xfrm>
            <a:off x="1" y="20585"/>
            <a:ext cx="9144000" cy="1483454"/>
          </a:xfrm>
        </p:spPr>
        <p:txBody>
          <a:bodyPr/>
          <a:lstStyle/>
          <a:p>
            <a:r>
              <a:rPr lang="fr-FR" b="1" i="1" dirty="0"/>
              <a:t>Styles interactifs des </a:t>
            </a:r>
            <a:r>
              <a:rPr lang="fr-FR" b="1" i="1" dirty="0" smtClean="0"/>
              <a:t>dyades haïtiennes, </a:t>
            </a:r>
            <a:r>
              <a:rPr lang="fr-FR" sz="4400" b="1" i="1" dirty="0"/>
              <a:t>vivant en Guyane </a:t>
            </a:r>
            <a:r>
              <a:rPr lang="fr-FR" sz="4400" b="1" i="1" dirty="0" smtClean="0"/>
              <a:t>française</a:t>
            </a:r>
            <a:endParaRPr lang="fr-FR" sz="4400" dirty="0"/>
          </a:p>
        </p:txBody>
      </p:sp>
      <p:sp>
        <p:nvSpPr>
          <p:cNvPr id="2" name="Rectangle 1"/>
          <p:cNvSpPr/>
          <p:nvPr/>
        </p:nvSpPr>
        <p:spPr>
          <a:xfrm>
            <a:off x="4541906" y="6486225"/>
            <a:ext cx="2229555" cy="369332"/>
          </a:xfrm>
          <a:prstGeom prst="rect">
            <a:avLst/>
          </a:prstGeom>
        </p:spPr>
        <p:txBody>
          <a:bodyPr wrap="square">
            <a:spAutoFit/>
          </a:bodyPr>
          <a:lstStyle/>
          <a:p>
            <a:r>
              <a:rPr lang="fr-FR" dirty="0" smtClean="0">
                <a:solidFill>
                  <a:schemeClr val="bg1"/>
                </a:solidFill>
              </a:rPr>
              <a:t>Photo de la dyade 4 </a:t>
            </a:r>
            <a:endParaRPr lang="fr-FR" dirty="0">
              <a:solidFill>
                <a:schemeClr val="bg1"/>
              </a:solidFill>
            </a:endParaRPr>
          </a:p>
        </p:txBody>
      </p: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37</a:t>
            </a:fld>
            <a:endParaRPr kumimoji="0" lang="en-US" dirty="0">
              <a:solidFill>
                <a:srgbClr val="FFFFFF"/>
              </a:solidFill>
            </a:endParaRPr>
          </a:p>
        </p:txBody>
      </p:sp>
    </p:spTree>
    <p:extLst>
      <p:ext uri="{BB962C8B-B14F-4D97-AF65-F5344CB8AC3E}">
        <p14:creationId xmlns:p14="http://schemas.microsoft.com/office/powerpoint/2010/main" val="2609481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162306414"/>
              </p:ext>
            </p:extLst>
          </p:nvPr>
        </p:nvGraphicFramePr>
        <p:xfrm>
          <a:off x="-211667" y="-42332"/>
          <a:ext cx="936977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descr="Capture d’écran 2015-03-20 à 14.43.04.png"/>
          <p:cNvPicPr>
            <a:picLocks noChangeAspect="1"/>
          </p:cNvPicPr>
          <p:nvPr/>
        </p:nvPicPr>
        <p:blipFill rotWithShape="1">
          <a:blip r:embed="rId8">
            <a:extLst>
              <a:ext uri="{28A0092B-C50C-407E-A947-70E740481C1C}">
                <a14:useLocalDpi xmlns:a14="http://schemas.microsoft.com/office/drawing/2010/main" val="0"/>
              </a:ext>
            </a:extLst>
          </a:blip>
          <a:srcRect l="-17359" t="-5797" r="942" b="660"/>
          <a:stretch/>
        </p:blipFill>
        <p:spPr>
          <a:xfrm>
            <a:off x="1942034" y="0"/>
            <a:ext cx="2404188" cy="1933223"/>
          </a:xfrm>
          <a:prstGeom prst="rect">
            <a:avLst/>
          </a:prstGeom>
        </p:spPr>
      </p:pic>
      <p:pic>
        <p:nvPicPr>
          <p:cNvPr id="6" name="Image 5" descr="Capture d’écran 2015-03-20 à 14.47.31.png"/>
          <p:cNvPicPr>
            <a:picLocks noChangeAspect="1"/>
          </p:cNvPicPr>
          <p:nvPr/>
        </p:nvPicPr>
        <p:blipFill rotWithShape="1">
          <a:blip r:embed="rId9">
            <a:extLst>
              <a:ext uri="{28A0092B-C50C-407E-A947-70E740481C1C}">
                <a14:useLocalDpi xmlns:a14="http://schemas.microsoft.com/office/drawing/2010/main" val="0"/>
              </a:ext>
            </a:extLst>
          </a:blip>
          <a:srcRect l="5382" t="8696" r="1"/>
          <a:stretch/>
        </p:blipFill>
        <p:spPr>
          <a:xfrm>
            <a:off x="14112" y="112890"/>
            <a:ext cx="1984366" cy="1820333"/>
          </a:xfrm>
          <a:prstGeom prst="rect">
            <a:avLst/>
          </a:prstGeom>
        </p:spPr>
      </p:pic>
      <p:pic>
        <p:nvPicPr>
          <p:cNvPr id="8" name="Image 7" descr="Capture d’écran 2015-03-20 à 14.58.4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3109" y="112891"/>
            <a:ext cx="2113644" cy="1820332"/>
          </a:xfrm>
          <a:prstGeom prst="rect">
            <a:avLst/>
          </a:prstGeom>
        </p:spPr>
      </p:pic>
      <p:pic>
        <p:nvPicPr>
          <p:cNvPr id="9" name="Image 8" descr="Capture d’écran 2015-03-20 à 15.04.34.png"/>
          <p:cNvPicPr>
            <a:picLocks noChangeAspect="1"/>
          </p:cNvPicPr>
          <p:nvPr/>
        </p:nvPicPr>
        <p:blipFill rotWithShape="1">
          <a:blip r:embed="rId11">
            <a:extLst>
              <a:ext uri="{28A0092B-C50C-407E-A947-70E740481C1C}">
                <a14:useLocalDpi xmlns:a14="http://schemas.microsoft.com/office/drawing/2010/main" val="0"/>
              </a:ext>
            </a:extLst>
          </a:blip>
          <a:srcRect l="5087" t="7604"/>
          <a:stretch/>
        </p:blipFill>
        <p:spPr>
          <a:xfrm>
            <a:off x="7182556" y="155223"/>
            <a:ext cx="1933220" cy="1714502"/>
          </a:xfrm>
          <a:prstGeom prst="rect">
            <a:avLst/>
          </a:prstGeom>
        </p:spPr>
      </p:pic>
      <p:sp>
        <p:nvSpPr>
          <p:cNvPr id="10" name="ZoneTexte 9"/>
          <p:cNvSpPr txBox="1"/>
          <p:nvPr/>
        </p:nvSpPr>
        <p:spPr>
          <a:xfrm>
            <a:off x="14112" y="2061445"/>
            <a:ext cx="9101664" cy="400110"/>
          </a:xfrm>
          <a:prstGeom prst="rect">
            <a:avLst/>
          </a:prstGeom>
          <a:solidFill>
            <a:schemeClr val="accent1">
              <a:lumMod val="20000"/>
              <a:lumOff val="80000"/>
            </a:schemeClr>
          </a:solidFill>
        </p:spPr>
        <p:txBody>
          <a:bodyPr wrap="square" rtlCol="0">
            <a:spAutoFit/>
          </a:bodyPr>
          <a:lstStyle/>
          <a:p>
            <a:pPr algn="ctr"/>
            <a:r>
              <a:rPr lang="fr-FR" b="1" i="1" dirty="0" smtClean="0"/>
              <a:t>Dyades </a:t>
            </a:r>
            <a:r>
              <a:rPr lang="fr-FR" sz="2000" b="1" i="1" dirty="0" smtClean="0"/>
              <a:t>haïtiennes</a:t>
            </a:r>
            <a:endParaRPr lang="fr-FR" sz="2000" b="1" i="1" dirty="0"/>
          </a:p>
        </p:txBody>
      </p:sp>
      <p:sp>
        <p:nvSpPr>
          <p:cNvPr id="2" name="Espace réservé du numéro de diapositive 1"/>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38</a:t>
            </a:fld>
            <a:endParaRPr kumimoji="0" lang="en-US" dirty="0">
              <a:solidFill>
                <a:srgbClr val="FFFFFF"/>
              </a:solidFill>
            </a:endParaRPr>
          </a:p>
        </p:txBody>
      </p:sp>
    </p:spTree>
    <p:extLst>
      <p:ext uri="{BB962C8B-B14F-4D97-AF65-F5344CB8AC3E}">
        <p14:creationId xmlns:p14="http://schemas.microsoft.com/office/powerpoint/2010/main" val="1051081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556" y="2476563"/>
            <a:ext cx="7874000" cy="3416320"/>
          </a:xfrm>
          <a:prstGeom prst="rect">
            <a:avLst/>
          </a:prstGeom>
        </p:spPr>
        <p:txBody>
          <a:bodyPr wrap="square">
            <a:spAutoFit/>
          </a:bodyPr>
          <a:lstStyle/>
          <a:p>
            <a:r>
              <a:rPr lang="fr-FR" sz="2400" dirty="0" smtClean="0"/>
              <a:t>Les </a:t>
            </a:r>
            <a:r>
              <a:rPr lang="fr-FR" sz="2400" dirty="0"/>
              <a:t>résultats ont mis en évidence, d’une part des spécificités au sein du même groupe socio-culturel et, d’autre part, des dominantes comportementales selon chaque groupe socio-culturel : </a:t>
            </a:r>
            <a:endParaRPr lang="fr-FR" sz="2400" dirty="0" smtClean="0"/>
          </a:p>
          <a:p>
            <a:pPr marL="342900" indent="-342900">
              <a:buFont typeface="Arial"/>
              <a:buChar char="•"/>
            </a:pPr>
            <a:r>
              <a:rPr lang="fr-FR" sz="2400" dirty="0" smtClean="0"/>
              <a:t>les </a:t>
            </a:r>
            <a:r>
              <a:rPr lang="fr-FR" sz="2400" dirty="0" err="1"/>
              <a:t>Teko</a:t>
            </a:r>
            <a:r>
              <a:rPr lang="fr-FR" sz="2400" dirty="0"/>
              <a:t> présentent ainsi une prépondérance des styles autonomisant et disjoint ; </a:t>
            </a:r>
            <a:endParaRPr lang="fr-FR" sz="2400" dirty="0" smtClean="0"/>
          </a:p>
          <a:p>
            <a:pPr marL="342900" indent="-342900">
              <a:buFont typeface="Arial"/>
              <a:buChar char="•"/>
            </a:pPr>
            <a:r>
              <a:rPr lang="fr-FR" sz="2400" dirty="0" smtClean="0"/>
              <a:t>les </a:t>
            </a:r>
            <a:r>
              <a:rPr lang="fr-FR" sz="2400" dirty="0" err="1"/>
              <a:t>Aluku</a:t>
            </a:r>
            <a:r>
              <a:rPr lang="fr-FR" sz="2400" dirty="0"/>
              <a:t> davantage les styles autonomisant et directif ; </a:t>
            </a:r>
            <a:endParaRPr lang="fr-FR" sz="2400" dirty="0" smtClean="0"/>
          </a:p>
          <a:p>
            <a:pPr marL="342900" indent="-342900">
              <a:buFont typeface="Arial"/>
              <a:buChar char="•"/>
            </a:pPr>
            <a:r>
              <a:rPr lang="fr-FR" sz="2400" dirty="0" smtClean="0"/>
              <a:t>les </a:t>
            </a:r>
            <a:r>
              <a:rPr lang="fr-FR" sz="2400" dirty="0"/>
              <a:t>Laotiens les styles suggestif et directif </a:t>
            </a:r>
            <a:r>
              <a:rPr lang="fr-FR" sz="2400" dirty="0" smtClean="0"/>
              <a:t>;</a:t>
            </a:r>
          </a:p>
          <a:p>
            <a:pPr marL="342900" indent="-342900">
              <a:buFont typeface="Arial"/>
              <a:buChar char="•"/>
            </a:pPr>
            <a:r>
              <a:rPr lang="fr-FR" sz="2400" dirty="0" smtClean="0"/>
              <a:t>et </a:t>
            </a:r>
            <a:r>
              <a:rPr lang="fr-FR" sz="2400" dirty="0"/>
              <a:t>les Haïtiens les styles directif et disjoint. </a:t>
            </a:r>
          </a:p>
        </p:txBody>
      </p:sp>
      <p:sp>
        <p:nvSpPr>
          <p:cNvPr id="5" name="Titre 1"/>
          <p:cNvSpPr>
            <a:spLocks noGrp="1"/>
          </p:cNvSpPr>
          <p:nvPr>
            <p:ph type="title"/>
          </p:nvPr>
        </p:nvSpPr>
        <p:spPr>
          <a:xfrm>
            <a:off x="457200" y="119364"/>
            <a:ext cx="8229600" cy="1489303"/>
          </a:xfrm>
        </p:spPr>
        <p:txBody>
          <a:bodyPr/>
          <a:lstStyle/>
          <a:p>
            <a:r>
              <a:rPr lang="fr-FR" sz="4800" dirty="0" smtClean="0"/>
              <a:t>Synthèse comparative</a:t>
            </a:r>
            <a:endParaRPr lang="fr-FR" dirty="0"/>
          </a:p>
        </p:txBody>
      </p:sp>
      <p:sp>
        <p:nvSpPr>
          <p:cNvPr id="2" name="Espace réservé du numéro de diapositive 1"/>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39</a:t>
            </a:fld>
            <a:endParaRPr kumimoji="0" lang="en-US" dirty="0">
              <a:solidFill>
                <a:srgbClr val="FFFFFF"/>
              </a:solidFill>
            </a:endParaRPr>
          </a:p>
        </p:txBody>
      </p:sp>
    </p:spTree>
    <p:extLst>
      <p:ext uri="{BB962C8B-B14F-4D97-AF65-F5344CB8AC3E}">
        <p14:creationId xmlns:p14="http://schemas.microsoft.com/office/powerpoint/2010/main" val="40082351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 général de la recherche</a:t>
            </a:r>
            <a:endParaRPr lang="fr-FR" dirty="0"/>
          </a:p>
        </p:txBody>
      </p:sp>
      <p:sp>
        <p:nvSpPr>
          <p:cNvPr id="3" name="Espace réservé du contenu 2"/>
          <p:cNvSpPr>
            <a:spLocks noGrp="1"/>
          </p:cNvSpPr>
          <p:nvPr>
            <p:ph idx="1"/>
          </p:nvPr>
        </p:nvSpPr>
        <p:spPr/>
        <p:txBody>
          <a:bodyPr>
            <a:normAutofit/>
          </a:bodyPr>
          <a:lstStyle/>
          <a:p>
            <a:pPr algn="just"/>
            <a:r>
              <a:rPr lang="fr-FR" sz="3600" dirty="0"/>
              <a:t>identifier l’impact des pratiques éducatives familiales, </a:t>
            </a:r>
            <a:r>
              <a:rPr lang="fr-FR" sz="3600" dirty="0" smtClean="0"/>
              <a:t>de quatre </a:t>
            </a:r>
            <a:r>
              <a:rPr lang="fr-FR" sz="3600" dirty="0"/>
              <a:t>groupes minoritaires vivant en </a:t>
            </a:r>
            <a:r>
              <a:rPr lang="fr-FR" sz="3600" dirty="0" smtClean="0"/>
              <a:t>Guyane française, </a:t>
            </a:r>
            <a:r>
              <a:rPr lang="fr-FR" sz="3600" dirty="0"/>
              <a:t>sur l’adaptation scolaire du jeune enfant </a:t>
            </a:r>
            <a:endParaRPr lang="fr-FR" sz="3600" dirty="0" smtClean="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4</a:t>
            </a:fld>
            <a:endParaRPr kumimoji="0" lang="en-US" dirty="0">
              <a:solidFill>
                <a:srgbClr val="FFFFFF"/>
              </a:solidFill>
            </a:endParaRPr>
          </a:p>
        </p:txBody>
      </p:sp>
    </p:spTree>
    <p:extLst>
      <p:ext uri="{BB962C8B-B14F-4D97-AF65-F5344CB8AC3E}">
        <p14:creationId xmlns:p14="http://schemas.microsoft.com/office/powerpoint/2010/main" val="6679742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457200" y="2413001"/>
            <a:ext cx="8229600" cy="3711222"/>
          </a:xfrm>
        </p:spPr>
        <p:txBody>
          <a:bodyPr>
            <a:noAutofit/>
          </a:bodyPr>
          <a:lstStyle/>
          <a:p>
            <a:pPr algn="just"/>
            <a:r>
              <a:rPr lang="fr-FR" sz="2400" dirty="0">
                <a:solidFill>
                  <a:schemeClr val="tx1"/>
                </a:solidFill>
              </a:rPr>
              <a:t>Cet article avait comme but de présenter de manière comparative le pattern interactif de seize dyades appartenant à quatre groupes socioculturels de Guyane </a:t>
            </a:r>
            <a:r>
              <a:rPr lang="fr-FR" sz="2400" dirty="0" smtClean="0">
                <a:solidFill>
                  <a:schemeClr val="tx1"/>
                </a:solidFill>
              </a:rPr>
              <a:t>française, à travers des observations dans </a:t>
            </a:r>
            <a:r>
              <a:rPr lang="fr-FR" sz="2400" dirty="0">
                <a:solidFill>
                  <a:schemeClr val="tx1"/>
                </a:solidFill>
              </a:rPr>
              <a:t>le cadre des activités habituelles (lors de deux séances d’observation d’une heure chacune)</a:t>
            </a:r>
            <a:r>
              <a:rPr lang="fr-FR" sz="2400" dirty="0"/>
              <a:t> </a:t>
            </a:r>
            <a:r>
              <a:rPr lang="fr-FR" sz="2400" dirty="0" smtClean="0">
                <a:solidFill>
                  <a:schemeClr val="tx1"/>
                </a:solidFill>
              </a:rPr>
              <a:t> </a:t>
            </a:r>
          </a:p>
          <a:p>
            <a:pPr lvl="1" algn="just"/>
            <a:r>
              <a:rPr lang="fr-FR" dirty="0" smtClean="0">
                <a:solidFill>
                  <a:schemeClr val="tx1"/>
                </a:solidFill>
              </a:rPr>
              <a:t>Deux </a:t>
            </a:r>
            <a:r>
              <a:rPr lang="fr-FR" dirty="0">
                <a:solidFill>
                  <a:schemeClr val="tx1"/>
                </a:solidFill>
              </a:rPr>
              <a:t>de ces groupes sont appelés des autochtones (les Amérindiens </a:t>
            </a:r>
            <a:r>
              <a:rPr lang="fr-FR" dirty="0" err="1">
                <a:solidFill>
                  <a:schemeClr val="tx1"/>
                </a:solidFill>
              </a:rPr>
              <a:t>teko</a:t>
            </a:r>
            <a:r>
              <a:rPr lang="fr-FR" dirty="0">
                <a:solidFill>
                  <a:schemeClr val="tx1"/>
                </a:solidFill>
              </a:rPr>
              <a:t> et les Noirs marron </a:t>
            </a:r>
            <a:r>
              <a:rPr lang="fr-FR" dirty="0" err="1">
                <a:solidFill>
                  <a:schemeClr val="tx1"/>
                </a:solidFill>
              </a:rPr>
              <a:t>aluku</a:t>
            </a:r>
            <a:r>
              <a:rPr lang="fr-FR" dirty="0">
                <a:solidFill>
                  <a:schemeClr val="tx1"/>
                </a:solidFill>
              </a:rPr>
              <a:t>), </a:t>
            </a:r>
            <a:endParaRPr lang="fr-FR" dirty="0" smtClean="0">
              <a:solidFill>
                <a:schemeClr val="tx1"/>
              </a:solidFill>
            </a:endParaRPr>
          </a:p>
          <a:p>
            <a:pPr lvl="1" algn="just"/>
            <a:r>
              <a:rPr lang="fr-FR" dirty="0" smtClean="0">
                <a:solidFill>
                  <a:schemeClr val="tx1"/>
                </a:solidFill>
              </a:rPr>
              <a:t>alors </a:t>
            </a:r>
            <a:r>
              <a:rPr lang="fr-FR" dirty="0">
                <a:solidFill>
                  <a:schemeClr val="tx1"/>
                </a:solidFill>
              </a:rPr>
              <a:t>que deux autres groupes sont considérés comme des minorités immigrées (les Laotiens et les Haïtiens vivant en Guyane française). </a:t>
            </a: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40</a:t>
            </a:fld>
            <a:endParaRPr kumimoji="0" lang="en-US" dirty="0">
              <a:solidFill>
                <a:srgbClr val="FFFFFF"/>
              </a:solidFill>
            </a:endParaRPr>
          </a:p>
        </p:txBody>
      </p:sp>
    </p:spTree>
    <p:extLst>
      <p:ext uri="{BB962C8B-B14F-4D97-AF65-F5344CB8AC3E}">
        <p14:creationId xmlns:p14="http://schemas.microsoft.com/office/powerpoint/2010/main" val="10547098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457200" y="2377018"/>
            <a:ext cx="8229600" cy="3993444"/>
          </a:xfrm>
        </p:spPr>
        <p:txBody>
          <a:bodyPr>
            <a:noAutofit/>
          </a:bodyPr>
          <a:lstStyle/>
          <a:p>
            <a:pPr algn="just"/>
            <a:r>
              <a:rPr lang="fr-FR" sz="2400" dirty="0" smtClean="0">
                <a:solidFill>
                  <a:schemeClr val="tx1"/>
                </a:solidFill>
              </a:rPr>
              <a:t>La variabilité du </a:t>
            </a:r>
            <a:r>
              <a:rPr lang="fr-FR" sz="2400" dirty="0">
                <a:solidFill>
                  <a:schemeClr val="tx1"/>
                </a:solidFill>
              </a:rPr>
              <a:t>pattern interactif familial a été étudié </a:t>
            </a:r>
            <a:r>
              <a:rPr lang="fr-FR" sz="2400" dirty="0" smtClean="0">
                <a:solidFill>
                  <a:schemeClr val="tx1"/>
                </a:solidFill>
              </a:rPr>
              <a:t>à travers deux analyses comparatives :</a:t>
            </a:r>
          </a:p>
          <a:p>
            <a:pPr algn="just"/>
            <a:r>
              <a:rPr lang="fr-FR" sz="2400" dirty="0" smtClean="0"/>
              <a:t>la </a:t>
            </a:r>
            <a:r>
              <a:rPr lang="fr-FR" sz="2400" dirty="0"/>
              <a:t>variabilité du pattern interactif parental selon les caractéristiques individuelles entre </a:t>
            </a:r>
            <a:r>
              <a:rPr lang="fr-FR" sz="2400" u="sng" dirty="0"/>
              <a:t>les dyades appartenant au même groupe </a:t>
            </a:r>
            <a:r>
              <a:rPr lang="fr-FR" sz="2400" u="sng" dirty="0" smtClean="0"/>
              <a:t>sociolinguistique</a:t>
            </a:r>
          </a:p>
          <a:p>
            <a:pPr algn="just"/>
            <a:r>
              <a:rPr lang="fr-FR" sz="2400" dirty="0"/>
              <a:t>la variabilité du pattern interactif parental selon les spécificités culturelles </a:t>
            </a:r>
            <a:r>
              <a:rPr lang="fr-FR" sz="2400" u="sng" dirty="0"/>
              <a:t>entre les groupes minoritaires concernés par l’étude</a:t>
            </a:r>
            <a:endParaRPr lang="fr-FR" sz="2400" u="sng" dirty="0" smtClean="0"/>
          </a:p>
          <a:p>
            <a:pPr algn="just"/>
            <a:endParaRPr lang="fr-FR" sz="2400" u="sng" dirty="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41</a:t>
            </a:fld>
            <a:endParaRPr kumimoji="0" lang="en-US" dirty="0">
              <a:solidFill>
                <a:srgbClr val="FFFFFF"/>
              </a:solidFill>
            </a:endParaRPr>
          </a:p>
        </p:txBody>
      </p:sp>
    </p:spTree>
    <p:extLst>
      <p:ext uri="{BB962C8B-B14F-4D97-AF65-F5344CB8AC3E}">
        <p14:creationId xmlns:p14="http://schemas.microsoft.com/office/powerpoint/2010/main" val="10297859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smtClean="0"/>
              <a:t>Discussions</a:t>
            </a:r>
            <a:endParaRPr lang="fr-FR" dirty="0"/>
          </a:p>
        </p:txBody>
      </p:sp>
      <p:sp>
        <p:nvSpPr>
          <p:cNvPr id="3" name="Espace réservé du contenu 2"/>
          <p:cNvSpPr>
            <a:spLocks noGrp="1"/>
          </p:cNvSpPr>
          <p:nvPr>
            <p:ph idx="1"/>
          </p:nvPr>
        </p:nvSpPr>
        <p:spPr>
          <a:xfrm>
            <a:off x="112889" y="2450124"/>
            <a:ext cx="8686800" cy="4271351"/>
          </a:xfrm>
        </p:spPr>
        <p:txBody>
          <a:bodyPr>
            <a:noAutofit/>
          </a:bodyPr>
          <a:lstStyle/>
          <a:p>
            <a:pPr algn="just"/>
            <a:r>
              <a:rPr lang="fr-FR" sz="2400" dirty="0" smtClean="0"/>
              <a:t>L’analyse a mis en évidence </a:t>
            </a:r>
            <a:r>
              <a:rPr lang="fr-FR" sz="2400" u="sng" dirty="0" smtClean="0"/>
              <a:t>des spécificités </a:t>
            </a:r>
            <a:r>
              <a:rPr lang="fr-FR" sz="2400" dirty="0" smtClean="0"/>
              <a:t>entre les dyades appartenant au même groupe socio-culturel ; celles-ci pourraient s’expliquer par les influences des systèmes en interaction (Bronfenbrenner, 1979 ; Valsiner, 1987), qui sont spécifiques à chaque dyade : l’influence de l’environnement proche (le vécu des membres de la famille, la situation socio-économique de la famille, les aspirations de la famille, etc.) ou encore l’influence des systèmes plus éloignés (les apports socioculturels traditionnels, guyanais et européens) (</a:t>
            </a:r>
            <a:r>
              <a:rPr lang="fr-FR" sz="2400" dirty="0" err="1" smtClean="0"/>
              <a:t>Hidair</a:t>
            </a:r>
            <a:r>
              <a:rPr lang="fr-FR" sz="2400" dirty="0" smtClean="0"/>
              <a:t> &amp; Ailincai, 2014).</a:t>
            </a:r>
            <a:endParaRPr lang="fr-FR" sz="2400" dirty="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42</a:t>
            </a:fld>
            <a:endParaRPr kumimoji="0" lang="en-US" dirty="0">
              <a:solidFill>
                <a:srgbClr val="FFFFFF"/>
              </a:solidFill>
            </a:endParaRPr>
          </a:p>
        </p:txBody>
      </p:sp>
      <p:sp>
        <p:nvSpPr>
          <p:cNvPr id="5" name="ZoneTexte 4"/>
          <p:cNvSpPr txBox="1"/>
          <p:nvPr/>
        </p:nvSpPr>
        <p:spPr>
          <a:xfrm rot="20600085">
            <a:off x="5541" y="451556"/>
            <a:ext cx="2257778" cy="369332"/>
          </a:xfrm>
          <a:prstGeom prst="rect">
            <a:avLst/>
          </a:prstGeom>
          <a:noFill/>
        </p:spPr>
        <p:txBody>
          <a:bodyPr wrap="square" rtlCol="0">
            <a:spAutoFit/>
          </a:bodyPr>
          <a:lstStyle/>
          <a:p>
            <a:pPr algn="ctr"/>
            <a:r>
              <a:rPr lang="fr-FR" dirty="0" smtClean="0">
                <a:solidFill>
                  <a:srgbClr val="FFFFFF"/>
                </a:solidFill>
              </a:rPr>
              <a:t>spécificités</a:t>
            </a:r>
            <a:endParaRPr lang="fr-FR" dirty="0">
              <a:solidFill>
                <a:srgbClr val="FFFFFF"/>
              </a:solidFill>
            </a:endParaRPr>
          </a:p>
        </p:txBody>
      </p:sp>
    </p:spTree>
    <p:extLst>
      <p:ext uri="{BB962C8B-B14F-4D97-AF65-F5344CB8AC3E}">
        <p14:creationId xmlns:p14="http://schemas.microsoft.com/office/powerpoint/2010/main" val="19244962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82222" y="2568222"/>
            <a:ext cx="8537222" cy="4289778"/>
          </a:xfrm>
        </p:spPr>
        <p:txBody>
          <a:bodyPr>
            <a:noAutofit/>
          </a:bodyPr>
          <a:lstStyle/>
          <a:p>
            <a:pPr algn="just"/>
            <a:r>
              <a:rPr lang="fr-FR" sz="2400" dirty="0"/>
              <a:t>La variabilité interactionnelle </a:t>
            </a:r>
            <a:r>
              <a:rPr lang="fr-FR" sz="2400" dirty="0" smtClean="0"/>
              <a:t>à </a:t>
            </a:r>
            <a:r>
              <a:rPr lang="fr-FR" sz="2400" dirty="0"/>
              <a:t>l’intérieur du même groupe socioculturel est confortée d’une part, par les recherches récentes dans le domaine de l’</a:t>
            </a:r>
            <a:r>
              <a:rPr lang="fr-FR" sz="2400" dirty="0" err="1"/>
              <a:t>interculturalité</a:t>
            </a:r>
            <a:r>
              <a:rPr lang="fr-FR" sz="2400" dirty="0"/>
              <a:t> et d’autre part, par nos recherches précédentes portant sur les pratiques éducatives des populations amérindiennes et </a:t>
            </a:r>
            <a:r>
              <a:rPr lang="fr-FR" sz="2400" dirty="0" smtClean="0"/>
              <a:t>noires marronnes</a:t>
            </a:r>
            <a:r>
              <a:rPr lang="fr-FR" sz="2400" dirty="0"/>
              <a:t> </a:t>
            </a:r>
            <a:r>
              <a:rPr lang="fr-FR" sz="2400" dirty="0" smtClean="0"/>
              <a:t>;</a:t>
            </a:r>
          </a:p>
          <a:p>
            <a:pPr algn="just"/>
            <a:r>
              <a:rPr lang="fr-FR" sz="2400" dirty="0" smtClean="0"/>
              <a:t>(</a:t>
            </a:r>
            <a:r>
              <a:rPr lang="fr-FR" sz="2400" dirty="0" err="1"/>
              <a:t>Hidair</a:t>
            </a:r>
            <a:r>
              <a:rPr lang="fr-FR" sz="2400" dirty="0"/>
              <a:t> &amp; Ailincai, </a:t>
            </a:r>
            <a:r>
              <a:rPr lang="fr-FR" sz="2400" dirty="0" smtClean="0"/>
              <a:t>2014 ; Ailincai, </a:t>
            </a:r>
            <a:r>
              <a:rPr lang="fr-FR" sz="2400" dirty="0" err="1" smtClean="0"/>
              <a:t>Alì</a:t>
            </a:r>
            <a:r>
              <a:rPr lang="fr-FR" sz="2400" dirty="0" smtClean="0"/>
              <a:t>, </a:t>
            </a:r>
            <a:r>
              <a:rPr lang="fr-FR" sz="2400" dirty="0" err="1" smtClean="0"/>
              <a:t>Jund</a:t>
            </a:r>
            <a:r>
              <a:rPr lang="fr-FR" sz="2400" dirty="0" smtClean="0"/>
              <a:t>, 2012 ; Ailincai, Bernard, 2010)</a:t>
            </a:r>
            <a:r>
              <a:rPr lang="fr-FR" sz="2400" dirty="0"/>
              <a:t>. </a:t>
            </a:r>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43</a:t>
            </a:fld>
            <a:endParaRPr kumimoji="0" lang="en-US" dirty="0">
              <a:solidFill>
                <a:srgbClr val="FFFFFF"/>
              </a:solidFill>
            </a:endParaRPr>
          </a:p>
        </p:txBody>
      </p:sp>
    </p:spTree>
    <p:extLst>
      <p:ext uri="{BB962C8B-B14F-4D97-AF65-F5344CB8AC3E}">
        <p14:creationId xmlns:p14="http://schemas.microsoft.com/office/powerpoint/2010/main" val="29456850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smtClean="0"/>
              <a:t>Discussions</a:t>
            </a:r>
            <a:endParaRPr lang="fr-FR" dirty="0"/>
          </a:p>
        </p:txBody>
      </p:sp>
      <p:sp>
        <p:nvSpPr>
          <p:cNvPr id="3" name="Espace réservé du contenu 2"/>
          <p:cNvSpPr>
            <a:spLocks noGrp="1"/>
          </p:cNvSpPr>
          <p:nvPr>
            <p:ph idx="1"/>
          </p:nvPr>
        </p:nvSpPr>
        <p:spPr>
          <a:xfrm>
            <a:off x="0" y="2286000"/>
            <a:ext cx="9144000" cy="4572000"/>
          </a:xfrm>
        </p:spPr>
        <p:txBody>
          <a:bodyPr>
            <a:noAutofit/>
          </a:bodyPr>
          <a:lstStyle/>
          <a:p>
            <a:pPr algn="just"/>
            <a:r>
              <a:rPr lang="fr-FR" sz="2800" dirty="0" smtClean="0"/>
              <a:t>Une seconde analyse a mis en évidence l’existence </a:t>
            </a:r>
            <a:r>
              <a:rPr lang="fr-FR" sz="2800" dirty="0"/>
              <a:t>d’un style interactif dominant pour chaque communauté </a:t>
            </a:r>
            <a:r>
              <a:rPr lang="fr-FR" sz="2800" dirty="0" smtClean="0"/>
              <a:t>; celui-ci pourrait </a:t>
            </a:r>
            <a:r>
              <a:rPr lang="fr-FR" sz="2800" dirty="0"/>
              <a:t>s’expliquer par le fait que ces groupes socio-culturels conservent une forte identité culturelle : </a:t>
            </a:r>
            <a:endParaRPr lang="fr-FR" sz="2800" dirty="0" smtClean="0"/>
          </a:p>
          <a:p>
            <a:pPr lvl="1" algn="just"/>
            <a:r>
              <a:rPr lang="fr-FR" sz="2400" dirty="0"/>
              <a:t>les </a:t>
            </a:r>
            <a:r>
              <a:rPr lang="fr-FR" sz="2400" dirty="0" err="1"/>
              <a:t>Teko</a:t>
            </a:r>
            <a:r>
              <a:rPr lang="fr-FR" sz="2400" dirty="0"/>
              <a:t> et les </a:t>
            </a:r>
            <a:r>
              <a:rPr lang="fr-FR" sz="2400" dirty="0" err="1"/>
              <a:t>Aluku</a:t>
            </a:r>
            <a:r>
              <a:rPr lang="fr-FR" sz="2400" dirty="0"/>
              <a:t> vivent sur des sites isolés, </a:t>
            </a:r>
          </a:p>
          <a:p>
            <a:pPr lvl="1" algn="just"/>
            <a:r>
              <a:rPr lang="fr-FR" sz="2400" dirty="0" smtClean="0"/>
              <a:t>les </a:t>
            </a:r>
            <a:r>
              <a:rPr lang="fr-FR" sz="2400" dirty="0"/>
              <a:t>Laotiens et les Haïtiens vivent également regroupés dans des villages ou </a:t>
            </a:r>
            <a:r>
              <a:rPr lang="fr-FR" sz="2400" dirty="0" smtClean="0"/>
              <a:t>quartiers </a:t>
            </a:r>
            <a:r>
              <a:rPr lang="fr-FR" sz="2400" dirty="0"/>
              <a:t>du littoral. </a:t>
            </a:r>
            <a:endParaRPr lang="fr-FR" sz="2400" dirty="0" smtClean="0"/>
          </a:p>
          <a:p>
            <a:pPr lvl="1" algn="just"/>
            <a:r>
              <a:rPr lang="fr-FR" sz="2400" dirty="0"/>
              <a:t>p</a:t>
            </a:r>
            <a:r>
              <a:rPr lang="fr-FR" sz="2400" dirty="0" smtClean="0"/>
              <a:t>ar </a:t>
            </a:r>
            <a:r>
              <a:rPr lang="fr-FR" sz="2400" dirty="0"/>
              <a:t>ailleurs la langue première est parlée dans toutes les familles et le mode de vie quotidien favorise la préservation de la culture (alimentation, soins, rythme journalier, événements, etc.)</a:t>
            </a:r>
            <a:r>
              <a:rPr lang="fr-FR" sz="2400" dirty="0" smtClean="0"/>
              <a:t>.</a:t>
            </a:r>
            <a:endParaRPr lang="fr-FR" sz="2400" dirty="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44</a:t>
            </a:fld>
            <a:endParaRPr kumimoji="0" lang="en-US" dirty="0">
              <a:solidFill>
                <a:srgbClr val="FFFFFF"/>
              </a:solidFill>
            </a:endParaRPr>
          </a:p>
        </p:txBody>
      </p:sp>
      <p:sp>
        <p:nvSpPr>
          <p:cNvPr id="5" name="ZoneTexte 4"/>
          <p:cNvSpPr txBox="1"/>
          <p:nvPr/>
        </p:nvSpPr>
        <p:spPr>
          <a:xfrm rot="20600085">
            <a:off x="352778" y="451556"/>
            <a:ext cx="2257778" cy="369332"/>
          </a:xfrm>
          <a:prstGeom prst="rect">
            <a:avLst/>
          </a:prstGeom>
          <a:noFill/>
        </p:spPr>
        <p:txBody>
          <a:bodyPr wrap="square" rtlCol="0">
            <a:spAutoFit/>
          </a:bodyPr>
          <a:lstStyle/>
          <a:p>
            <a:pPr algn="ctr"/>
            <a:r>
              <a:rPr lang="fr-FR" dirty="0" smtClean="0">
                <a:solidFill>
                  <a:srgbClr val="FFFFFF"/>
                </a:solidFill>
              </a:rPr>
              <a:t>ressemblances</a:t>
            </a:r>
            <a:endParaRPr lang="fr-FR" dirty="0">
              <a:solidFill>
                <a:srgbClr val="FFFFFF"/>
              </a:solidFill>
            </a:endParaRPr>
          </a:p>
        </p:txBody>
      </p:sp>
    </p:spTree>
    <p:extLst>
      <p:ext uri="{BB962C8B-B14F-4D97-AF65-F5344CB8AC3E}">
        <p14:creationId xmlns:p14="http://schemas.microsoft.com/office/powerpoint/2010/main" val="81374470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7000"/>
            <a:ext cx="9143999" cy="1848556"/>
          </a:xfrm>
        </p:spPr>
        <p:txBody>
          <a:bodyPr/>
          <a:lstStyle/>
          <a:p>
            <a:r>
              <a:rPr lang="fr-FR" sz="2800" dirty="0"/>
              <a:t>Les aspects culturels étant implicites, il est difficile pour l'enseignant de comprendre et éventuellement de prendre en compte les différences interculturelles des élèves de sa classe. </a:t>
            </a:r>
            <a:br>
              <a:rPr lang="fr-FR" sz="2800" dirty="0"/>
            </a:br>
            <a:endParaRPr lang="fr-FR" sz="2800" dirty="0"/>
          </a:p>
        </p:txBody>
      </p:sp>
      <p:sp>
        <p:nvSpPr>
          <p:cNvPr id="3" name="Espace réservé du contenu 2"/>
          <p:cNvSpPr>
            <a:spLocks noGrp="1"/>
          </p:cNvSpPr>
          <p:nvPr>
            <p:ph idx="1"/>
          </p:nvPr>
        </p:nvSpPr>
        <p:spPr>
          <a:xfrm>
            <a:off x="739775" y="2455333"/>
            <a:ext cx="7662864" cy="4303889"/>
          </a:xfrm>
        </p:spPr>
        <p:txBody>
          <a:bodyPr>
            <a:normAutofit/>
          </a:bodyPr>
          <a:lstStyle/>
          <a:p>
            <a:r>
              <a:rPr lang="fr-FR" sz="2400" dirty="0" err="1" smtClean="0">
                <a:solidFill>
                  <a:schemeClr val="tx1"/>
                </a:solidFill>
              </a:rPr>
              <a:t>Mugny</a:t>
            </a:r>
            <a:r>
              <a:rPr lang="fr-FR" sz="2400" dirty="0" smtClean="0">
                <a:solidFill>
                  <a:schemeClr val="tx1"/>
                </a:solidFill>
              </a:rPr>
              <a:t> </a:t>
            </a:r>
            <a:r>
              <a:rPr lang="fr-FR" sz="2400" dirty="0">
                <a:solidFill>
                  <a:schemeClr val="tx1"/>
                </a:solidFill>
              </a:rPr>
              <a:t>&amp; </a:t>
            </a:r>
            <a:r>
              <a:rPr lang="fr-FR" sz="2400" dirty="0" err="1">
                <a:solidFill>
                  <a:schemeClr val="tx1"/>
                </a:solidFill>
              </a:rPr>
              <a:t>Carugati</a:t>
            </a:r>
            <a:r>
              <a:rPr lang="fr-FR" sz="2400" dirty="0">
                <a:solidFill>
                  <a:schemeClr val="tx1"/>
                </a:solidFill>
              </a:rPr>
              <a:t>, 1985 ; Pourtois &amp; </a:t>
            </a:r>
            <a:r>
              <a:rPr lang="fr-FR" sz="2400" dirty="0" err="1">
                <a:solidFill>
                  <a:schemeClr val="tx1"/>
                </a:solidFill>
              </a:rPr>
              <a:t>Desmet</a:t>
            </a:r>
            <a:r>
              <a:rPr lang="fr-FR" sz="2400" dirty="0">
                <a:solidFill>
                  <a:schemeClr val="tx1"/>
                </a:solidFill>
              </a:rPr>
              <a:t> 2004 ; </a:t>
            </a:r>
            <a:r>
              <a:rPr lang="fr-FR" sz="2400" dirty="0" err="1">
                <a:solidFill>
                  <a:schemeClr val="tx1"/>
                </a:solidFill>
              </a:rPr>
              <a:t>Vandenplas-Holper</a:t>
            </a:r>
            <a:r>
              <a:rPr lang="fr-FR" sz="2400" dirty="0">
                <a:solidFill>
                  <a:schemeClr val="tx1"/>
                </a:solidFill>
              </a:rPr>
              <a:t>, </a:t>
            </a:r>
            <a:r>
              <a:rPr lang="fr-FR" sz="2400" dirty="0" smtClean="0">
                <a:solidFill>
                  <a:schemeClr val="tx1"/>
                </a:solidFill>
              </a:rPr>
              <a:t>1987….</a:t>
            </a:r>
          </a:p>
          <a:p>
            <a:pPr marL="0" indent="0" algn="ctr">
              <a:buNone/>
            </a:pPr>
            <a:r>
              <a:rPr lang="fr-FR" sz="2000" dirty="0">
                <a:solidFill>
                  <a:schemeClr val="tx1"/>
                </a:solidFill>
              </a:rPr>
              <a:t>les approches socioculturelles et psychosociales </a:t>
            </a:r>
            <a:endParaRPr lang="fr-FR" sz="2000" dirty="0" smtClean="0">
              <a:solidFill>
                <a:schemeClr val="tx1"/>
              </a:solidFill>
            </a:endParaRPr>
          </a:p>
          <a:p>
            <a:pPr marL="0" indent="0" algn="ctr">
              <a:buNone/>
            </a:pPr>
            <a:r>
              <a:rPr lang="fr-FR" sz="2000" dirty="0">
                <a:solidFill>
                  <a:schemeClr val="tx1"/>
                </a:solidFill>
              </a:rPr>
              <a:t>	</a:t>
            </a:r>
            <a:endParaRPr lang="fr-FR" sz="2000" dirty="0" smtClean="0">
              <a:solidFill>
                <a:schemeClr val="tx1"/>
              </a:solidFill>
            </a:endParaRPr>
          </a:p>
          <a:p>
            <a:pPr marL="0" indent="0" algn="ctr">
              <a:buNone/>
            </a:pPr>
            <a:r>
              <a:rPr lang="fr-FR" sz="2000" dirty="0" smtClean="0">
                <a:solidFill>
                  <a:schemeClr val="tx1"/>
                </a:solidFill>
              </a:rPr>
              <a:t>analysent </a:t>
            </a:r>
          </a:p>
          <a:p>
            <a:pPr marL="0" indent="0" algn="ctr">
              <a:buNone/>
            </a:pPr>
            <a:endParaRPr lang="fr-FR" sz="2000" dirty="0" smtClean="0">
              <a:solidFill>
                <a:schemeClr val="tx1"/>
              </a:solidFill>
            </a:endParaRPr>
          </a:p>
          <a:p>
            <a:pPr marL="0" indent="0" algn="ctr">
              <a:buNone/>
            </a:pPr>
            <a:r>
              <a:rPr lang="fr-FR" sz="2000" b="1" dirty="0" smtClean="0">
                <a:solidFill>
                  <a:schemeClr val="tx1"/>
                </a:solidFill>
              </a:rPr>
              <a:t>les </a:t>
            </a:r>
            <a:r>
              <a:rPr lang="fr-FR" sz="2000" b="1" dirty="0">
                <a:solidFill>
                  <a:schemeClr val="tx1"/>
                </a:solidFill>
              </a:rPr>
              <a:t>théories implicites des parents </a:t>
            </a:r>
          </a:p>
        </p:txBody>
      </p:sp>
      <p:cxnSp>
        <p:nvCxnSpPr>
          <p:cNvPr id="5" name="Connecteur droit avec flèche 4"/>
          <p:cNvCxnSpPr/>
          <p:nvPr/>
        </p:nvCxnSpPr>
        <p:spPr>
          <a:xfrm>
            <a:off x="4459111" y="3937000"/>
            <a:ext cx="14111" cy="649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Connecteur droit avec flèche 5"/>
          <p:cNvCxnSpPr/>
          <p:nvPr/>
        </p:nvCxnSpPr>
        <p:spPr>
          <a:xfrm>
            <a:off x="4484511" y="5091291"/>
            <a:ext cx="14111" cy="649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onnecteur en arc 7"/>
          <p:cNvCxnSpPr/>
          <p:nvPr/>
        </p:nvCxnSpPr>
        <p:spPr>
          <a:xfrm rot="16200000" flipV="1">
            <a:off x="107245" y="1670760"/>
            <a:ext cx="4399847" cy="3739442"/>
          </a:xfrm>
          <a:prstGeom prst="curvedConnector3">
            <a:avLst>
              <a:gd name="adj1" fmla="val 36530"/>
            </a:avLst>
          </a:prstGeom>
          <a:ln>
            <a:tailEnd type="arrow"/>
          </a:ln>
        </p:spPr>
        <p:style>
          <a:lnRef idx="2">
            <a:schemeClr val="accent1"/>
          </a:lnRef>
          <a:fillRef idx="0">
            <a:schemeClr val="accent1"/>
          </a:fillRef>
          <a:effectRef idx="1">
            <a:schemeClr val="accent1"/>
          </a:effectRef>
          <a:fontRef idx="minor">
            <a:schemeClr val="tx1"/>
          </a:fontRef>
        </p:style>
      </p:cxn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45</a:t>
            </a:fld>
            <a:endParaRPr kumimoji="0" lang="en-US" dirty="0">
              <a:solidFill>
                <a:srgbClr val="FFFFFF"/>
              </a:solidFill>
            </a:endParaRPr>
          </a:p>
        </p:txBody>
      </p:sp>
    </p:spTree>
    <p:extLst>
      <p:ext uri="{BB962C8B-B14F-4D97-AF65-F5344CB8AC3E}">
        <p14:creationId xmlns:p14="http://schemas.microsoft.com/office/powerpoint/2010/main" val="3635412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970426"/>
          </a:xfrm>
        </p:spPr>
        <p:txBody>
          <a:bodyPr/>
          <a:lstStyle/>
          <a:p>
            <a:r>
              <a:rPr lang="fr-FR" dirty="0"/>
              <a:t>Pourquoi une nécessité de la prise en compte dans la formation des maîtres</a:t>
            </a:r>
          </a:p>
        </p:txBody>
      </p:sp>
      <p:sp>
        <p:nvSpPr>
          <p:cNvPr id="3" name="Espace réservé du contenu 2"/>
          <p:cNvSpPr>
            <a:spLocks noGrp="1"/>
          </p:cNvSpPr>
          <p:nvPr>
            <p:ph idx="1"/>
          </p:nvPr>
        </p:nvSpPr>
        <p:spPr>
          <a:xfrm>
            <a:off x="739774" y="2770094"/>
            <a:ext cx="7947025" cy="3267169"/>
          </a:xfrm>
        </p:spPr>
        <p:txBody>
          <a:bodyPr>
            <a:normAutofit/>
          </a:bodyPr>
          <a:lstStyle/>
          <a:p>
            <a:r>
              <a:rPr lang="fr-FR" dirty="0" smtClean="0"/>
              <a:t>- qui sont les PE de Guyane </a:t>
            </a:r>
          </a:p>
          <a:p>
            <a:pPr lvl="1"/>
            <a:r>
              <a:rPr lang="fr-FR" dirty="0" smtClean="0"/>
              <a:t>- un « brassage » parfois annuel…</a:t>
            </a:r>
          </a:p>
          <a:p>
            <a:pPr lvl="1"/>
            <a:r>
              <a:rPr lang="fr-FR" dirty="0"/>
              <a:t>- la méconnaissance du terrain</a:t>
            </a:r>
          </a:p>
          <a:p>
            <a:r>
              <a:rPr lang="fr-FR" dirty="0" smtClean="0"/>
              <a:t>- la situation des sites isolés</a:t>
            </a:r>
          </a:p>
          <a:p>
            <a:r>
              <a:rPr lang="fr-FR" dirty="0" smtClean="0"/>
              <a:t>- quelques chiffres concernant les évaluations et la réussite</a:t>
            </a:r>
          </a:p>
          <a:p>
            <a:r>
              <a:rPr lang="fr-FR" dirty="0" smtClean="0"/>
              <a:t>- et le concept de réussite dans tout ça ?</a:t>
            </a:r>
            <a:endParaRPr lang="fr-FR" dirty="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46</a:t>
            </a:fld>
            <a:endParaRPr kumimoji="0" lang="en-US" dirty="0">
              <a:solidFill>
                <a:srgbClr val="FFFFFF"/>
              </a:solidFill>
            </a:endParaRPr>
          </a:p>
        </p:txBody>
      </p:sp>
    </p:spTree>
    <p:extLst>
      <p:ext uri="{BB962C8B-B14F-4D97-AF65-F5344CB8AC3E}">
        <p14:creationId xmlns:p14="http://schemas.microsoft.com/office/powerpoint/2010/main" val="305761129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000796"/>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2248" y="-185783"/>
            <a:ext cx="9356247" cy="70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1" descr="C:\Users\Ailincai\Desktop\PROFESSIONNEL\2 RECHERCHE\4 RECHERCHE GUYANE\1 APPRENTISSAGES SCIENTIFIQUES\3 Trois-Sauts\Mission 1_2009\Photos_Mission 3 sauts\Village\P1000775.JPG"/>
          <p:cNvPicPr>
            <a:picLocks noChangeAspect="1" noChangeArrowheads="1"/>
          </p:cNvPicPr>
          <p:nvPr/>
        </p:nvPicPr>
        <p:blipFill>
          <a:blip r:embed="rId5">
            <a:alphaModFix amt="79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2248" y="-157561"/>
            <a:ext cx="4360916" cy="32697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Ailincai\Desktop\PROFESSIONNEL\2 RECHERCHE\4 RECHERCHE GUYANE\DIVERS_RESSOURCES\images type\0012-les-tous-nus.jpg"/>
          <p:cNvPicPr>
            <a:picLocks noChangeAspect="1" noChangeArrowheads="1"/>
          </p:cNvPicPr>
          <p:nvPr/>
        </p:nvPicPr>
        <p:blipFill rotWithShape="1">
          <a:blip r:embed="rId7">
            <a:alphaModFix amt="67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16422" r="7226"/>
          <a:stretch/>
        </p:blipFill>
        <p:spPr bwMode="auto">
          <a:xfrm>
            <a:off x="-339247" y="1558918"/>
            <a:ext cx="3034469" cy="52990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18067" y="1721555"/>
            <a:ext cx="8229600" cy="1143000"/>
          </a:xfrm>
        </p:spPr>
        <p:txBody>
          <a:bodyPr/>
          <a:lstStyle/>
          <a:p>
            <a:r>
              <a:rPr lang="fr-FR" b="1" dirty="0" smtClean="0"/>
              <a:t>Nous vous remercions pour votre attention</a:t>
            </a:r>
            <a:endParaRPr lang="fr-FR" b="1" dirty="0"/>
          </a:p>
        </p:txBody>
      </p: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47</a:t>
            </a:fld>
            <a:endParaRPr kumimoji="0" lang="en-US" dirty="0">
              <a:solidFill>
                <a:srgbClr val="FFFFFF"/>
              </a:solidFill>
            </a:endParaRPr>
          </a:p>
        </p:txBody>
      </p:sp>
    </p:spTree>
    <p:extLst>
      <p:ext uri="{BB962C8B-B14F-4D97-AF65-F5344CB8AC3E}">
        <p14:creationId xmlns:p14="http://schemas.microsoft.com/office/powerpoint/2010/main" val="95009215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Différences </a:t>
            </a:r>
            <a:r>
              <a:rPr lang="fr-FR" dirty="0" smtClean="0"/>
              <a:t>selon les genres</a:t>
            </a:r>
            <a:br>
              <a:rPr lang="fr-FR" dirty="0" smtClean="0"/>
            </a:br>
            <a:r>
              <a:rPr lang="fr-FR" dirty="0" smtClean="0"/>
              <a:t> (les parents/les enfants)</a:t>
            </a:r>
            <a:endParaRPr lang="fr-FR" dirty="0"/>
          </a:p>
        </p:txBody>
      </p:sp>
      <p:sp>
        <p:nvSpPr>
          <p:cNvPr id="3" name="Espace réservé du contenu 2"/>
          <p:cNvSpPr>
            <a:spLocks noGrp="1"/>
          </p:cNvSpPr>
          <p:nvPr>
            <p:ph idx="1"/>
          </p:nvPr>
        </p:nvSpPr>
        <p:spPr>
          <a:xfrm>
            <a:off x="739775" y="2483556"/>
            <a:ext cx="7662864" cy="3872794"/>
          </a:xfrm>
        </p:spPr>
        <p:txBody>
          <a:bodyPr>
            <a:normAutofit lnSpcReduction="10000"/>
          </a:bodyPr>
          <a:lstStyle/>
          <a:p>
            <a:pPr algn="just"/>
            <a:r>
              <a:rPr lang="fr-FR" dirty="0" smtClean="0"/>
              <a:t>Moss </a:t>
            </a:r>
            <a:r>
              <a:rPr lang="fr-FR" dirty="0"/>
              <a:t>(1967) et Hoffman (1977) ; leurs recherches font </a:t>
            </a:r>
            <a:r>
              <a:rPr lang="fr-FR" dirty="0" err="1"/>
              <a:t>apparaître</a:t>
            </a:r>
            <a:r>
              <a:rPr lang="fr-FR" dirty="0"/>
              <a:t> des comportements </a:t>
            </a:r>
            <a:r>
              <a:rPr lang="fr-FR" dirty="0" err="1"/>
              <a:t>différenciés</a:t>
            </a:r>
            <a:r>
              <a:rPr lang="fr-FR" dirty="0"/>
              <a:t> des parents </a:t>
            </a:r>
            <a:r>
              <a:rPr lang="fr-FR" dirty="0" err="1"/>
              <a:t>dès</a:t>
            </a:r>
            <a:r>
              <a:rPr lang="fr-FR" dirty="0"/>
              <a:t> les </a:t>
            </a:r>
            <a:r>
              <a:rPr lang="fr-FR" dirty="0" err="1"/>
              <a:t>premières</a:t>
            </a:r>
            <a:r>
              <a:rPr lang="fr-FR" dirty="0"/>
              <a:t> semaines de vie de l’enfant – les </a:t>
            </a:r>
            <a:r>
              <a:rPr lang="fr-FR" dirty="0" err="1"/>
              <a:t>garçons</a:t>
            </a:r>
            <a:r>
              <a:rPr lang="fr-FR" dirty="0"/>
              <a:t> semblent recevoir plus de feed-back </a:t>
            </a:r>
            <a:r>
              <a:rPr lang="fr-FR" dirty="0" err="1"/>
              <a:t>négatifs</a:t>
            </a:r>
            <a:r>
              <a:rPr lang="fr-FR" dirty="0"/>
              <a:t> que les filles, mais aussi de feed-back positifs ; les filles sont davantage tenues à l’</a:t>
            </a:r>
            <a:r>
              <a:rPr lang="fr-FR" dirty="0" err="1"/>
              <a:t>obéissance</a:t>
            </a:r>
            <a:r>
              <a:rPr lang="fr-FR" dirty="0"/>
              <a:t> alors qu’on demande aux </a:t>
            </a:r>
            <a:r>
              <a:rPr lang="fr-FR" dirty="0" err="1"/>
              <a:t>garçons</a:t>
            </a:r>
            <a:r>
              <a:rPr lang="fr-FR" dirty="0"/>
              <a:t> d’</a:t>
            </a:r>
            <a:r>
              <a:rPr lang="fr-FR" dirty="0" err="1"/>
              <a:t>être</a:t>
            </a:r>
            <a:r>
              <a:rPr lang="fr-FR" dirty="0"/>
              <a:t> autonomes et de </a:t>
            </a:r>
            <a:r>
              <a:rPr lang="fr-FR" dirty="0" err="1"/>
              <a:t>réussir</a:t>
            </a:r>
            <a:r>
              <a:rPr lang="fr-FR" dirty="0"/>
              <a:t>. </a:t>
            </a:r>
            <a:endParaRPr lang="fr-FR" dirty="0" smtClean="0"/>
          </a:p>
          <a:p>
            <a:pPr algn="just"/>
            <a:r>
              <a:rPr lang="fr-FR" dirty="0" smtClean="0"/>
              <a:t>les</a:t>
            </a:r>
            <a:r>
              <a:rPr lang="fr-FR" dirty="0" smtClean="0"/>
              <a:t> </a:t>
            </a:r>
            <a:r>
              <a:rPr lang="fr-FR" dirty="0"/>
              <a:t>conduite </a:t>
            </a:r>
            <a:r>
              <a:rPr lang="fr-FR" dirty="0" err="1"/>
              <a:t>sexuée</a:t>
            </a:r>
            <a:r>
              <a:rPr lang="fr-FR" dirty="0"/>
              <a:t> (Fagot et </a:t>
            </a:r>
            <a:r>
              <a:rPr lang="fr-FR" dirty="0" err="1"/>
              <a:t>Hagan</a:t>
            </a:r>
            <a:r>
              <a:rPr lang="fr-FR" dirty="0"/>
              <a:t>, 1991</a:t>
            </a:r>
            <a:r>
              <a:rPr lang="fr-FR" dirty="0" smtClean="0"/>
              <a:t>)</a:t>
            </a:r>
          </a:p>
          <a:p>
            <a:pPr algn="just"/>
            <a:r>
              <a:rPr lang="fr-FR" dirty="0"/>
              <a:t>Concernant le choix des jeux </a:t>
            </a:r>
            <a:r>
              <a:rPr lang="fr-FR" dirty="0" err="1"/>
              <a:t>appropriés</a:t>
            </a:r>
            <a:r>
              <a:rPr lang="fr-FR" dirty="0"/>
              <a:t> au sexe de l’enfant (Snow, </a:t>
            </a:r>
            <a:r>
              <a:rPr lang="fr-FR" dirty="0" err="1"/>
              <a:t>Jacklin</a:t>
            </a:r>
            <a:r>
              <a:rPr lang="fr-FR" dirty="0"/>
              <a:t> et Maccoby, 1983</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48</a:t>
            </a:fld>
            <a:endParaRPr kumimoji="0" lang="en-US" dirty="0">
              <a:solidFill>
                <a:srgbClr val="FFFFFF"/>
              </a:solidFill>
            </a:endParaRPr>
          </a:p>
        </p:txBody>
      </p:sp>
    </p:spTree>
    <p:extLst>
      <p:ext uri="{BB962C8B-B14F-4D97-AF65-F5344CB8AC3E}">
        <p14:creationId xmlns:p14="http://schemas.microsoft.com/office/powerpoint/2010/main" val="176250579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 rapport à l’</a:t>
            </a:r>
            <a:r>
              <a:rPr lang="fr-FR" dirty="0" err="1"/>
              <a:t>âge</a:t>
            </a:r>
            <a:r>
              <a:rPr lang="fr-FR" dirty="0"/>
              <a:t> de l’enfant, </a:t>
            </a:r>
          </a:p>
        </p:txBody>
      </p:sp>
      <p:sp>
        <p:nvSpPr>
          <p:cNvPr id="3" name="Espace réservé du contenu 2"/>
          <p:cNvSpPr>
            <a:spLocks noGrp="1"/>
          </p:cNvSpPr>
          <p:nvPr>
            <p:ph idx="1"/>
          </p:nvPr>
        </p:nvSpPr>
        <p:spPr/>
        <p:txBody>
          <a:bodyPr/>
          <a:lstStyle/>
          <a:p>
            <a:r>
              <a:rPr lang="fr-FR" dirty="0" smtClean="0"/>
              <a:t>la </a:t>
            </a:r>
            <a:r>
              <a:rPr lang="fr-FR" dirty="0"/>
              <a:t>distanciation </a:t>
            </a:r>
            <a:r>
              <a:rPr lang="fr-FR" dirty="0" smtClean="0"/>
              <a:t>(</a:t>
            </a:r>
            <a:r>
              <a:rPr lang="fr-FR" dirty="0" err="1"/>
              <a:t>Sigel</a:t>
            </a:r>
            <a:r>
              <a:rPr lang="fr-FR" dirty="0"/>
              <a:t>, 1985 ; </a:t>
            </a:r>
            <a:r>
              <a:rPr lang="fr-FR" dirty="0" err="1"/>
              <a:t>Labrell</a:t>
            </a:r>
            <a:r>
              <a:rPr lang="fr-FR" dirty="0"/>
              <a:t> et al., 2000) : les niveaux de distanciation </a:t>
            </a:r>
            <a:r>
              <a:rPr lang="fr-FR" dirty="0" err="1"/>
              <a:t>utilisés</a:t>
            </a:r>
            <a:r>
              <a:rPr lang="fr-FR" dirty="0"/>
              <a:t> par le parent (</a:t>
            </a:r>
            <a:r>
              <a:rPr lang="fr-FR" dirty="0" err="1"/>
              <a:t>mère</a:t>
            </a:r>
            <a:r>
              <a:rPr lang="fr-FR" dirty="0"/>
              <a:t>, dyade 6 et 7) varient avec l'</a:t>
            </a:r>
            <a:r>
              <a:rPr lang="fr-FR" dirty="0" err="1"/>
              <a:t>âge</a:t>
            </a:r>
            <a:r>
              <a:rPr lang="fr-FR" dirty="0"/>
              <a:t>. </a:t>
            </a:r>
            <a:endParaRPr lang="fr-FR" dirty="0" smtClean="0"/>
          </a:p>
          <a:p>
            <a:endParaRPr lang="fr-FR" dirty="0"/>
          </a:p>
          <a:p>
            <a:r>
              <a:rPr lang="fr-FR" dirty="0"/>
              <a:t>Les </a:t>
            </a:r>
            <a:r>
              <a:rPr lang="fr-FR" dirty="0" err="1"/>
              <a:t>résultats</a:t>
            </a:r>
            <a:r>
              <a:rPr lang="fr-FR" dirty="0"/>
              <a:t> de Moss (1967) </a:t>
            </a:r>
            <a:r>
              <a:rPr lang="fr-FR" dirty="0" err="1"/>
              <a:t>suggèrent</a:t>
            </a:r>
            <a:r>
              <a:rPr lang="fr-FR" dirty="0"/>
              <a:t> que la conduite </a:t>
            </a:r>
            <a:r>
              <a:rPr lang="fr-FR" dirty="0" err="1"/>
              <a:t>différenciée</a:t>
            </a:r>
            <a:r>
              <a:rPr lang="fr-FR" dirty="0"/>
              <a:t> de la </a:t>
            </a:r>
            <a:r>
              <a:rPr lang="fr-FR" dirty="0" err="1"/>
              <a:t>mère</a:t>
            </a:r>
            <a:r>
              <a:rPr lang="fr-FR" dirty="0"/>
              <a:t> serait une </a:t>
            </a:r>
            <a:r>
              <a:rPr lang="fr-FR" dirty="0" err="1"/>
              <a:t>réponse</a:t>
            </a:r>
            <a:r>
              <a:rPr lang="fr-FR" dirty="0"/>
              <a:t> au comportement </a:t>
            </a:r>
            <a:r>
              <a:rPr lang="fr-FR" dirty="0" err="1" smtClean="0"/>
              <a:t>différencié</a:t>
            </a:r>
            <a:r>
              <a:rPr lang="fr-FR" dirty="0" smtClean="0"/>
              <a:t> </a:t>
            </a:r>
            <a:r>
              <a:rPr lang="fr-FR" dirty="0"/>
              <a:t>de son enfant. </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49</a:t>
            </a:fld>
            <a:endParaRPr kumimoji="0" lang="en-US" dirty="0">
              <a:solidFill>
                <a:srgbClr val="FFFFFF"/>
              </a:solidFill>
            </a:endParaRPr>
          </a:p>
        </p:txBody>
      </p:sp>
    </p:spTree>
    <p:extLst>
      <p:ext uri="{BB962C8B-B14F-4D97-AF65-F5344CB8AC3E}">
        <p14:creationId xmlns:p14="http://schemas.microsoft.com/office/powerpoint/2010/main" val="12922278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Hypothèse générale </a:t>
            </a:r>
            <a:endParaRPr lang="fr-FR" dirty="0"/>
          </a:p>
        </p:txBody>
      </p:sp>
      <p:sp>
        <p:nvSpPr>
          <p:cNvPr id="3" name="Espace réservé du contenu 2"/>
          <p:cNvSpPr>
            <a:spLocks noGrp="1"/>
          </p:cNvSpPr>
          <p:nvPr>
            <p:ph idx="1"/>
          </p:nvPr>
        </p:nvSpPr>
        <p:spPr>
          <a:xfrm>
            <a:off x="739775" y="2580954"/>
            <a:ext cx="7662864" cy="3267169"/>
          </a:xfrm>
        </p:spPr>
        <p:txBody>
          <a:bodyPr>
            <a:noAutofit/>
          </a:bodyPr>
          <a:lstStyle/>
          <a:p>
            <a:pPr algn="just"/>
            <a:r>
              <a:rPr lang="fr-FR" sz="3200" dirty="0"/>
              <a:t>La prise en compte dans la formation des maîtres des styles interactifs parentaux permettrait aux professeurs stagiaires une approche positive qui prendrait comme point de départ les potentialités objectives de l’enfant sans les rapporter à une norme </a:t>
            </a:r>
            <a:r>
              <a:rPr lang="fr-FR" sz="3200" dirty="0" smtClean="0"/>
              <a:t>implicite. </a:t>
            </a:r>
            <a:endParaRPr lang="fr-FR" sz="3200" dirty="0"/>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5</a:t>
            </a:fld>
            <a:endParaRPr kumimoji="0" lang="en-US" dirty="0">
              <a:solidFill>
                <a:srgbClr val="FFFFFF"/>
              </a:solidFill>
            </a:endParaRPr>
          </a:p>
        </p:txBody>
      </p:sp>
    </p:spTree>
    <p:extLst>
      <p:ext uri="{BB962C8B-B14F-4D97-AF65-F5344CB8AC3E}">
        <p14:creationId xmlns:p14="http://schemas.microsoft.com/office/powerpoint/2010/main" val="14318633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 </a:t>
            </a:r>
            <a:r>
              <a:rPr lang="fr-FR" dirty="0" err="1"/>
              <a:t>minorités</a:t>
            </a:r>
            <a:r>
              <a:rPr lang="fr-FR" dirty="0"/>
              <a:t> volontaires » </a:t>
            </a:r>
            <a:r>
              <a:rPr lang="fr-FR" dirty="0" smtClean="0"/>
              <a:t>/</a:t>
            </a:r>
            <a:r>
              <a:rPr lang="fr-FR" dirty="0"/>
              <a:t>les « </a:t>
            </a:r>
            <a:r>
              <a:rPr lang="fr-FR" dirty="0" err="1"/>
              <a:t>minorités</a:t>
            </a:r>
            <a:r>
              <a:rPr lang="fr-FR" dirty="0"/>
              <a:t> involontaires »</a:t>
            </a:r>
          </a:p>
        </p:txBody>
      </p:sp>
      <p:sp>
        <p:nvSpPr>
          <p:cNvPr id="3" name="Espace réservé du contenu 2"/>
          <p:cNvSpPr>
            <a:spLocks noGrp="1"/>
          </p:cNvSpPr>
          <p:nvPr>
            <p:ph idx="1"/>
          </p:nvPr>
        </p:nvSpPr>
        <p:spPr>
          <a:xfrm>
            <a:off x="127000" y="2123140"/>
            <a:ext cx="8664223" cy="4852334"/>
          </a:xfrm>
        </p:spPr>
        <p:txBody>
          <a:bodyPr>
            <a:normAutofit fontScale="92500" lnSpcReduction="10000"/>
          </a:bodyPr>
          <a:lstStyle/>
          <a:p>
            <a:r>
              <a:rPr lang="fr-FR" dirty="0"/>
              <a:t>Ogbu a </a:t>
            </a:r>
            <a:r>
              <a:rPr lang="fr-FR" dirty="0" err="1" smtClean="0"/>
              <a:t>élaboré</a:t>
            </a:r>
            <a:r>
              <a:rPr lang="fr-FR" dirty="0" smtClean="0"/>
              <a:t> </a:t>
            </a:r>
            <a:r>
              <a:rPr lang="fr-FR" dirty="0"/>
              <a:t>une </a:t>
            </a:r>
            <a:r>
              <a:rPr lang="fr-FR" dirty="0" err="1"/>
              <a:t>théorie</a:t>
            </a:r>
            <a:r>
              <a:rPr lang="fr-FR" dirty="0"/>
              <a:t> macro- sociologique et un </a:t>
            </a:r>
            <a:r>
              <a:rPr lang="fr-FR" dirty="0" err="1"/>
              <a:t>modèle</a:t>
            </a:r>
            <a:r>
              <a:rPr lang="fr-FR" dirty="0"/>
              <a:t> </a:t>
            </a:r>
            <a:r>
              <a:rPr lang="fr-FR" dirty="0" err="1"/>
              <a:t>culturo-</a:t>
            </a:r>
            <a:r>
              <a:rPr lang="fr-FR" dirty="0" err="1" smtClean="0"/>
              <a:t>écologique</a:t>
            </a:r>
            <a:r>
              <a:rPr lang="fr-FR" dirty="0"/>
              <a:t> </a:t>
            </a:r>
            <a:r>
              <a:rPr lang="fr-FR" dirty="0" smtClean="0"/>
              <a:t>(un </a:t>
            </a:r>
            <a:r>
              <a:rPr lang="fr-FR" dirty="0" err="1"/>
              <a:t>système</a:t>
            </a:r>
            <a:r>
              <a:rPr lang="fr-FR" dirty="0"/>
              <a:t> dynamique, qui </a:t>
            </a:r>
            <a:r>
              <a:rPr lang="fr-FR" dirty="0" err="1"/>
              <a:t>intègre</a:t>
            </a:r>
            <a:r>
              <a:rPr lang="fr-FR" dirty="0"/>
              <a:t> les structures </a:t>
            </a:r>
            <a:r>
              <a:rPr lang="fr-FR" dirty="0" err="1"/>
              <a:t>économiques</a:t>
            </a:r>
            <a:r>
              <a:rPr lang="fr-FR" dirty="0"/>
              <a:t>, politiques, cognitives et </a:t>
            </a:r>
            <a:r>
              <a:rPr lang="fr-FR" dirty="0" smtClean="0"/>
              <a:t>comportementales). </a:t>
            </a:r>
          </a:p>
          <a:p>
            <a:r>
              <a:rPr lang="fr-FR" dirty="0" smtClean="0"/>
              <a:t>Ogbu </a:t>
            </a:r>
            <a:r>
              <a:rPr lang="fr-FR" dirty="0"/>
              <a:t>distingue les « </a:t>
            </a:r>
            <a:r>
              <a:rPr lang="fr-FR" dirty="0" err="1"/>
              <a:t>minorités</a:t>
            </a:r>
            <a:r>
              <a:rPr lang="fr-FR" dirty="0"/>
              <a:t> volontaires » (les enfants d’immigrants) et les « </a:t>
            </a:r>
            <a:r>
              <a:rPr lang="fr-FR" dirty="0" err="1"/>
              <a:t>minorités</a:t>
            </a:r>
            <a:r>
              <a:rPr lang="fr-FR" dirty="0"/>
              <a:t> involontaires », celles-ci </a:t>
            </a:r>
            <a:r>
              <a:rPr lang="fr-FR" dirty="0" err="1"/>
              <a:t>étant</a:t>
            </a:r>
            <a:r>
              <a:rPr lang="fr-FR" dirty="0"/>
              <a:t> </a:t>
            </a:r>
            <a:r>
              <a:rPr lang="fr-FR" dirty="0" err="1"/>
              <a:t>incorporées</a:t>
            </a:r>
            <a:r>
              <a:rPr lang="fr-FR" dirty="0"/>
              <a:t> dans la </a:t>
            </a:r>
            <a:r>
              <a:rPr lang="fr-FR" dirty="0" err="1" smtClean="0"/>
              <a:t>société</a:t>
            </a:r>
            <a:r>
              <a:rPr lang="fr-FR" dirty="0" smtClean="0"/>
              <a:t> </a:t>
            </a:r>
            <a:r>
              <a:rPr lang="fr-FR" dirty="0"/>
              <a:t>majoritaire contre leur </a:t>
            </a:r>
            <a:r>
              <a:rPr lang="fr-FR" dirty="0" smtClean="0"/>
              <a:t>gré, </a:t>
            </a:r>
            <a:r>
              <a:rPr lang="fr-FR" dirty="0" err="1"/>
              <a:t>après</a:t>
            </a:r>
            <a:r>
              <a:rPr lang="fr-FR" dirty="0"/>
              <a:t> la colonisation ou l’esclavage (les Noirs, les </a:t>
            </a:r>
            <a:r>
              <a:rPr lang="fr-FR" dirty="0" err="1"/>
              <a:t>Amérindiens</a:t>
            </a:r>
            <a:r>
              <a:rPr lang="fr-FR" dirty="0"/>
              <a:t>, les Chicanos qui sont des exemples aux Etats Unis) (Ogbu, 1978, 1983, 1985, 1987). </a:t>
            </a:r>
            <a:endParaRPr lang="fr-FR" dirty="0" smtClean="0"/>
          </a:p>
          <a:p>
            <a:r>
              <a:rPr lang="fr-FR" dirty="0" smtClean="0"/>
              <a:t>Afin </a:t>
            </a:r>
            <a:r>
              <a:rPr lang="fr-FR" dirty="0"/>
              <a:t>de comprendre les </a:t>
            </a:r>
            <a:r>
              <a:rPr lang="fr-FR" dirty="0" err="1"/>
              <a:t>différences</a:t>
            </a:r>
            <a:r>
              <a:rPr lang="fr-FR" dirty="0"/>
              <a:t> de </a:t>
            </a:r>
            <a:r>
              <a:rPr lang="fr-FR" dirty="0" err="1"/>
              <a:t>réussite</a:t>
            </a:r>
            <a:r>
              <a:rPr lang="fr-FR" dirty="0"/>
              <a:t> scolaire parmi les « </a:t>
            </a:r>
            <a:r>
              <a:rPr lang="fr-FR" dirty="0" err="1"/>
              <a:t>minorités</a:t>
            </a:r>
            <a:r>
              <a:rPr lang="fr-FR" dirty="0"/>
              <a:t> involontaires », cet auteur fait l’</a:t>
            </a:r>
            <a:r>
              <a:rPr lang="fr-FR" dirty="0" err="1"/>
              <a:t>hypothèse</a:t>
            </a:r>
            <a:r>
              <a:rPr lang="fr-FR" dirty="0"/>
              <a:t> que </a:t>
            </a:r>
            <a:r>
              <a:rPr lang="fr-FR" b="1" dirty="0"/>
              <a:t>celles-ci </a:t>
            </a:r>
            <a:r>
              <a:rPr lang="fr-FR" b="1" dirty="0" err="1"/>
              <a:t>développeraient</a:t>
            </a:r>
            <a:r>
              <a:rPr lang="fr-FR" b="1" dirty="0"/>
              <a:t> un </a:t>
            </a:r>
            <a:r>
              <a:rPr lang="fr-FR" b="1" dirty="0" err="1"/>
              <a:t>système</a:t>
            </a:r>
            <a:r>
              <a:rPr lang="fr-FR" b="1" dirty="0"/>
              <a:t> culturel propre</a:t>
            </a:r>
            <a:r>
              <a:rPr lang="fr-FR" dirty="0"/>
              <a:t> et propose un cadre d’analyse autour de quatre items pour le </a:t>
            </a:r>
            <a:r>
              <a:rPr lang="fr-FR" dirty="0" err="1"/>
              <a:t>caractériser</a:t>
            </a:r>
            <a:r>
              <a:rPr lang="fr-FR" dirty="0"/>
              <a:t> : (1) une </a:t>
            </a:r>
            <a:r>
              <a:rPr lang="fr-FR" dirty="0" err="1"/>
              <a:t>théorie</a:t>
            </a:r>
            <a:r>
              <a:rPr lang="fr-FR" dirty="0"/>
              <a:t> du sens commun sur la </a:t>
            </a:r>
            <a:r>
              <a:rPr lang="fr-FR" dirty="0" err="1"/>
              <a:t>réussite</a:t>
            </a:r>
            <a:r>
              <a:rPr lang="fr-FR" dirty="0"/>
              <a:t> sociale (2) une </a:t>
            </a:r>
            <a:r>
              <a:rPr lang="fr-FR" dirty="0" smtClean="0"/>
              <a:t>identité </a:t>
            </a:r>
            <a:r>
              <a:rPr lang="fr-FR" dirty="0"/>
              <a:t>de langage et de culture ambivalente (3) un cadre de </a:t>
            </a:r>
            <a:r>
              <a:rPr lang="fr-FR" dirty="0" err="1"/>
              <a:t>référence</a:t>
            </a:r>
            <a:r>
              <a:rPr lang="fr-FR" dirty="0"/>
              <a:t> culturel ambivalent (...), (4) un manque de confiance dans le groupe dominant (...) (Ogbu, 1992). </a:t>
            </a:r>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50</a:t>
            </a:fld>
            <a:endParaRPr kumimoji="0" lang="en-US" dirty="0">
              <a:solidFill>
                <a:srgbClr val="FFFFFF"/>
              </a:solidFill>
            </a:endParaRPr>
          </a:p>
        </p:txBody>
      </p:sp>
    </p:spTree>
    <p:extLst>
      <p:ext uri="{BB962C8B-B14F-4D97-AF65-F5344CB8AC3E}">
        <p14:creationId xmlns:p14="http://schemas.microsoft.com/office/powerpoint/2010/main" val="185118891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t>Résultats 2</a:t>
            </a:r>
            <a:endParaRPr lang="fr-FR" dirty="0"/>
          </a:p>
        </p:txBody>
      </p:sp>
      <p:sp>
        <p:nvSpPr>
          <p:cNvPr id="5" name="Titre 1"/>
          <p:cNvSpPr txBox="1">
            <a:spLocks/>
          </p:cNvSpPr>
          <p:nvPr/>
        </p:nvSpPr>
        <p:spPr>
          <a:xfrm>
            <a:off x="457200" y="2525889"/>
            <a:ext cx="8229600" cy="2892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3600" dirty="0" smtClean="0">
                <a:solidFill>
                  <a:srgbClr val="000000"/>
                </a:solidFill>
              </a:rPr>
              <a:t>L’étude de la variabilité du </a:t>
            </a:r>
            <a:r>
              <a:rPr lang="fr-FR" sz="3600" u="sng" dirty="0" smtClean="0">
                <a:solidFill>
                  <a:srgbClr val="000000"/>
                </a:solidFill>
              </a:rPr>
              <a:t>pattern interactif parent</a:t>
            </a:r>
            <a:r>
              <a:rPr lang="fr-FR" sz="3600" dirty="0" smtClean="0">
                <a:solidFill>
                  <a:srgbClr val="000000"/>
                </a:solidFill>
              </a:rPr>
              <a:t>al entre les dyades appartenant au </a:t>
            </a:r>
            <a:r>
              <a:rPr lang="fr-FR" sz="3600" u="sng" dirty="0" smtClean="0">
                <a:solidFill>
                  <a:srgbClr val="000000"/>
                </a:solidFill>
              </a:rPr>
              <a:t>même groupe sociolinguistique</a:t>
            </a:r>
            <a:endParaRPr lang="fr-FR" sz="3600" u="sng" dirty="0">
              <a:solidFill>
                <a:srgbClr val="000000"/>
              </a:solidFill>
            </a:endParaRPr>
          </a:p>
        </p:txBody>
      </p: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51</a:t>
            </a:fld>
            <a:endParaRPr kumimoji="0" lang="en-US" dirty="0">
              <a:solidFill>
                <a:srgbClr val="FFFFFF"/>
              </a:solidFill>
            </a:endParaRPr>
          </a:p>
        </p:txBody>
      </p:sp>
    </p:spTree>
    <p:extLst>
      <p:ext uri="{BB962C8B-B14F-4D97-AF65-F5344CB8AC3E}">
        <p14:creationId xmlns:p14="http://schemas.microsoft.com/office/powerpoint/2010/main" val="333807450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Dyades </a:t>
            </a:r>
            <a:r>
              <a:rPr lang="fr-FR" dirty="0" err="1" smtClean="0"/>
              <a:t>teko</a:t>
            </a:r>
            <a:r>
              <a:rPr lang="fr-FR" dirty="0" smtClean="0"/>
              <a:t>  </a:t>
            </a:r>
            <a:r>
              <a:rPr lang="fr-FR" dirty="0"/>
              <a:t>et </a:t>
            </a:r>
            <a:r>
              <a:rPr lang="fr-FR" dirty="0" err="1"/>
              <a:t>aluku</a:t>
            </a:r>
            <a:r>
              <a:rPr lang="fr-FR" dirty="0"/>
              <a:t> </a:t>
            </a:r>
          </a:p>
        </p:txBody>
      </p:sp>
      <p:sp>
        <p:nvSpPr>
          <p:cNvPr id="3" name="Espace réservé du contenu 2"/>
          <p:cNvSpPr>
            <a:spLocks noGrp="1"/>
          </p:cNvSpPr>
          <p:nvPr>
            <p:ph idx="1"/>
          </p:nvPr>
        </p:nvSpPr>
        <p:spPr>
          <a:xfrm>
            <a:off x="189972" y="2370667"/>
            <a:ext cx="8496828" cy="4289777"/>
          </a:xfrm>
        </p:spPr>
        <p:txBody>
          <a:bodyPr>
            <a:normAutofit lnSpcReduction="10000"/>
          </a:bodyPr>
          <a:lstStyle/>
          <a:p>
            <a:pPr algn="just"/>
            <a:r>
              <a:rPr lang="fr-FR" sz="1800" dirty="0" smtClean="0">
                <a:solidFill>
                  <a:srgbClr val="000000"/>
                </a:solidFill>
              </a:rPr>
              <a:t>D’une manière générale, </a:t>
            </a:r>
            <a:r>
              <a:rPr lang="fr-FR" sz="1800" b="1" dirty="0" smtClean="0">
                <a:solidFill>
                  <a:srgbClr val="000000"/>
                </a:solidFill>
              </a:rPr>
              <a:t>les dyades </a:t>
            </a:r>
            <a:r>
              <a:rPr lang="fr-FR" sz="1800" b="1" dirty="0" err="1" smtClean="0">
                <a:solidFill>
                  <a:srgbClr val="000000"/>
                </a:solidFill>
              </a:rPr>
              <a:t>teko</a:t>
            </a:r>
            <a:r>
              <a:rPr lang="fr-FR" sz="1800" b="1" dirty="0" smtClean="0">
                <a:solidFill>
                  <a:srgbClr val="000000"/>
                </a:solidFill>
              </a:rPr>
              <a:t> </a:t>
            </a:r>
            <a:r>
              <a:rPr lang="fr-FR" sz="1800" dirty="0" smtClean="0">
                <a:solidFill>
                  <a:srgbClr val="000000"/>
                </a:solidFill>
              </a:rPr>
              <a:t>permettent à l’enfant de choisir ce qu’il veut apprendre (la vannerie, la culture du manioc, les rudiments de la chasse, pour les garçons). Les observateurs n’ont pas enregistré de grands écarts dans les conduites quotidiennes des dyades observées. Les enfants disposent de l’après-midi sans se préoccuper de l’école ; ils choisissent d’observer les activités des adultes et d’aider, selon le contexte. </a:t>
            </a:r>
            <a:r>
              <a:rPr lang="fr-FR" sz="1800" dirty="0">
                <a:solidFill>
                  <a:srgbClr val="000000"/>
                </a:solidFill>
              </a:rPr>
              <a:t>Les activités à l’intérieur du carbet se caractérisent par l’autonomie et les activités dans le village, plutôt par un style disjoint. </a:t>
            </a:r>
            <a:endParaRPr lang="fr-FR" sz="1800" dirty="0" smtClean="0">
              <a:solidFill>
                <a:srgbClr val="000000"/>
              </a:solidFill>
            </a:endParaRPr>
          </a:p>
          <a:p>
            <a:pPr algn="just"/>
            <a:r>
              <a:rPr lang="fr-FR" sz="1800" dirty="0" smtClean="0">
                <a:solidFill>
                  <a:srgbClr val="000000"/>
                </a:solidFill>
              </a:rPr>
              <a:t>D’une façon générale, pour </a:t>
            </a:r>
            <a:r>
              <a:rPr lang="fr-FR" sz="1800" b="1" dirty="0" smtClean="0">
                <a:solidFill>
                  <a:srgbClr val="000000"/>
                </a:solidFill>
              </a:rPr>
              <a:t>les quatre dyades </a:t>
            </a:r>
            <a:r>
              <a:rPr lang="fr-FR" sz="1800" b="1" dirty="0" err="1" smtClean="0">
                <a:solidFill>
                  <a:srgbClr val="000000"/>
                </a:solidFill>
              </a:rPr>
              <a:t>aluku</a:t>
            </a:r>
            <a:r>
              <a:rPr lang="fr-FR" sz="1800" dirty="0" smtClean="0">
                <a:solidFill>
                  <a:srgbClr val="000000"/>
                </a:solidFill>
              </a:rPr>
              <a:t>, on pourrait définir les styles interactifs des parents comme </a:t>
            </a:r>
            <a:r>
              <a:rPr lang="fr-FR" sz="1800" u="sng" dirty="0" smtClean="0">
                <a:solidFill>
                  <a:srgbClr val="000000"/>
                </a:solidFill>
              </a:rPr>
              <a:t>autonomisant, disjoint et directifs. </a:t>
            </a:r>
            <a:r>
              <a:rPr lang="fr-FR" sz="1800" dirty="0" smtClean="0">
                <a:solidFill>
                  <a:srgbClr val="000000"/>
                </a:solidFill>
              </a:rPr>
              <a:t>Toutefois des particularismes ont été remarqués d’une dyade à l’autre. D’une manière générale, la directivité des mères, associée au caractère vif des enfants confère à l’interaction une atmosphère agitée, bavarde, bruyante, tumultueuse, le style des mères étant décrit par une alternance entre autonomie et sévérité, parfois brutalité dans l’éducation.</a:t>
            </a:r>
            <a:endParaRPr lang="fr-FR" sz="1800" dirty="0">
              <a:solidFill>
                <a:srgbClr val="000000"/>
              </a:solidFill>
            </a:endParaRPr>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52</a:t>
            </a:fld>
            <a:endParaRPr kumimoji="0" lang="en-US" dirty="0">
              <a:solidFill>
                <a:srgbClr val="FFFFFF"/>
              </a:solidFill>
            </a:endParaRPr>
          </a:p>
        </p:txBody>
      </p:sp>
    </p:spTree>
    <p:extLst>
      <p:ext uri="{BB962C8B-B14F-4D97-AF65-F5344CB8AC3E}">
        <p14:creationId xmlns:p14="http://schemas.microsoft.com/office/powerpoint/2010/main" val="306511756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Dyades laotiennes et haïtiennes</a:t>
            </a:r>
            <a:endParaRPr lang="fr-FR" dirty="0"/>
          </a:p>
        </p:txBody>
      </p:sp>
      <p:sp>
        <p:nvSpPr>
          <p:cNvPr id="3" name="Espace réservé du contenu 2"/>
          <p:cNvSpPr>
            <a:spLocks noGrp="1"/>
          </p:cNvSpPr>
          <p:nvPr>
            <p:ph idx="1"/>
          </p:nvPr>
        </p:nvSpPr>
        <p:spPr>
          <a:xfrm>
            <a:off x="435505" y="2370667"/>
            <a:ext cx="8496828" cy="4487333"/>
          </a:xfrm>
        </p:spPr>
        <p:txBody>
          <a:bodyPr>
            <a:normAutofit/>
          </a:bodyPr>
          <a:lstStyle/>
          <a:p>
            <a:r>
              <a:rPr lang="fr-FR" sz="2000" dirty="0" smtClean="0">
                <a:solidFill>
                  <a:srgbClr val="000000"/>
                </a:solidFill>
              </a:rPr>
              <a:t>La </a:t>
            </a:r>
            <a:r>
              <a:rPr lang="fr-FR" sz="2000" dirty="0">
                <a:solidFill>
                  <a:srgbClr val="000000"/>
                </a:solidFill>
              </a:rPr>
              <a:t>description globale </a:t>
            </a:r>
            <a:r>
              <a:rPr lang="fr-FR" sz="2000" dirty="0" smtClean="0">
                <a:solidFill>
                  <a:srgbClr val="000000"/>
                </a:solidFill>
              </a:rPr>
              <a:t>des </a:t>
            </a:r>
            <a:r>
              <a:rPr lang="fr-FR" sz="2000" b="1" dirty="0" smtClean="0">
                <a:solidFill>
                  <a:srgbClr val="000000"/>
                </a:solidFill>
              </a:rPr>
              <a:t>dyades laotiennes </a:t>
            </a:r>
            <a:r>
              <a:rPr lang="fr-FR" sz="2000" dirty="0">
                <a:solidFill>
                  <a:srgbClr val="000000"/>
                </a:solidFill>
              </a:rPr>
              <a:t>fait ressortir une affectivité réservée, peu démonstrative, les parents sont très présents dans l’éducation des enfants, avec une majorité d’interventions appartenant au </a:t>
            </a:r>
            <a:r>
              <a:rPr lang="fr-FR" sz="2000" u="sng" dirty="0">
                <a:solidFill>
                  <a:srgbClr val="000000"/>
                </a:solidFill>
              </a:rPr>
              <a:t>style suggestif, suivi de loin des interventions directives</a:t>
            </a:r>
            <a:r>
              <a:rPr lang="fr-FR" sz="2000" dirty="0">
                <a:solidFill>
                  <a:srgbClr val="000000"/>
                </a:solidFill>
              </a:rPr>
              <a:t>. </a:t>
            </a:r>
            <a:r>
              <a:rPr lang="fr-FR" sz="2000" dirty="0" smtClean="0">
                <a:solidFill>
                  <a:srgbClr val="000000"/>
                </a:solidFill>
              </a:rPr>
              <a:t>Dans </a:t>
            </a:r>
            <a:r>
              <a:rPr lang="fr-FR" sz="2000" dirty="0">
                <a:solidFill>
                  <a:srgbClr val="000000"/>
                </a:solidFill>
              </a:rPr>
              <a:t>les situations éducatives l’autonomie est peu présente et les observations n’ont jamais indiqué des conduites disjointes. Ces dernières se retrouvent dans les moments de jeu et les activités libres</a:t>
            </a:r>
            <a:r>
              <a:rPr lang="fr-FR" sz="2000" dirty="0" smtClean="0">
                <a:solidFill>
                  <a:srgbClr val="000000"/>
                </a:solidFill>
              </a:rPr>
              <a:t>.</a:t>
            </a:r>
          </a:p>
          <a:p>
            <a:r>
              <a:rPr lang="fr-FR" sz="2000" b="1" dirty="0" smtClean="0">
                <a:solidFill>
                  <a:srgbClr val="000000"/>
                </a:solidFill>
              </a:rPr>
              <a:t>Pour les </a:t>
            </a:r>
            <a:r>
              <a:rPr lang="fr-FR" sz="2000" b="1" dirty="0">
                <a:solidFill>
                  <a:srgbClr val="000000"/>
                </a:solidFill>
              </a:rPr>
              <a:t>dyades </a:t>
            </a:r>
            <a:r>
              <a:rPr lang="fr-FR" sz="2000" b="1" dirty="0" smtClean="0">
                <a:solidFill>
                  <a:srgbClr val="000000"/>
                </a:solidFill>
              </a:rPr>
              <a:t>haïtiennes </a:t>
            </a:r>
            <a:r>
              <a:rPr lang="fr-FR" sz="2000" dirty="0">
                <a:solidFill>
                  <a:schemeClr val="tx1"/>
                </a:solidFill>
              </a:rPr>
              <a:t>l</a:t>
            </a:r>
            <a:r>
              <a:rPr lang="fr-FR" sz="2000" dirty="0" smtClean="0">
                <a:solidFill>
                  <a:schemeClr val="tx1"/>
                </a:solidFill>
              </a:rPr>
              <a:t>a </a:t>
            </a:r>
            <a:r>
              <a:rPr lang="fr-FR" sz="2000" dirty="0">
                <a:solidFill>
                  <a:schemeClr val="tx1"/>
                </a:solidFill>
              </a:rPr>
              <a:t>synthèse des observations met en évidence </a:t>
            </a:r>
            <a:r>
              <a:rPr lang="fr-FR" sz="2000" u="sng" dirty="0">
                <a:solidFill>
                  <a:schemeClr val="tx1"/>
                </a:solidFill>
              </a:rPr>
              <a:t>un style directif </a:t>
            </a:r>
            <a:r>
              <a:rPr lang="fr-FR" sz="2000" dirty="0">
                <a:solidFill>
                  <a:schemeClr val="tx1"/>
                </a:solidFill>
              </a:rPr>
              <a:t>dans les moments de régulation et aide aux devoirs et disjoint dans le quotidien des enfants. Plusieurs feed-back positifs ont été notés, notamment au sujet des résultats scolaires</a:t>
            </a:r>
            <a:r>
              <a:rPr lang="fr-FR" sz="2000" dirty="0" smtClean="0">
                <a:solidFill>
                  <a:schemeClr val="tx1"/>
                </a:solidFill>
              </a:rPr>
              <a:t>.</a:t>
            </a:r>
            <a:endParaRPr lang="fr-FR" sz="2000" dirty="0">
              <a:solidFill>
                <a:schemeClr val="tx1"/>
              </a:solidFill>
            </a:endParaRPr>
          </a:p>
        </p:txBody>
      </p:sp>
      <p:sp>
        <p:nvSpPr>
          <p:cNvPr id="4" name="Espace réservé du numéro de diapositive 3"/>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53</a:t>
            </a:fld>
            <a:endParaRPr kumimoji="0" lang="en-US" dirty="0">
              <a:solidFill>
                <a:srgbClr val="FFFFFF"/>
              </a:solidFill>
            </a:endParaRPr>
          </a:p>
        </p:txBody>
      </p:sp>
    </p:spTree>
    <p:extLst>
      <p:ext uri="{BB962C8B-B14F-4D97-AF65-F5344CB8AC3E}">
        <p14:creationId xmlns:p14="http://schemas.microsoft.com/office/powerpoint/2010/main" val="265447448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t>Résultats 3</a:t>
            </a:r>
            <a:endParaRPr lang="fr-FR" dirty="0"/>
          </a:p>
        </p:txBody>
      </p:sp>
      <p:sp>
        <p:nvSpPr>
          <p:cNvPr id="5" name="Titre 1"/>
          <p:cNvSpPr txBox="1">
            <a:spLocks/>
          </p:cNvSpPr>
          <p:nvPr/>
        </p:nvSpPr>
        <p:spPr>
          <a:xfrm>
            <a:off x="457200" y="2271889"/>
            <a:ext cx="8229600" cy="2864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3600" dirty="0">
                <a:solidFill>
                  <a:srgbClr val="000000"/>
                </a:solidFill>
              </a:rPr>
              <a:t>E</a:t>
            </a:r>
            <a:r>
              <a:rPr lang="fr-FR" sz="3600" dirty="0" smtClean="0">
                <a:solidFill>
                  <a:srgbClr val="000000"/>
                </a:solidFill>
              </a:rPr>
              <a:t>tude </a:t>
            </a:r>
            <a:r>
              <a:rPr lang="fr-FR" sz="3600" dirty="0">
                <a:solidFill>
                  <a:srgbClr val="000000"/>
                </a:solidFill>
              </a:rPr>
              <a:t>de la </a:t>
            </a:r>
            <a:r>
              <a:rPr lang="fr-FR" sz="3600" u="sng" dirty="0">
                <a:solidFill>
                  <a:srgbClr val="000000"/>
                </a:solidFill>
              </a:rPr>
              <a:t>variabilité du pa</a:t>
            </a:r>
            <a:r>
              <a:rPr lang="fr-FR" sz="3600" dirty="0">
                <a:solidFill>
                  <a:srgbClr val="000000"/>
                </a:solidFill>
              </a:rPr>
              <a:t>ttern interactif parental </a:t>
            </a:r>
            <a:r>
              <a:rPr lang="fr-FR" sz="3600" u="sng" dirty="0" smtClean="0">
                <a:solidFill>
                  <a:srgbClr val="000000"/>
                </a:solidFill>
              </a:rPr>
              <a:t>entre les </a:t>
            </a:r>
            <a:r>
              <a:rPr lang="fr-FR" sz="3600" u="sng" dirty="0">
                <a:solidFill>
                  <a:srgbClr val="000000"/>
                </a:solidFill>
              </a:rPr>
              <a:t>groupes minoritaires concernés </a:t>
            </a:r>
            <a:r>
              <a:rPr lang="fr-FR" sz="3600" dirty="0">
                <a:solidFill>
                  <a:srgbClr val="000000"/>
                </a:solidFill>
              </a:rPr>
              <a:t>par l’étude</a:t>
            </a:r>
            <a:endParaRPr lang="fr-FR" sz="3600" u="sng" dirty="0">
              <a:solidFill>
                <a:srgbClr val="000000"/>
              </a:solidFill>
            </a:endParaRPr>
          </a:p>
        </p:txBody>
      </p:sp>
      <p:sp>
        <p:nvSpPr>
          <p:cNvPr id="3" name="Espace réservé du numéro de diapositive 2"/>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54</a:t>
            </a:fld>
            <a:endParaRPr kumimoji="0" lang="en-US" dirty="0">
              <a:solidFill>
                <a:srgbClr val="FFFFFF"/>
              </a:solidFill>
            </a:endParaRPr>
          </a:p>
        </p:txBody>
      </p:sp>
    </p:spTree>
    <p:extLst>
      <p:ext uri="{BB962C8B-B14F-4D97-AF65-F5344CB8AC3E}">
        <p14:creationId xmlns:p14="http://schemas.microsoft.com/office/powerpoint/2010/main" val="34285164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deux types d’approches  </a:t>
            </a:r>
          </a:p>
        </p:txBody>
      </p:sp>
      <p:sp>
        <p:nvSpPr>
          <p:cNvPr id="3" name="Espace réservé du contenu 2"/>
          <p:cNvSpPr>
            <a:spLocks noGrp="1"/>
          </p:cNvSpPr>
          <p:nvPr>
            <p:ph idx="1"/>
          </p:nvPr>
        </p:nvSpPr>
        <p:spPr>
          <a:xfrm>
            <a:off x="457200" y="2177224"/>
            <a:ext cx="8229599" cy="1713395"/>
          </a:xfrm>
        </p:spPr>
        <p:txBody>
          <a:bodyPr>
            <a:noAutofit/>
          </a:bodyPr>
          <a:lstStyle/>
          <a:p>
            <a:r>
              <a:rPr lang="fr-FR" sz="3200" dirty="0" smtClean="0">
                <a:solidFill>
                  <a:schemeClr val="tx1"/>
                </a:solidFill>
              </a:rPr>
              <a:t>une </a:t>
            </a:r>
            <a:r>
              <a:rPr lang="fr-FR" sz="3200" dirty="0">
                <a:solidFill>
                  <a:schemeClr val="tx1"/>
                </a:solidFill>
              </a:rPr>
              <a:t>approche descriptive visant dans un premier temps à identifier des styles interactifs au sein de la famille</a:t>
            </a:r>
            <a:r>
              <a:rPr lang="fr-FR" sz="3200" dirty="0" smtClean="0">
                <a:solidFill>
                  <a:schemeClr val="tx1"/>
                </a:solidFill>
              </a:rPr>
              <a:t>, dans le cadre des interactions à visée praxéologique </a:t>
            </a:r>
            <a:endParaRPr lang="fr-FR" sz="3200" dirty="0">
              <a:solidFill>
                <a:schemeClr val="tx1"/>
              </a:solidFill>
            </a:endParaRPr>
          </a:p>
          <a:p>
            <a:r>
              <a:rPr lang="fr-FR" sz="3200" dirty="0" smtClean="0">
                <a:solidFill>
                  <a:schemeClr val="tx1"/>
                </a:solidFill>
              </a:rPr>
              <a:t>. </a:t>
            </a:r>
            <a:endParaRPr lang="fr-FR" sz="3200" dirty="0">
              <a:solidFill>
                <a:schemeClr val="tx1"/>
              </a:solidFill>
            </a:endParaRPr>
          </a:p>
        </p:txBody>
      </p:sp>
      <p:sp>
        <p:nvSpPr>
          <p:cNvPr id="4" name="Arc 3"/>
          <p:cNvSpPr/>
          <p:nvPr/>
        </p:nvSpPr>
        <p:spPr>
          <a:xfrm>
            <a:off x="179609" y="2026777"/>
            <a:ext cx="8197847" cy="2473640"/>
          </a:xfrm>
          <a:prstGeom prst="arc">
            <a:avLst>
              <a:gd name="adj1" fmla="val 21110232"/>
              <a:gd name="adj2" fmla="val 209883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ZoneTexte 4"/>
          <p:cNvSpPr txBox="1"/>
          <p:nvPr/>
        </p:nvSpPr>
        <p:spPr>
          <a:xfrm>
            <a:off x="3811715" y="1411173"/>
            <a:ext cx="4490215" cy="523220"/>
          </a:xfrm>
          <a:prstGeom prst="rect">
            <a:avLst/>
          </a:prstGeom>
          <a:noFill/>
        </p:spPr>
        <p:txBody>
          <a:bodyPr wrap="square" rtlCol="0">
            <a:spAutoFit/>
          </a:bodyPr>
          <a:lstStyle/>
          <a:p>
            <a:r>
              <a:rPr lang="fr-FR" sz="2800" b="1" dirty="0" smtClean="0">
                <a:solidFill>
                  <a:schemeClr val="accent1">
                    <a:lumMod val="60000"/>
                    <a:lumOff val="40000"/>
                  </a:schemeClr>
                </a:solidFill>
              </a:rPr>
              <a:t>Dans cette communication</a:t>
            </a:r>
            <a:endParaRPr lang="fr-FR" sz="2800" b="1" dirty="0">
              <a:solidFill>
                <a:schemeClr val="accent1">
                  <a:lumMod val="60000"/>
                  <a:lumOff val="40000"/>
                </a:schemeClr>
              </a:solidFill>
            </a:endParaRPr>
          </a:p>
        </p:txBody>
      </p:sp>
      <p:cxnSp>
        <p:nvCxnSpPr>
          <p:cNvPr id="9" name="Connecteur en arc 8"/>
          <p:cNvCxnSpPr/>
          <p:nvPr/>
        </p:nvCxnSpPr>
        <p:spPr>
          <a:xfrm rot="5400000">
            <a:off x="7551239" y="1944598"/>
            <a:ext cx="703076" cy="35921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8813649" y="1744565"/>
            <a:ext cx="184666" cy="369332"/>
          </a:xfrm>
          <a:prstGeom prst="rect">
            <a:avLst/>
          </a:prstGeom>
          <a:noFill/>
        </p:spPr>
        <p:txBody>
          <a:bodyPr wrap="none" rtlCol="0">
            <a:spAutoFit/>
          </a:bodyPr>
          <a:lstStyle/>
          <a:p>
            <a:endParaRPr lang="fr-FR" dirty="0"/>
          </a:p>
        </p:txBody>
      </p:sp>
      <p:sp>
        <p:nvSpPr>
          <p:cNvPr id="8" name="Rectangle 7"/>
          <p:cNvSpPr/>
          <p:nvPr/>
        </p:nvSpPr>
        <p:spPr>
          <a:xfrm>
            <a:off x="799886" y="4301447"/>
            <a:ext cx="7442017" cy="2554545"/>
          </a:xfrm>
          <a:prstGeom prst="rect">
            <a:avLst/>
          </a:prstGeom>
        </p:spPr>
        <p:txBody>
          <a:bodyPr wrap="square">
            <a:spAutoFit/>
          </a:bodyPr>
          <a:lstStyle/>
          <a:p>
            <a:r>
              <a:rPr lang="fr-FR" sz="3200" dirty="0" smtClean="0">
                <a:solidFill>
                  <a:schemeClr val="bg1">
                    <a:lumMod val="50000"/>
                  </a:schemeClr>
                </a:solidFill>
              </a:rPr>
              <a:t>et une </a:t>
            </a:r>
            <a:r>
              <a:rPr lang="fr-FR" sz="3200" dirty="0">
                <a:solidFill>
                  <a:schemeClr val="bg1">
                    <a:lumMod val="50000"/>
                  </a:schemeClr>
                </a:solidFill>
              </a:rPr>
              <a:t>approche explicative, à travers une  tentative d’explicitation des liens entre les styles interactifs familiaux et les styles interactifs des élèves en classe et l’éventuel impact sur l’adaptation scolaire.</a:t>
            </a:r>
          </a:p>
        </p:txBody>
      </p:sp>
      <p:sp>
        <p:nvSpPr>
          <p:cNvPr id="6" name="Espace réservé du numéro de diapositive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6</a:t>
            </a:fld>
            <a:endParaRPr kumimoji="0" lang="en-US" dirty="0">
              <a:solidFill>
                <a:srgbClr val="FFFFFF"/>
              </a:solidFill>
            </a:endParaRPr>
          </a:p>
        </p:txBody>
      </p:sp>
    </p:spTree>
    <p:extLst>
      <p:ext uri="{BB962C8B-B14F-4D97-AF65-F5344CB8AC3E}">
        <p14:creationId xmlns:p14="http://schemas.microsoft.com/office/powerpoint/2010/main" val="672391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 presetClass="exit" presetSubtype="2" fill="hold" grpId="0" nodeType="withEffect">
                                  <p:stCondLst>
                                    <p:cond delay="0"/>
                                  </p:stCondLst>
                                  <p:childTnLst>
                                    <p:anim calcmode="lin" valueType="num">
                                      <p:cBhvr additive="base">
                                        <p:cTn id="17" dur="3000"/>
                                        <p:tgtEl>
                                          <p:spTgt spid="8"/>
                                        </p:tgtEl>
                                        <p:attrNameLst>
                                          <p:attrName>ppt_x</p:attrName>
                                        </p:attrNameLst>
                                      </p:cBhvr>
                                      <p:tavLst>
                                        <p:tav tm="0">
                                          <p:val>
                                            <p:strVal val="ppt_x"/>
                                          </p:val>
                                        </p:tav>
                                        <p:tav tm="100000">
                                          <p:val>
                                            <p:strVal val="1+ppt_w/2"/>
                                          </p:val>
                                        </p:tav>
                                      </p:tavLst>
                                    </p:anim>
                                    <p:anim calcmode="lin" valueType="num">
                                      <p:cBhvr additive="base">
                                        <p:cTn id="18" dur="3000"/>
                                        <p:tgtEl>
                                          <p:spTgt spid="8"/>
                                        </p:tgtEl>
                                        <p:attrNameLst>
                                          <p:attrName>ppt_y</p:attrName>
                                        </p:attrNameLst>
                                      </p:cBhvr>
                                      <p:tavLst>
                                        <p:tav tm="0">
                                          <p:val>
                                            <p:strVal val="ppt_y"/>
                                          </p:val>
                                        </p:tav>
                                        <p:tav tm="100000">
                                          <p:val>
                                            <p:strVal val="ppt_y"/>
                                          </p:val>
                                        </p:tav>
                                      </p:tavLst>
                                    </p:anim>
                                    <p:set>
                                      <p:cBhvr>
                                        <p:cTn id="19" dur="1" fill="hold">
                                          <p:stCondLst>
                                            <p:cond delay="2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deux types d’approches  </a:t>
            </a:r>
          </a:p>
        </p:txBody>
      </p:sp>
      <p:sp>
        <p:nvSpPr>
          <p:cNvPr id="3" name="Espace réservé du contenu 2"/>
          <p:cNvSpPr>
            <a:spLocks noGrp="1"/>
          </p:cNvSpPr>
          <p:nvPr>
            <p:ph idx="1"/>
          </p:nvPr>
        </p:nvSpPr>
        <p:spPr>
          <a:xfrm>
            <a:off x="457200" y="2289268"/>
            <a:ext cx="8229599" cy="1828421"/>
          </a:xfrm>
        </p:spPr>
        <p:txBody>
          <a:bodyPr>
            <a:noAutofit/>
          </a:bodyPr>
          <a:lstStyle/>
          <a:p>
            <a:pPr marL="558000"/>
            <a:r>
              <a:rPr lang="fr-FR" sz="3200" dirty="0" smtClean="0"/>
              <a:t>une </a:t>
            </a:r>
            <a:r>
              <a:rPr lang="fr-FR" sz="3200" dirty="0"/>
              <a:t>approche descriptive visant dans un </a:t>
            </a:r>
            <a:r>
              <a:rPr lang="fr-FR" sz="3200" dirty="0" smtClean="0"/>
              <a:t>           premier </a:t>
            </a:r>
            <a:r>
              <a:rPr lang="fr-FR" sz="3200" dirty="0"/>
              <a:t>temps à identifier des styles interactifs au sein de la </a:t>
            </a:r>
            <a:r>
              <a:rPr lang="fr-FR" sz="3200" dirty="0" smtClean="0"/>
              <a:t>famille</a:t>
            </a:r>
            <a:endParaRPr lang="fr-FR" sz="3200" dirty="0"/>
          </a:p>
        </p:txBody>
      </p:sp>
      <p:sp>
        <p:nvSpPr>
          <p:cNvPr id="4" name="Arc 3"/>
          <p:cNvSpPr/>
          <p:nvPr/>
        </p:nvSpPr>
        <p:spPr>
          <a:xfrm>
            <a:off x="179609" y="2026777"/>
            <a:ext cx="8197847" cy="2090912"/>
          </a:xfrm>
          <a:prstGeom prst="arc">
            <a:avLst>
              <a:gd name="adj1" fmla="val 21110232"/>
              <a:gd name="adj2" fmla="val 209883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ZoneTexte 4"/>
          <p:cNvSpPr txBox="1"/>
          <p:nvPr/>
        </p:nvSpPr>
        <p:spPr>
          <a:xfrm>
            <a:off x="3811715" y="1411173"/>
            <a:ext cx="4490215" cy="523220"/>
          </a:xfrm>
          <a:prstGeom prst="rect">
            <a:avLst/>
          </a:prstGeom>
          <a:noFill/>
        </p:spPr>
        <p:txBody>
          <a:bodyPr wrap="square" rtlCol="0">
            <a:spAutoFit/>
          </a:bodyPr>
          <a:lstStyle/>
          <a:p>
            <a:r>
              <a:rPr lang="fr-FR" sz="2800" b="1" dirty="0" smtClean="0">
                <a:solidFill>
                  <a:schemeClr val="accent1">
                    <a:lumMod val="60000"/>
                    <a:lumOff val="40000"/>
                  </a:schemeClr>
                </a:solidFill>
              </a:rPr>
              <a:t>Dans cette communication</a:t>
            </a:r>
            <a:endParaRPr lang="fr-FR" sz="2800" b="1" dirty="0">
              <a:solidFill>
                <a:schemeClr val="accent1">
                  <a:lumMod val="60000"/>
                  <a:lumOff val="40000"/>
                </a:schemeClr>
              </a:solidFill>
            </a:endParaRPr>
          </a:p>
        </p:txBody>
      </p:sp>
      <p:cxnSp>
        <p:nvCxnSpPr>
          <p:cNvPr id="9" name="Connecteur en arc 8"/>
          <p:cNvCxnSpPr/>
          <p:nvPr/>
        </p:nvCxnSpPr>
        <p:spPr>
          <a:xfrm rot="5400000">
            <a:off x="7551239" y="1944598"/>
            <a:ext cx="703076" cy="35921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0" y="2963527"/>
            <a:ext cx="3401709" cy="2308324"/>
          </a:xfrm>
          <a:prstGeom prst="rect">
            <a:avLst/>
          </a:prstGeom>
          <a:solidFill>
            <a:schemeClr val="bg1"/>
          </a:solidFill>
        </p:spPr>
        <p:txBody>
          <a:bodyPr wrap="square">
            <a:spAutoFit/>
          </a:bodyPr>
          <a:lstStyle/>
          <a:p>
            <a:pPr marL="457200" indent="-457200">
              <a:buAutoNum type="arabicPeriod"/>
            </a:pPr>
            <a:r>
              <a:rPr lang="fr-FR" sz="2400" dirty="0"/>
              <a:t>L</a:t>
            </a:r>
            <a:r>
              <a:rPr lang="fr-FR" sz="2400" dirty="0" smtClean="0"/>
              <a:t>’identification du </a:t>
            </a:r>
            <a:r>
              <a:rPr lang="fr-FR" sz="2400" dirty="0"/>
              <a:t>pattern interactif </a:t>
            </a:r>
            <a:r>
              <a:rPr lang="fr-FR" sz="2400" dirty="0" smtClean="0"/>
              <a:t>dans le quotidien familial de chaque groupe socioculturel considéré</a:t>
            </a:r>
          </a:p>
        </p:txBody>
      </p:sp>
      <p:sp>
        <p:nvSpPr>
          <p:cNvPr id="10" name="Rectangle 9"/>
          <p:cNvSpPr/>
          <p:nvPr/>
        </p:nvSpPr>
        <p:spPr>
          <a:xfrm>
            <a:off x="3811715" y="2922461"/>
            <a:ext cx="5408946" cy="3046988"/>
          </a:xfrm>
          <a:prstGeom prst="rect">
            <a:avLst/>
          </a:prstGeom>
          <a:solidFill>
            <a:schemeClr val="bg1"/>
          </a:solidFill>
        </p:spPr>
        <p:txBody>
          <a:bodyPr wrap="square">
            <a:spAutoFit/>
          </a:bodyPr>
          <a:lstStyle/>
          <a:p>
            <a:pPr marL="514350" indent="-514350">
              <a:buFont typeface="+mj-lt"/>
              <a:buAutoNum type="arabicPeriod" startAt="2"/>
            </a:pPr>
            <a:r>
              <a:rPr lang="fr-FR" sz="2400" dirty="0" smtClean="0"/>
              <a:t>L’étude de la variabilité </a:t>
            </a:r>
            <a:r>
              <a:rPr lang="fr-FR" sz="2400" dirty="0"/>
              <a:t>du pattern interactif parental par rapport  :</a:t>
            </a:r>
          </a:p>
          <a:p>
            <a:pPr marL="800100" lvl="1" indent="-342900">
              <a:buFontTx/>
              <a:buChar char="-"/>
            </a:pPr>
            <a:r>
              <a:rPr lang="fr-FR" sz="2400" dirty="0" smtClean="0"/>
              <a:t>aux </a:t>
            </a:r>
            <a:r>
              <a:rPr lang="fr-FR" sz="2400" dirty="0"/>
              <a:t>caractéristiques individuelles entre les dyades appartenant au même groupe sociolinguistique </a:t>
            </a:r>
            <a:endParaRPr lang="fr-FR" sz="2400" dirty="0" smtClean="0"/>
          </a:p>
          <a:p>
            <a:pPr marL="800100" lvl="1" indent="-342900">
              <a:buFontTx/>
              <a:buChar char="-"/>
            </a:pPr>
            <a:r>
              <a:rPr lang="fr-FR" sz="2400" dirty="0" smtClean="0"/>
              <a:t>aux </a:t>
            </a:r>
            <a:r>
              <a:rPr lang="fr-FR" sz="2400" dirty="0"/>
              <a:t>spécificités culturelles entre les groupes minoritaires concernés par l’étude. </a:t>
            </a:r>
          </a:p>
        </p:txBody>
      </p:sp>
      <p:cxnSp>
        <p:nvCxnSpPr>
          <p:cNvPr id="7" name="Connecteur droit avec flèche 6"/>
          <p:cNvCxnSpPr>
            <a:endCxn id="37" idx="0"/>
          </p:cNvCxnSpPr>
          <p:nvPr/>
        </p:nvCxnSpPr>
        <p:spPr>
          <a:xfrm flipH="1">
            <a:off x="1700855" y="1772669"/>
            <a:ext cx="1234256" cy="11908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endCxn id="10" idx="0"/>
          </p:cNvCxnSpPr>
          <p:nvPr/>
        </p:nvCxnSpPr>
        <p:spPr>
          <a:xfrm>
            <a:off x="5785556" y="1934393"/>
            <a:ext cx="730632" cy="9880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7</a:t>
            </a:fld>
            <a:endParaRPr kumimoji="0" lang="en-US" dirty="0">
              <a:solidFill>
                <a:srgbClr val="FFFFFF"/>
              </a:solidFill>
            </a:endParaRPr>
          </a:p>
        </p:txBody>
      </p:sp>
    </p:spTree>
    <p:extLst>
      <p:ext uri="{BB962C8B-B14F-4D97-AF65-F5344CB8AC3E}">
        <p14:creationId xmlns:p14="http://schemas.microsoft.com/office/powerpoint/2010/main" val="3632912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0" presetClass="path" presetSubtype="0" accel="50000" decel="50000" fill="hold" grpId="0" nodeType="withEffect">
                                  <p:stCondLst>
                                    <p:cond delay="0"/>
                                  </p:stCondLst>
                                  <p:childTnLst>
                                    <p:animMotion origin="layout" path="M -1.95143E-6 -1.03081E-6 L -0.22793 -0.13273 " pathEditMode="relative" rAng="0" ptsTypes="AA">
                                      <p:cBhvr>
                                        <p:cTn id="10" dur="1000" fill="hold"/>
                                        <p:tgtEl>
                                          <p:spTgt spid="5"/>
                                        </p:tgtEl>
                                        <p:attrNameLst>
                                          <p:attrName>ppt_x</p:attrName>
                                          <p:attrName>ppt_y</p:attrName>
                                        </p:attrNameLst>
                                      </p:cBhvr>
                                      <p:rCtr x="-11396" y="-6648"/>
                                    </p:animMotion>
                                  </p:childTnLst>
                                </p:cTn>
                              </p:par>
                              <p:par>
                                <p:cTn id="11" presetID="0" presetClass="path" presetSubtype="0" accel="50000" decel="50000" fill="hold" grpId="0" nodeType="withEffect">
                                  <p:stCondLst>
                                    <p:cond delay="0"/>
                                  </p:stCondLst>
                                  <p:childTnLst>
                                    <p:animMotion origin="layout" path="M -0.17378 0.00046 L 0.01164 -0.20278 " pathEditMode="relative" rAng="0" ptsTypes="AA">
                                      <p:cBhvr>
                                        <p:cTn id="12" dur="1000" fill="hold"/>
                                        <p:tgtEl>
                                          <p:spTgt spid="3">
                                            <p:txEl>
                                              <p:pRg st="0" end="0"/>
                                            </p:txEl>
                                          </p:spTgt>
                                        </p:tgtEl>
                                        <p:attrNameLst>
                                          <p:attrName>ppt_x</p:attrName>
                                          <p:attrName>ppt_y</p:attrName>
                                        </p:attrNameLst>
                                      </p:cBhvr>
                                      <p:rCtr x="9271" y="-10162"/>
                                    </p:animMotion>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par>
                                <p:cTn id="13" presetID="0" presetClass="path" presetSubtype="0" accel="50000" decel="50000" fill="hold" grpId="0" nodeType="withEffect">
                                  <p:stCondLst>
                                    <p:cond delay="0"/>
                                  </p:stCondLst>
                                  <p:childTnLst>
                                    <p:animMotion origin="layout" path="M -0.17378 0.00023 L 0.02066 -0.20371 " pathEditMode="relative" rAng="0" ptsTypes="AA">
                                      <p:cBhvr>
                                        <p:cTn id="14" dur="1000" fill="hold"/>
                                        <p:tgtEl>
                                          <p:spTgt spid="4"/>
                                        </p:tgtEl>
                                        <p:attrNameLst>
                                          <p:attrName>ppt_x</p:attrName>
                                          <p:attrName>ppt_y</p:attrName>
                                        </p:attrNameLst>
                                      </p:cBhvr>
                                      <p:rCtr x="9722" y="-10208"/>
                                    </p:animMotion>
                                  </p:childTnLst>
                                </p:cTn>
                              </p:par>
                            </p:childTnLst>
                          </p:cTn>
                        </p:par>
                        <p:par>
                          <p:cTn id="15" fill="hold">
                            <p:stCondLst>
                              <p:cond delay="1000"/>
                            </p:stCondLst>
                            <p:childTnLst>
                              <p:par>
                                <p:cTn id="16" presetID="6" presetClass="emph" presetSubtype="0" fill="hold" nodeType="afterEffect">
                                  <p:stCondLst>
                                    <p:cond delay="0"/>
                                  </p:stCondLst>
                                  <p:childTnLst>
                                    <p:animScale>
                                      <p:cBhvr>
                                        <p:cTn id="17" dur="1000" fill="hold"/>
                                        <p:tgtEl>
                                          <p:spTgt spid="3">
                                            <p:txEl>
                                              <p:pRg st="0" end="0"/>
                                            </p:txEl>
                                          </p:spTgt>
                                        </p:tgtEl>
                                      </p:cBhvr>
                                      <p:by x="50000" y="50000"/>
                                    </p:animScale>
                                  </p:childTnLst>
                                </p:cTn>
                              </p:par>
                              <p:par>
                                <p:cTn id="18" presetID="6" presetClass="emph" presetSubtype="0" fill="hold" grpId="1" nodeType="withEffect">
                                  <p:stCondLst>
                                    <p:cond delay="0"/>
                                  </p:stCondLst>
                                  <p:childTnLst>
                                    <p:animScale>
                                      <p:cBhvr>
                                        <p:cTn id="19" dur="1000" fill="hold"/>
                                        <p:tgtEl>
                                          <p:spTgt spid="4"/>
                                        </p:tgtEl>
                                      </p:cBhvr>
                                      <p:by x="50000" y="50000"/>
                                    </p:animScale>
                                  </p:childTnLst>
                                </p:cTn>
                              </p:par>
                              <p:par>
                                <p:cTn id="20" presetID="6" presetClass="emph" presetSubtype="0" fill="hold" grpId="1" nodeType="withEffect">
                                  <p:stCondLst>
                                    <p:cond delay="0"/>
                                  </p:stCondLst>
                                  <p:childTnLst>
                                    <p:animScale>
                                      <p:cBhvr>
                                        <p:cTn id="21" dur="1000" fill="hold"/>
                                        <p:tgtEl>
                                          <p:spTgt spid="5"/>
                                        </p:tgtEl>
                                      </p:cBhvr>
                                      <p:by x="150000" y="150000"/>
                                    </p:animScale>
                                  </p:childTnLst>
                                </p:cTn>
                              </p:par>
                              <p:par>
                                <p:cTn id="22" presetID="2" presetClass="entr" presetSubtype="8" fill="hold" grpId="1"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1000" fill="hold"/>
                                        <p:tgtEl>
                                          <p:spTgt spid="37"/>
                                        </p:tgtEl>
                                        <p:attrNameLst>
                                          <p:attrName>ppt_x</p:attrName>
                                        </p:attrNameLst>
                                      </p:cBhvr>
                                      <p:tavLst>
                                        <p:tav tm="0">
                                          <p:val>
                                            <p:strVal val="0-#ppt_w/2"/>
                                          </p:val>
                                        </p:tav>
                                        <p:tav tm="100000">
                                          <p:val>
                                            <p:strVal val="#ppt_x"/>
                                          </p:val>
                                        </p:tav>
                                      </p:tavLst>
                                    </p:anim>
                                    <p:anim calcmode="lin" valueType="num">
                                      <p:cBhvr additive="base">
                                        <p:cTn id="25" dur="10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1+#ppt_w/2"/>
                                          </p:val>
                                        </p:tav>
                                        <p:tav tm="100000">
                                          <p:val>
                                            <p:strVal val="#ppt_x"/>
                                          </p:val>
                                        </p:tav>
                                      </p:tavLst>
                                    </p:anim>
                                    <p:anim calcmode="lin" valueType="num">
                                      <p:cBhvr additive="base">
                                        <p:cTn id="29" dur="10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4" grpId="1" animBg="1"/>
      <p:bldP spid="5" grpId="0"/>
      <p:bldP spid="5" grpId="1"/>
      <p:bldP spid="37" grpId="1"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Hypothèse spécifique </a:t>
            </a:r>
            <a:endParaRPr lang="fr-FR" dirty="0"/>
          </a:p>
        </p:txBody>
      </p:sp>
      <p:sp>
        <p:nvSpPr>
          <p:cNvPr id="3" name="Espace réservé du contenu 2"/>
          <p:cNvSpPr>
            <a:spLocks noGrp="1"/>
          </p:cNvSpPr>
          <p:nvPr>
            <p:ph idx="1"/>
          </p:nvPr>
        </p:nvSpPr>
        <p:spPr>
          <a:xfrm>
            <a:off x="739775" y="2739579"/>
            <a:ext cx="7662864" cy="1987643"/>
          </a:xfrm>
        </p:spPr>
        <p:txBody>
          <a:bodyPr>
            <a:normAutofit/>
          </a:bodyPr>
          <a:lstStyle/>
          <a:p>
            <a:pPr algn="just"/>
            <a:r>
              <a:rPr lang="fr-FR" sz="2800" dirty="0" smtClean="0"/>
              <a:t>le </a:t>
            </a:r>
            <a:r>
              <a:rPr lang="fr-FR" sz="2800" dirty="0"/>
              <a:t>style éducatif familial influencerait, dans les premières années d’école, le style interactif de l’élève en classe et impacterait son adaptation scolaire </a:t>
            </a:r>
            <a:endParaRPr lang="fr-FR" sz="2800" dirty="0" smtClean="0"/>
          </a:p>
          <a:p>
            <a:pPr algn="just"/>
            <a:endParaRPr lang="fr-FR" sz="2800" dirty="0"/>
          </a:p>
        </p:txBody>
      </p:sp>
      <p:sp>
        <p:nvSpPr>
          <p:cNvPr id="4" name="Rectangle 3"/>
          <p:cNvSpPr/>
          <p:nvPr/>
        </p:nvSpPr>
        <p:spPr>
          <a:xfrm rot="21128457">
            <a:off x="435891" y="5177163"/>
            <a:ext cx="4618898" cy="523220"/>
          </a:xfrm>
          <a:prstGeom prst="rect">
            <a:avLst/>
          </a:prstGeom>
        </p:spPr>
        <p:txBody>
          <a:bodyPr wrap="none">
            <a:spAutoFit/>
          </a:bodyPr>
          <a:lstStyle/>
          <a:p>
            <a:r>
              <a:rPr lang="fr-FR" sz="2800" dirty="0">
                <a:solidFill>
                  <a:schemeClr val="accent6">
                    <a:lumMod val="75000"/>
                  </a:schemeClr>
                </a:solidFill>
              </a:rPr>
              <a:t>l’approche développementale</a:t>
            </a:r>
          </a:p>
        </p:txBody>
      </p:sp>
      <p:sp>
        <p:nvSpPr>
          <p:cNvPr id="5" name="Rectangle 4"/>
          <p:cNvSpPr/>
          <p:nvPr/>
        </p:nvSpPr>
        <p:spPr>
          <a:xfrm rot="728245">
            <a:off x="4245935" y="4589621"/>
            <a:ext cx="4572000" cy="954107"/>
          </a:xfrm>
          <a:prstGeom prst="rect">
            <a:avLst/>
          </a:prstGeom>
        </p:spPr>
        <p:txBody>
          <a:bodyPr>
            <a:spAutoFit/>
          </a:bodyPr>
          <a:lstStyle/>
          <a:p>
            <a:pPr algn="ctr"/>
            <a:r>
              <a:rPr lang="fr-FR" sz="2800" dirty="0">
                <a:solidFill>
                  <a:schemeClr val="accent4">
                    <a:lumMod val="75000"/>
                  </a:schemeClr>
                </a:solidFill>
              </a:rPr>
              <a:t>la notion d’adaptation scolaire et l’origine sociale</a:t>
            </a:r>
          </a:p>
        </p:txBody>
      </p:sp>
      <p:sp>
        <p:nvSpPr>
          <p:cNvPr id="6" name="Rectangle 5"/>
          <p:cNvSpPr/>
          <p:nvPr/>
        </p:nvSpPr>
        <p:spPr>
          <a:xfrm>
            <a:off x="1375306" y="6114640"/>
            <a:ext cx="7027333" cy="707886"/>
          </a:xfrm>
          <a:prstGeom prst="rect">
            <a:avLst/>
          </a:prstGeom>
        </p:spPr>
        <p:txBody>
          <a:bodyPr wrap="square">
            <a:spAutoFit/>
          </a:bodyPr>
          <a:lstStyle/>
          <a:p>
            <a:r>
              <a:rPr lang="fr-FR" sz="2000" dirty="0" smtClean="0">
                <a:solidFill>
                  <a:schemeClr val="accent2">
                    <a:lumMod val="75000"/>
                  </a:schemeClr>
                </a:solidFill>
              </a:rPr>
              <a:t>(</a:t>
            </a:r>
            <a:r>
              <a:rPr lang="fr-FR" sz="2000" dirty="0" err="1">
                <a:solidFill>
                  <a:schemeClr val="accent2">
                    <a:lumMod val="75000"/>
                  </a:schemeClr>
                </a:solidFill>
              </a:rPr>
              <a:t>Duru-Bellat</a:t>
            </a:r>
            <a:r>
              <a:rPr lang="fr-FR" sz="2000" dirty="0">
                <a:solidFill>
                  <a:schemeClr val="accent2">
                    <a:lumMod val="75000"/>
                  </a:schemeClr>
                </a:solidFill>
              </a:rPr>
              <a:t> &amp; Van </a:t>
            </a:r>
            <a:r>
              <a:rPr lang="fr-FR" sz="2000" dirty="0" err="1">
                <a:solidFill>
                  <a:schemeClr val="accent2">
                    <a:lumMod val="75000"/>
                  </a:schemeClr>
                </a:solidFill>
              </a:rPr>
              <a:t>Zanten</a:t>
            </a:r>
            <a:r>
              <a:rPr lang="fr-FR" sz="2000" dirty="0">
                <a:solidFill>
                  <a:schemeClr val="accent2">
                    <a:lumMod val="75000"/>
                  </a:schemeClr>
                </a:solidFill>
              </a:rPr>
              <a:t>, 2006 ; </a:t>
            </a:r>
            <a:r>
              <a:rPr lang="fr-FR" sz="2000" dirty="0" err="1">
                <a:solidFill>
                  <a:schemeClr val="accent2">
                    <a:lumMod val="75000"/>
                  </a:schemeClr>
                </a:solidFill>
              </a:rPr>
              <a:t>Meuret</a:t>
            </a:r>
            <a:r>
              <a:rPr lang="fr-FR" sz="2000" dirty="0">
                <a:solidFill>
                  <a:schemeClr val="accent2">
                    <a:lumMod val="75000"/>
                  </a:schemeClr>
                </a:solidFill>
              </a:rPr>
              <a:t> &amp; Morlaix, 2006 ; </a:t>
            </a:r>
            <a:endParaRPr lang="fr-FR" sz="2000" dirty="0" smtClean="0">
              <a:solidFill>
                <a:schemeClr val="accent2">
                  <a:lumMod val="75000"/>
                </a:schemeClr>
              </a:solidFill>
            </a:endParaRPr>
          </a:p>
          <a:p>
            <a:pPr algn="ctr"/>
            <a:r>
              <a:rPr lang="fr-FR" sz="2000" dirty="0" smtClean="0">
                <a:solidFill>
                  <a:schemeClr val="accent2">
                    <a:lumMod val="75000"/>
                  </a:schemeClr>
                </a:solidFill>
              </a:rPr>
              <a:t>Murat</a:t>
            </a:r>
            <a:r>
              <a:rPr lang="fr-FR" sz="2000" dirty="0">
                <a:solidFill>
                  <a:schemeClr val="accent2">
                    <a:lumMod val="75000"/>
                  </a:schemeClr>
                </a:solidFill>
              </a:rPr>
              <a:t>, 2009). </a:t>
            </a:r>
          </a:p>
        </p:txBody>
      </p:sp>
      <p:sp>
        <p:nvSpPr>
          <p:cNvPr id="7" name="Espace réservé du numéro de diapositive 6"/>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8</a:t>
            </a:fld>
            <a:endParaRPr kumimoji="0" lang="en-US" dirty="0">
              <a:solidFill>
                <a:srgbClr val="FFFFFF"/>
              </a:solidFill>
            </a:endParaRPr>
          </a:p>
        </p:txBody>
      </p:sp>
    </p:spTree>
    <p:extLst>
      <p:ext uri="{BB962C8B-B14F-4D97-AF65-F5344CB8AC3E}">
        <p14:creationId xmlns:p14="http://schemas.microsoft.com/office/powerpoint/2010/main" val="2783800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a:t>en Guyane française </a:t>
            </a:r>
            <a:r>
              <a:rPr lang="fr-FR" sz="4800" dirty="0" smtClean="0"/>
              <a:t>…</a:t>
            </a:r>
            <a:endParaRPr lang="fr-FR" dirty="0"/>
          </a:p>
        </p:txBody>
      </p:sp>
      <p:sp>
        <p:nvSpPr>
          <p:cNvPr id="3" name="Espace réservé du contenu 2"/>
          <p:cNvSpPr>
            <a:spLocks noGrp="1"/>
          </p:cNvSpPr>
          <p:nvPr>
            <p:ph idx="1"/>
          </p:nvPr>
        </p:nvSpPr>
        <p:spPr>
          <a:xfrm>
            <a:off x="175332" y="2572539"/>
            <a:ext cx="6245224" cy="3267169"/>
          </a:xfrm>
        </p:spPr>
        <p:txBody>
          <a:bodyPr/>
          <a:lstStyle/>
          <a:p>
            <a:r>
              <a:rPr lang="fr-FR" sz="2400" dirty="0">
                <a:solidFill>
                  <a:schemeClr val="tx1"/>
                </a:solidFill>
              </a:rPr>
              <a:t>la fragilité du contexte socio-économique du </a:t>
            </a:r>
            <a:r>
              <a:rPr lang="fr-FR" sz="2400" dirty="0" smtClean="0">
                <a:solidFill>
                  <a:schemeClr val="tx1"/>
                </a:solidFill>
              </a:rPr>
              <a:t>territoire</a:t>
            </a:r>
          </a:p>
          <a:p>
            <a:r>
              <a:rPr lang="fr-FR" sz="2400" dirty="0">
                <a:solidFill>
                  <a:schemeClr val="tx1"/>
                </a:solidFill>
              </a:rPr>
              <a:t>complexité générée par le multiculturalisme et le plurilinguisme </a:t>
            </a:r>
            <a:r>
              <a:rPr lang="fr-FR" sz="2400" dirty="0" smtClean="0">
                <a:solidFill>
                  <a:schemeClr val="tx1"/>
                </a:solidFill>
              </a:rPr>
              <a:t>ambiants</a:t>
            </a:r>
          </a:p>
          <a:p>
            <a:r>
              <a:rPr lang="fr-FR" sz="2400" dirty="0" smtClean="0">
                <a:solidFill>
                  <a:schemeClr val="tx1"/>
                </a:solidFill>
              </a:rPr>
              <a:t>les </a:t>
            </a:r>
            <a:r>
              <a:rPr lang="fr-FR" sz="2400" dirty="0">
                <a:solidFill>
                  <a:schemeClr val="tx1"/>
                </a:solidFill>
              </a:rPr>
              <a:t>politiques éducatives et sociales mises en œuvre</a:t>
            </a:r>
          </a:p>
        </p:txBody>
      </p:sp>
      <p:sp>
        <p:nvSpPr>
          <p:cNvPr id="4" name="Accolade fermante 3"/>
          <p:cNvSpPr/>
          <p:nvPr/>
        </p:nvSpPr>
        <p:spPr>
          <a:xfrm>
            <a:off x="6420556" y="2572539"/>
            <a:ext cx="296333" cy="251177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Rectangle 4"/>
          <p:cNvSpPr/>
          <p:nvPr/>
        </p:nvSpPr>
        <p:spPr>
          <a:xfrm>
            <a:off x="6716889" y="2741558"/>
            <a:ext cx="2286000" cy="1938992"/>
          </a:xfrm>
          <a:prstGeom prst="rect">
            <a:avLst/>
          </a:prstGeom>
        </p:spPr>
        <p:txBody>
          <a:bodyPr wrap="square">
            <a:spAutoFit/>
          </a:bodyPr>
          <a:lstStyle/>
          <a:p>
            <a:r>
              <a:rPr lang="fr-FR" sz="2000" dirty="0"/>
              <a:t>participent à l’émergence des difficultés auxquelles sont confrontés les élèves scolarisés</a:t>
            </a:r>
          </a:p>
        </p:txBody>
      </p:sp>
      <p:sp>
        <p:nvSpPr>
          <p:cNvPr id="6" name="Espace réservé du numéro de diapositive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9</a:t>
            </a:fld>
            <a:endParaRPr kumimoji="0" lang="en-US" dirty="0">
              <a:solidFill>
                <a:srgbClr val="FFFFFF"/>
              </a:solidFill>
            </a:endParaRPr>
          </a:p>
        </p:txBody>
      </p:sp>
    </p:spTree>
    <p:extLst>
      <p:ext uri="{BB962C8B-B14F-4D97-AF65-F5344CB8AC3E}">
        <p14:creationId xmlns:p14="http://schemas.microsoft.com/office/powerpoint/2010/main" val="20098482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èse">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ès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èse">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Genèse.thmx</Template>
  <TotalTime>6324</TotalTime>
  <Words>4394</Words>
  <Application>Microsoft Macintosh PowerPoint</Application>
  <PresentationFormat>Présentation à l'écran (4:3)</PresentationFormat>
  <Paragraphs>494</Paragraphs>
  <Slides>54</Slides>
  <Notes>51</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Genèse</vt:lpstr>
      <vt:lpstr>23 mars 2015</vt:lpstr>
      <vt:lpstr>Pratiques éducatives parentales en contexte multiculturel et plurilingue guyanais Quelle prise en compte dans la formation des maîtres</vt:lpstr>
      <vt:lpstr>Contexte de l’étude</vt:lpstr>
      <vt:lpstr>Objectif général de la recherche</vt:lpstr>
      <vt:lpstr>  Hypothèse générale </vt:lpstr>
      <vt:lpstr>deux types d’approches  </vt:lpstr>
      <vt:lpstr>deux types d’approches  </vt:lpstr>
      <vt:lpstr>Hypothèse spécifique </vt:lpstr>
      <vt:lpstr>en Guyane française …</vt:lpstr>
      <vt:lpstr>Quelques  indices de ces difficultés </vt:lpstr>
      <vt:lpstr>Présentation PowerPoint</vt:lpstr>
      <vt:lpstr>Population</vt:lpstr>
      <vt:lpstr>Présentation PowerPoint</vt:lpstr>
      <vt:lpstr>1. le pattern interactif dans le quotidien familial de chaque groupe socioculturel considéré </vt:lpstr>
      <vt:lpstr>Qu’est-ce qu’un style interactif</vt:lpstr>
      <vt:lpstr>Qu’est-ce qu’un style interactif</vt:lpstr>
      <vt:lpstr>Méthode de recueil des données</vt:lpstr>
      <vt:lpstr>Concrètement…</vt:lpstr>
      <vt:lpstr>Concrètement suite…</vt:lpstr>
      <vt:lpstr>Méthode d’analyse des données</vt:lpstr>
      <vt:lpstr>Styles interactifs praxéologiques caractérisation des conduites observées</vt:lpstr>
      <vt:lpstr>Exemple 1 pattern interactif</vt:lpstr>
      <vt:lpstr>Exemple 2 pattern interactif</vt:lpstr>
      <vt:lpstr>Exemple 3 pattern interactif</vt:lpstr>
      <vt:lpstr>Présentation PowerPoint</vt:lpstr>
      <vt:lpstr>Présentation PowerPoint</vt:lpstr>
      <vt:lpstr>Exemple de pattern interactif teko</vt:lpstr>
      <vt:lpstr>Présentation PowerPoint</vt:lpstr>
      <vt:lpstr>Quelques résultats…</vt:lpstr>
      <vt:lpstr>Style interactifs des dyades teko </vt:lpstr>
      <vt:lpstr>Présentation PowerPoint</vt:lpstr>
      <vt:lpstr>Présentation PowerPoint</vt:lpstr>
      <vt:lpstr>Styles interactifs des dyades aluku </vt:lpstr>
      <vt:lpstr>Présentation PowerPoint</vt:lpstr>
      <vt:lpstr>Styles interactifs des dyades laotiennes vivant en Guyane française</vt:lpstr>
      <vt:lpstr>Présentation PowerPoint</vt:lpstr>
      <vt:lpstr>Styles interactifs des dyades haïtiennes, vivant en Guyane française</vt:lpstr>
      <vt:lpstr>Présentation PowerPoint</vt:lpstr>
      <vt:lpstr>Synthèse comparative</vt:lpstr>
      <vt:lpstr>Conclusion</vt:lpstr>
      <vt:lpstr>Conclusion</vt:lpstr>
      <vt:lpstr>Discussions</vt:lpstr>
      <vt:lpstr>Présentation PowerPoint</vt:lpstr>
      <vt:lpstr>Discussions</vt:lpstr>
      <vt:lpstr>Les aspects culturels étant implicites, il est difficile pour l'enseignant de comprendre et éventuellement de prendre en compte les différences interculturelles des élèves de sa classe.  </vt:lpstr>
      <vt:lpstr>Pourquoi une nécessité de la prise en compte dans la formation des maîtres</vt:lpstr>
      <vt:lpstr>Nous vous remercions pour votre attention</vt:lpstr>
      <vt:lpstr>Différences selon les genres  (les parents/les enfants)</vt:lpstr>
      <vt:lpstr>Par rapport à l’âge de l’enfant, </vt:lpstr>
      <vt:lpstr>les « minorités volontaires » /les « minorités involontaires »</vt:lpstr>
      <vt:lpstr>Résultats 2</vt:lpstr>
      <vt:lpstr>Dyades teko  et aluku </vt:lpstr>
      <vt:lpstr>Dyades laotiennes et haïtiennes</vt:lpstr>
      <vt:lpstr>Résultats 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Pratiques éducatives scolaires et familiales en Polynésie française  Recueil d’un corpus en contexte plurilingue </dc:title>
  <dc:creator>Jacques Vernaudon</dc:creator>
  <cp:lastModifiedBy>Rodica AILINCAI</cp:lastModifiedBy>
  <cp:revision>295</cp:revision>
  <cp:lastPrinted>2015-03-22T17:59:02Z</cp:lastPrinted>
  <dcterms:created xsi:type="dcterms:W3CDTF">2015-03-10T20:53:20Z</dcterms:created>
  <dcterms:modified xsi:type="dcterms:W3CDTF">2015-03-23T06:24:27Z</dcterms:modified>
</cp:coreProperties>
</file>