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3" r:id="rId3"/>
    <p:sldId id="294" r:id="rId4"/>
    <p:sldId id="298" r:id="rId5"/>
    <p:sldId id="305" r:id="rId6"/>
    <p:sldId id="302" r:id="rId7"/>
    <p:sldId id="304" r:id="rId8"/>
    <p:sldId id="301" r:id="rId9"/>
    <p:sldId id="299" r:id="rId10"/>
    <p:sldId id="308" r:id="rId11"/>
    <p:sldId id="303" r:id="rId12"/>
    <p:sldId id="314" r:id="rId13"/>
    <p:sldId id="313" r:id="rId14"/>
    <p:sldId id="315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EDD4E52-A476-4092-AD6E-B66A762C32B1}">
          <p14:sldIdLst>
            <p14:sldId id="257"/>
            <p14:sldId id="293"/>
            <p14:sldId id="294"/>
            <p14:sldId id="298"/>
            <p14:sldId id="305"/>
            <p14:sldId id="302"/>
            <p14:sldId id="304"/>
            <p14:sldId id="301"/>
            <p14:sldId id="299"/>
            <p14:sldId id="308"/>
            <p14:sldId id="303"/>
            <p14:sldId id="314"/>
            <p14:sldId id="313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EE0"/>
    <a:srgbClr val="E14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D2AF4-54F8-412F-A302-4DFA67C53949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3BC3B-DEB8-479A-9166-7FD2D22644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8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Exposé de 20 mn + 10 mn de débat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</a:t>
            </a:r>
            <a:r>
              <a:rPr lang="fr-FR" baseline="0" dirty="0" smtClean="0">
                <a:solidFill>
                  <a:srgbClr val="FF0000"/>
                </a:solidFill>
              </a:rPr>
              <a:t> but est bien de mettre en évidence en quoi l’expérience des LéA constitue de fait une expérimentation à grande échelle de la tentative de « faire le lien entre la pratique et la recherche » et permet de repérer des conditions de réussite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BC3B-DEB8-479A-9166-7FD2D226442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90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9EE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282620" cy="6926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63" y="6237312"/>
            <a:ext cx="1761637" cy="600711"/>
          </a:xfrm>
          <a:prstGeom prst="rect">
            <a:avLst/>
          </a:prstGeom>
        </p:spPr>
      </p:pic>
      <p:pic>
        <p:nvPicPr>
          <p:cNvPr id="18" name="Imag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95350" y="6273800"/>
            <a:ext cx="8905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157"/>
            <a:ext cx="1440160" cy="1379077"/>
          </a:xfrm>
          <a:prstGeom prst="rect">
            <a:avLst/>
          </a:prstGeom>
        </p:spPr>
      </p:pic>
      <p:pic>
        <p:nvPicPr>
          <p:cNvPr id="1027" name="Picture 3" descr="C:\Users\jchabann\Pictures\Mes Images PROF\LOGOS\logo-if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214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2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93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7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9EE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282620" cy="6926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63" y="6237312"/>
            <a:ext cx="1761637" cy="600711"/>
          </a:xfrm>
          <a:prstGeom prst="rect">
            <a:avLst/>
          </a:prstGeom>
        </p:spPr>
      </p:pic>
      <p:pic>
        <p:nvPicPr>
          <p:cNvPr id="18" name="Imag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95350" y="6273800"/>
            <a:ext cx="8905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157"/>
            <a:ext cx="1440160" cy="1379077"/>
          </a:xfrm>
          <a:prstGeom prst="rect">
            <a:avLst/>
          </a:prstGeom>
        </p:spPr>
      </p:pic>
      <p:pic>
        <p:nvPicPr>
          <p:cNvPr id="1027" name="Picture 3" descr="C:\Users\jchabann\Pictures\Mes Images PROF\LOGOS\logo-if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214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3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45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88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6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20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183" y="2132856"/>
            <a:ext cx="4040188" cy="3951288"/>
          </a:xfrm>
        </p:spPr>
        <p:txBody>
          <a:bodyPr/>
          <a:lstStyle>
            <a:lvl1pPr>
              <a:defRPr sz="2400">
                <a:solidFill>
                  <a:srgbClr val="009EE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008" y="2132856"/>
            <a:ext cx="4041775" cy="3951288"/>
          </a:xfrm>
        </p:spPr>
        <p:txBody>
          <a:bodyPr/>
          <a:lstStyle>
            <a:lvl1pPr>
              <a:defRPr sz="2400">
                <a:solidFill>
                  <a:srgbClr val="009EE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84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7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0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384225" y="59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18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E9F3F2EB-A1C6-4332-B261-091FA23EA55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282620" cy="692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63" y="6237312"/>
            <a:ext cx="1761637" cy="600711"/>
          </a:xfrm>
          <a:prstGeom prst="rect">
            <a:avLst/>
          </a:prstGeom>
        </p:spPr>
      </p:pic>
      <p:pic>
        <p:nvPicPr>
          <p:cNvPr id="9" name="Image 1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1560" y="6340023"/>
            <a:ext cx="8905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jchabann\Pictures\Mes Images PROF\LOGOS\logos obsolètes\logo-ife_GRI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56307"/>
            <a:ext cx="881384" cy="5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9EE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EE0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EE0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EE0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Clr>
          <a:srgbClr val="E14D16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14D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fe.ens-lyon.fr/lea" TargetMode="External"/><Relationship Id="rId2" Type="http://schemas.openxmlformats.org/officeDocument/2006/relationships/hyperlink" Target="http://ife.ens-lyon.fr/le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fe.ens-lyon.fr/lea" TargetMode="External"/><Relationship Id="rId2" Type="http://schemas.openxmlformats.org/officeDocument/2006/relationships/hyperlink" Target="http://ife.ens-lyon.fr/le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3839" y="2780928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fr-FR" sz="2800" dirty="0" smtClean="0"/>
              <a:t>Faire </a:t>
            </a:r>
            <a:r>
              <a:rPr lang="fr-FR" sz="2800" dirty="0"/>
              <a:t>le lien entre la pratique et la recherche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pour </a:t>
            </a:r>
            <a:r>
              <a:rPr lang="fr-FR" sz="2800" dirty="0"/>
              <a:t>transformer l’école ?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Le </a:t>
            </a:r>
            <a:r>
              <a:rPr lang="fr-FR" sz="2800" dirty="0"/>
              <a:t>dispositif LéA de l’IFÉ comme laboratoire de l’innovation en </a:t>
            </a:r>
            <a:r>
              <a:rPr lang="fr-FR" sz="2800" dirty="0" smtClean="0"/>
              <a:t>recherche-intervention-formation.</a:t>
            </a:r>
            <a:br>
              <a:rPr lang="fr-FR" sz="2800" dirty="0" smtClean="0"/>
            </a:br>
            <a:r>
              <a:rPr lang="fr-FR" sz="2800" dirty="0"/>
              <a:t>A</a:t>
            </a:r>
            <a:r>
              <a:rPr lang="fr-FR" sz="2800" dirty="0" smtClean="0"/>
              <a:t>nalyse </a:t>
            </a:r>
            <a:r>
              <a:rPr lang="fr-FR" sz="2800" dirty="0"/>
              <a:t>d’un cas particulier d’un </a:t>
            </a:r>
            <a:r>
              <a:rPr lang="fr-FR" sz="2800" dirty="0" smtClean="0"/>
              <a:t>LéA</a:t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/>
              <a:t>impliquant une ÉSPÉ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79128" y="4941168"/>
            <a:ext cx="6400800" cy="98566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dirty="0"/>
              <a:t>Jean-Charles </a:t>
            </a:r>
            <a:r>
              <a:rPr lang="fr-FR" dirty="0" smtClean="0"/>
              <a:t>CHABANNE, laboratoires Acté et LIRDEF</a:t>
            </a:r>
          </a:p>
          <a:p>
            <a:pPr algn="r"/>
            <a:r>
              <a:rPr lang="fr-FR" dirty="0" smtClean="0"/>
              <a:t>Catherine LOISY, </a:t>
            </a:r>
            <a:r>
              <a:rPr lang="fr-FR" dirty="0"/>
              <a:t>laboratoire </a:t>
            </a:r>
            <a:r>
              <a:rPr lang="fr-FR" dirty="0" smtClean="0"/>
              <a:t>S2HEP-Eductice.</a:t>
            </a:r>
          </a:p>
          <a:p>
            <a:pPr algn="r"/>
            <a:r>
              <a:rPr lang="fr-FR" dirty="0" smtClean="0"/>
              <a:t>Réjane MONOD-ANSALDI, </a:t>
            </a:r>
            <a:r>
              <a:rPr lang="fr-FR" dirty="0"/>
              <a:t>laboratoire </a:t>
            </a:r>
            <a:r>
              <a:rPr lang="fr-FR" dirty="0" smtClean="0"/>
              <a:t>S2HEP-Eductice</a:t>
            </a:r>
          </a:p>
          <a:p>
            <a:pPr algn="r"/>
            <a:r>
              <a:rPr lang="fr-FR" i="1" dirty="0" smtClean="0"/>
              <a:t>Institut français de l’éducation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126876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2400" dirty="0" smtClean="0"/>
              <a:t>Printemps de la recherche en ÉSPÉ, </a:t>
            </a:r>
            <a:r>
              <a:rPr lang="fr-FR" sz="2000" dirty="0" smtClean="0"/>
              <a:t>Paris, 23 mars 2015</a:t>
            </a:r>
          </a:p>
          <a:p>
            <a:r>
              <a:rPr lang="fr-FR" sz="1600" dirty="0" smtClean="0"/>
              <a:t>Axe </a:t>
            </a:r>
            <a:r>
              <a:rPr lang="fr-FR" sz="1600" dirty="0"/>
              <a:t>: 4, Conduire des recherches pour transformer l’école : Lien entre recherche et recherche intervention dans les classes</a:t>
            </a:r>
          </a:p>
        </p:txBody>
      </p:sp>
    </p:spTree>
    <p:extLst>
      <p:ext uri="{BB962C8B-B14F-4D97-AF65-F5344CB8AC3E}">
        <p14:creationId xmlns:p14="http://schemas.microsoft.com/office/powerpoint/2010/main" val="22222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Autofit/>
          </a:bodyPr>
          <a:lstStyle/>
          <a:p>
            <a:r>
              <a:rPr lang="fr-FR" sz="4000" dirty="0"/>
              <a:t>Quels enseignements </a:t>
            </a:r>
            <a:r>
              <a:rPr lang="fr-FR" sz="4000" dirty="0" smtClean="0"/>
              <a:t>peuvent </a:t>
            </a:r>
            <a:r>
              <a:rPr lang="fr-FR" sz="4000" dirty="0"/>
              <a:t>être dégagés de</a:t>
            </a:r>
            <a:r>
              <a:rPr lang="fr-FR" sz="4000" dirty="0" smtClean="0"/>
              <a:t> l’expérience des LéA?</a:t>
            </a:r>
            <a:endParaRPr lang="fr-FR" sz="40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Axe 4 : Conduire </a:t>
            </a:r>
            <a:r>
              <a:rPr lang="fr-FR" sz="2400" dirty="0">
                <a:solidFill>
                  <a:schemeClr val="tx1"/>
                </a:solidFill>
              </a:rPr>
              <a:t>des recherches pour transformer l’école : Lien entre recherche et recherche intervention dans les classes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19050"/>
            <a:ext cx="2133600" cy="365125"/>
          </a:xfrm>
        </p:spPr>
        <p:txBody>
          <a:bodyPr/>
          <a:lstStyle/>
          <a:p>
            <a:fld id="{E9F3F2EB-A1C6-4332-B261-091FA23EA552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8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smtClean="0"/>
              <a:t>Reconnaitre un paradigme de recherche spécifique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(cf. Design </a:t>
            </a:r>
            <a:r>
              <a:rPr lang="fr-FR" sz="2200" dirty="0" err="1" smtClean="0"/>
              <a:t>research</a:t>
            </a:r>
            <a:r>
              <a:rPr lang="fr-FR" sz="2200" dirty="0" smtClean="0"/>
              <a:t>, </a:t>
            </a:r>
            <a:r>
              <a:rPr lang="fr-FR" sz="2200" dirty="0" err="1" smtClean="0"/>
              <a:t>Lesson</a:t>
            </a:r>
            <a:r>
              <a:rPr lang="fr-FR" sz="2200" dirty="0" smtClean="0"/>
              <a:t> </a:t>
            </a:r>
            <a:r>
              <a:rPr lang="fr-FR" sz="2200" dirty="0" err="1" smtClean="0"/>
              <a:t>studies</a:t>
            </a:r>
            <a:r>
              <a:rPr lang="fr-FR" sz="2200" dirty="0" smtClean="0"/>
              <a:t>, Change </a:t>
            </a:r>
            <a:r>
              <a:rPr lang="fr-FR" sz="2200" dirty="0" err="1" smtClean="0"/>
              <a:t>labs</a:t>
            </a:r>
            <a:r>
              <a:rPr lang="fr-FR" sz="2200" dirty="0" smtClean="0"/>
              <a:t>…)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5144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Ni une recherche-action sans validation scientifique, ni une recherche appliquée dans la logique du </a:t>
            </a:r>
            <a:r>
              <a:rPr lang="fr-FR" b="1" dirty="0" smtClean="0"/>
              <a:t>transfert</a:t>
            </a:r>
            <a:r>
              <a:rPr lang="fr-FR" dirty="0" smtClean="0"/>
              <a:t> pris dans un sens réducteur, dont l’inefficacité est avérée</a:t>
            </a:r>
          </a:p>
          <a:p>
            <a:r>
              <a:rPr lang="fr-FR" dirty="0" smtClean="0"/>
              <a:t>Des recherches </a:t>
            </a:r>
            <a:r>
              <a:rPr lang="fr-FR" b="1" dirty="0" smtClean="0"/>
              <a:t>cliniques</a:t>
            </a:r>
            <a:r>
              <a:rPr lang="fr-FR" dirty="0" smtClean="0"/>
              <a:t> (prise en compte des spécificités des contextes et des logiques des acteurs) : les questions des acteurs sont premières</a:t>
            </a:r>
          </a:p>
          <a:p>
            <a:r>
              <a:rPr lang="fr-FR" dirty="0" smtClean="0"/>
              <a:t>Des recherches </a:t>
            </a:r>
            <a:r>
              <a:rPr lang="fr-FR" b="1" dirty="0" smtClean="0"/>
              <a:t>collaboratives</a:t>
            </a:r>
            <a:r>
              <a:rPr lang="fr-FR" dirty="0" smtClean="0"/>
              <a:t> (pas de confusion des rôles mais respect d’une éthique et d’une méthodologie) : les acteurs sont associés à tous les stades du projet</a:t>
            </a:r>
          </a:p>
          <a:p>
            <a:r>
              <a:rPr lang="fr-FR" dirty="0" smtClean="0"/>
              <a:t>Des recherches </a:t>
            </a:r>
            <a:r>
              <a:rPr lang="fr-FR" b="1" dirty="0" smtClean="0"/>
              <a:t>technologiques</a:t>
            </a:r>
            <a:r>
              <a:rPr lang="fr-FR" dirty="0" smtClean="0"/>
              <a:t> : le projet de valorisation et ses contraintes sont pris en compte </a:t>
            </a:r>
            <a:r>
              <a:rPr lang="fr-FR" u="sng" dirty="0" smtClean="0"/>
              <a:t>dès le départ</a:t>
            </a:r>
            <a:r>
              <a:rPr lang="fr-FR" dirty="0" smtClean="0"/>
              <a:t>, selon des équilibres qui diffèrent d’un LéA à l’autre</a:t>
            </a:r>
          </a:p>
          <a:p>
            <a:r>
              <a:rPr lang="fr-FR" dirty="0" smtClean="0"/>
              <a:t>Des recherches </a:t>
            </a:r>
            <a:r>
              <a:rPr lang="fr-FR" b="1" dirty="0" err="1" smtClean="0"/>
              <a:t>translationnelles</a:t>
            </a:r>
            <a:r>
              <a:rPr lang="fr-FR" dirty="0" smtClean="0"/>
              <a:t>, car la perspective clinique et technologique nourrit en retour des questions pour la recherche </a:t>
            </a:r>
            <a:r>
              <a:rPr lang="fr-FR" b="1" dirty="0" smtClean="0"/>
              <a:t>fondamentale </a:t>
            </a:r>
            <a:r>
              <a:rPr lang="fr-FR" dirty="0" smtClean="0"/>
              <a:t>(modèle des sciences de la santé)</a:t>
            </a:r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86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Anticiper des difficultés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Comment ajuster la manière de poser des </a:t>
            </a:r>
            <a:r>
              <a:rPr lang="fr-FR" i="1" dirty="0" smtClean="0"/>
              <a:t>questions de recherche valides </a:t>
            </a:r>
            <a:r>
              <a:rPr lang="fr-FR" dirty="0" smtClean="0"/>
              <a:t>et le caractère multidimensionnel des </a:t>
            </a:r>
            <a:r>
              <a:rPr lang="fr-FR" i="1" dirty="0" smtClean="0"/>
              <a:t>problèmes émergeant des situations </a:t>
            </a:r>
            <a:r>
              <a:rPr lang="fr-FR" dirty="0" smtClean="0"/>
              <a:t>? (tension entre fondamental, clinique et finalisé) </a:t>
            </a:r>
          </a:p>
          <a:p>
            <a:r>
              <a:rPr lang="fr-FR" dirty="0" smtClean="0"/>
              <a:t>Comment ajuster temps de la recherche / temps de la production et de la validation des ressources / urgence de l’action et de la commande politique?</a:t>
            </a:r>
          </a:p>
          <a:p>
            <a:r>
              <a:rPr lang="fr-FR" dirty="0" smtClean="0"/>
              <a:t>Questions de couts : </a:t>
            </a:r>
            <a:r>
              <a:rPr lang="fr-FR" dirty="0"/>
              <a:t>reconnaitre l'engagement des acteurs (rémunération, allègement de service, reconnaissance dans la carrière</a:t>
            </a:r>
            <a:r>
              <a:rPr lang="fr-FR" dirty="0" smtClean="0"/>
              <a:t>...)? Financement des heures-LéA ?</a:t>
            </a:r>
          </a:p>
          <a:p>
            <a:r>
              <a:rPr lang="fr-FR" dirty="0" smtClean="0"/>
              <a:t>Comment « disséminer » sans compter sur la seule reproduction à l’identique ?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76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Assumer des évolutions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78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Pour la recherche, se rapprocher de la logique du terrain : y être présente (</a:t>
            </a:r>
            <a:r>
              <a:rPr lang="fr-FR" b="1" dirty="0" smtClean="0"/>
              <a:t>établissement formateur</a:t>
            </a:r>
            <a:r>
              <a:rPr lang="fr-FR" dirty="0" smtClean="0"/>
              <a:t>, clusters, </a:t>
            </a:r>
            <a:r>
              <a:rPr lang="fr-FR" dirty="0" err="1" smtClean="0"/>
              <a:t>creative</a:t>
            </a:r>
            <a:r>
              <a:rPr lang="fr-FR" dirty="0" smtClean="0"/>
              <a:t> </a:t>
            </a:r>
            <a:r>
              <a:rPr lang="fr-FR" dirty="0" err="1" smtClean="0"/>
              <a:t>labs</a:t>
            </a:r>
            <a:r>
              <a:rPr lang="fr-FR" dirty="0" smtClean="0"/>
              <a:t> ?) et éventuellement ouvrir ses paradigmes à la recherche-intervention-formation sans céder sur ses exigences (nouveaux profils de chercheurs-ingénieurs?)</a:t>
            </a:r>
          </a:p>
          <a:p>
            <a:r>
              <a:rPr lang="fr-FR" dirty="0" smtClean="0"/>
              <a:t>Pour les établissements et les acteurs de terrain, intégrer la fonction R&amp;D au cœur de l’ordinaire du métier (reconnaissance en termes de temps de travail de statuts, et de carrière; accueillir des étudiants de manière plus massive.</a:t>
            </a:r>
          </a:p>
          <a:p>
            <a:r>
              <a:rPr lang="fr-FR" dirty="0" smtClean="0"/>
              <a:t>Pour le pilotage :</a:t>
            </a:r>
          </a:p>
          <a:p>
            <a:pPr lvl="1"/>
            <a:r>
              <a:rPr lang="fr-FR" dirty="0" smtClean="0"/>
              <a:t>S’inscrire </a:t>
            </a:r>
            <a:r>
              <a:rPr lang="fr-FR" dirty="0"/>
              <a:t>dans une durée suffisante</a:t>
            </a:r>
          </a:p>
          <a:p>
            <a:pPr lvl="1"/>
            <a:r>
              <a:rPr lang="fr-FR" dirty="0" smtClean="0"/>
              <a:t>Capitaliser et diffuser l’expérience : disposer d’un dispositif </a:t>
            </a:r>
            <a:r>
              <a:rPr lang="fr-FR" dirty="0"/>
              <a:t>d’animation, de suivi et d’évaluation qui </a:t>
            </a:r>
            <a:r>
              <a:rPr lang="fr-FR" dirty="0" smtClean="0"/>
              <a:t>dynamise le réseau</a:t>
            </a:r>
          </a:p>
          <a:p>
            <a:pPr lvl="1"/>
            <a:r>
              <a:rPr lang="fr-FR" dirty="0" smtClean="0"/>
              <a:t>Permettre une dissémination sous des formes non prédéfinies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3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Jean-Charles CHABANNE, laboratoires Acté et LIRDEF</a:t>
            </a:r>
          </a:p>
          <a:p>
            <a:pPr algn="r"/>
            <a:r>
              <a:rPr lang="fr-FR" dirty="0"/>
              <a:t>Catherine LOISY, laboratoire S2HEP-Eductice.</a:t>
            </a:r>
          </a:p>
          <a:p>
            <a:pPr algn="r"/>
            <a:r>
              <a:rPr lang="fr-FR" dirty="0"/>
              <a:t>Réjane MONOD-ANSALDI, laboratoire S2HEP-Eductice</a:t>
            </a:r>
          </a:p>
          <a:p>
            <a:pPr algn="r"/>
            <a:r>
              <a:rPr lang="fr-FR" i="1" dirty="0"/>
              <a:t>Institut français de </a:t>
            </a:r>
            <a:r>
              <a:rPr lang="fr-FR" i="1" dirty="0" smtClean="0"/>
              <a:t>l’éducation</a:t>
            </a:r>
          </a:p>
          <a:p>
            <a:pPr marL="0" lvl="2" algn="r"/>
            <a:r>
              <a:rPr lang="fr-FR" dirty="0">
                <a:hlinkClick r:id="rId2"/>
              </a:rPr>
              <a:t>Site du réseau des LéA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http://ife.ens-lyon.fr/lea</a:t>
            </a:r>
            <a:r>
              <a:rPr lang="fr-FR" dirty="0"/>
              <a:t> </a:t>
            </a:r>
          </a:p>
          <a:p>
            <a:pPr algn="r"/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19050"/>
            <a:ext cx="2133600" cy="365125"/>
          </a:xfrm>
        </p:spPr>
        <p:txBody>
          <a:bodyPr/>
          <a:lstStyle/>
          <a:p>
            <a:fld id="{E9F3F2EB-A1C6-4332-B261-091FA23EA552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7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Qu’est-ce qu’un LéA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Sigle « LéA » = « </a:t>
            </a:r>
            <a:r>
              <a:rPr lang="fr-FR" b="1" dirty="0" smtClean="0"/>
              <a:t>Lieu d’éducation associé à l’IFÉ</a:t>
            </a:r>
            <a:r>
              <a:rPr lang="fr-FR" dirty="0" smtClean="0"/>
              <a:t> »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as seulement enseignement scolaire : « lieu à fort enjeu d’éducation » ; périscolaire, non scolaire</a:t>
            </a:r>
          </a:p>
          <a:p>
            <a:r>
              <a:rPr lang="fr-FR" dirty="0" smtClean="0"/>
              <a:t>Lancement du dispositif en 2011</a:t>
            </a:r>
          </a:p>
          <a:p>
            <a:pPr lvl="1"/>
            <a:r>
              <a:rPr lang="fr-FR" dirty="0" smtClean="0"/>
              <a:t>au moment où l’INRP s’intègre à l’ENS de Lyon en devenant Institut Français de l’Éducation (IFÉ) </a:t>
            </a:r>
          </a:p>
          <a:p>
            <a:r>
              <a:rPr lang="fr-FR" dirty="0" smtClean="0"/>
              <a:t>Dans la tradition de soutien de l’ex-INRP à la recherche-intervention, avec des moyens de financement des enseignants de terrain </a:t>
            </a:r>
            <a:r>
              <a:rPr lang="fr-FR" i="1" dirty="0" smtClean="0"/>
              <a:t>mais avec des changements profonds de perspective </a:t>
            </a:r>
          </a:p>
          <a:p>
            <a:pPr lvl="1"/>
            <a:r>
              <a:rPr lang="fr-FR" dirty="0" smtClean="0"/>
              <a:t>(durée, obligation du lien avec la recherche, implication de la gouvernance du lieu, ancrage dans le territoire, retombées des résultats sur le système éducatif…)</a:t>
            </a:r>
          </a:p>
          <a:p>
            <a:pPr marL="914400" lvl="2" indent="0" algn="r">
              <a:buNone/>
            </a:pPr>
            <a:r>
              <a:rPr lang="fr-FR" dirty="0" smtClean="0">
                <a:hlinkClick r:id="rId2"/>
              </a:rPr>
              <a:t>Site du réseau des LéA</a:t>
            </a:r>
            <a:r>
              <a:rPr lang="fr-FR" dirty="0" smtClean="0"/>
              <a:t> : </a:t>
            </a:r>
            <a:r>
              <a:rPr lang="fr-FR" dirty="0">
                <a:hlinkClick r:id="rId3"/>
              </a:rPr>
              <a:t>http://ife.ens-lyon.fr/lea</a:t>
            </a:r>
            <a:r>
              <a:rPr lang="fr-FR" dirty="0"/>
              <a:t>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77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LéA en chiffres (2015)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3394720" cy="489654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35 lieux d’éducation  dans 11 académies</a:t>
            </a:r>
          </a:p>
          <a:p>
            <a:r>
              <a:rPr lang="fr-FR" dirty="0" smtClean="0"/>
              <a:t>14 écoles ou réseaux, 16 collèges ou lycées, 4 LéA hors scolaire</a:t>
            </a:r>
          </a:p>
          <a:p>
            <a:r>
              <a:rPr lang="fr-FR" dirty="0" smtClean="0"/>
              <a:t>Env. 500 enseignants associés rémunérés  essentiellement sur heures DGESCO</a:t>
            </a:r>
          </a:p>
          <a:p>
            <a:r>
              <a:rPr lang="fr-FR" dirty="0" smtClean="0"/>
              <a:t>16 unités de recherche</a:t>
            </a:r>
          </a:p>
          <a:p>
            <a:r>
              <a:rPr lang="fr-FR" dirty="0" smtClean="0"/>
              <a:t>Env. 100 enseignants chercheurs et chercheurs</a:t>
            </a:r>
          </a:p>
          <a:p>
            <a:r>
              <a:rPr lang="fr-FR" dirty="0" smtClean="0"/>
              <a:t>Financement IFÉ : </a:t>
            </a:r>
            <a:br>
              <a:rPr lang="fr-FR" dirty="0" smtClean="0"/>
            </a:br>
            <a:r>
              <a:rPr lang="fr-FR" dirty="0" smtClean="0"/>
              <a:t>	240 k€ </a:t>
            </a:r>
          </a:p>
          <a:p>
            <a:r>
              <a:rPr lang="fr-FR" dirty="0" smtClean="0"/>
              <a:t>Financement DGESCO : </a:t>
            </a:r>
            <a:br>
              <a:rPr lang="fr-FR" dirty="0" smtClean="0"/>
            </a:br>
            <a:r>
              <a:rPr lang="fr-FR" dirty="0" smtClean="0"/>
              <a:t>	31 k€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3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79" y="1268760"/>
            <a:ext cx="525401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7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LéA c’est au minimum l’association d’un lieu de pratique et d’une unité de recherche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2196153"/>
            <a:ext cx="2880320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Praticiens</a:t>
            </a:r>
          </a:p>
          <a:p>
            <a:pPr algn="ctr"/>
            <a:r>
              <a:rPr lang="fr-FR" sz="2400" dirty="0" smtClean="0"/>
              <a:t>Au moins une institution du champ de l’éducation (enseignement scolaire, santé…)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436096" y="2600325"/>
            <a:ext cx="288032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Chercheurs</a:t>
            </a:r>
          </a:p>
          <a:p>
            <a:pPr algn="ctr"/>
            <a:r>
              <a:rPr lang="fr-FR" sz="2400" dirty="0" smtClean="0"/>
              <a:t>Au moins une unité de recherche en éducation</a:t>
            </a:r>
            <a:endParaRPr lang="fr-FR" sz="2800" dirty="0"/>
          </a:p>
        </p:txBody>
      </p:sp>
      <p:grpSp>
        <p:nvGrpSpPr>
          <p:cNvPr id="9" name="Groupe 8"/>
          <p:cNvGrpSpPr/>
          <p:nvPr/>
        </p:nvGrpSpPr>
        <p:grpSpPr>
          <a:xfrm>
            <a:off x="3559381" y="2758556"/>
            <a:ext cx="1944216" cy="1368153"/>
            <a:chOff x="3559381" y="2758556"/>
            <a:chExt cx="1944216" cy="1368153"/>
          </a:xfrm>
        </p:grpSpPr>
        <p:grpSp>
          <p:nvGrpSpPr>
            <p:cNvPr id="15" name="Groupe 14"/>
            <p:cNvGrpSpPr/>
            <p:nvPr/>
          </p:nvGrpSpPr>
          <p:grpSpPr>
            <a:xfrm>
              <a:off x="3559381" y="2758556"/>
              <a:ext cx="1944216" cy="1368153"/>
              <a:chOff x="3131840" y="2348880"/>
              <a:chExt cx="2736304" cy="2304257"/>
            </a:xfrm>
          </p:grpSpPr>
          <p:sp>
            <p:nvSpPr>
              <p:cNvPr id="16" name="Flèche courbée vers le bas 15"/>
              <p:cNvSpPr/>
              <p:nvPr/>
            </p:nvSpPr>
            <p:spPr>
              <a:xfrm>
                <a:off x="3203848" y="2348880"/>
                <a:ext cx="2664296" cy="111467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lèche courbée vers le bas 16"/>
              <p:cNvSpPr/>
              <p:nvPr/>
            </p:nvSpPr>
            <p:spPr>
              <a:xfrm flipH="1" flipV="1">
                <a:off x="3131840" y="3645024"/>
                <a:ext cx="2664296" cy="100811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773720" y="3102059"/>
              <a:ext cx="14229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/>
                <a:t>recherche </a:t>
              </a:r>
              <a:endParaRPr lang="fr-FR" b="1" dirty="0" smtClean="0"/>
            </a:p>
            <a:p>
              <a:pPr algn="ctr"/>
              <a:r>
                <a:rPr lang="fr-FR" b="1" dirty="0" smtClean="0"/>
                <a:t>collaborative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9725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Mais souvent un réseau d’acteurs plus large : 4 métiers à coordonner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2196153"/>
            <a:ext cx="28803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Praticiens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436096" y="2196153"/>
            <a:ext cx="28803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Chercheurs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292080" y="4149080"/>
            <a:ext cx="316835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Pilotes </a:t>
            </a:r>
            <a:br>
              <a:rPr lang="fr-FR" sz="3200" dirty="0" smtClean="0"/>
            </a:br>
            <a:r>
              <a:rPr lang="fr-FR" sz="2400" dirty="0" smtClean="0"/>
              <a:t>(inspection, direction)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4284385"/>
            <a:ext cx="28803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Formateurs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1043608" y="55172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Prendre en compte sans les confondre les points de vue, les préoccupations, les visées et les attentes des acteurs : une éthique et une méthode</a:t>
            </a:r>
            <a:endParaRPr lang="fr-FR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131840" y="2348880"/>
            <a:ext cx="2736304" cy="2304257"/>
            <a:chOff x="3131840" y="2348880"/>
            <a:chExt cx="2736304" cy="2304257"/>
          </a:xfrm>
        </p:grpSpPr>
        <p:grpSp>
          <p:nvGrpSpPr>
            <p:cNvPr id="7" name="Groupe 6"/>
            <p:cNvGrpSpPr/>
            <p:nvPr/>
          </p:nvGrpSpPr>
          <p:grpSpPr>
            <a:xfrm>
              <a:off x="3131840" y="2348880"/>
              <a:ext cx="2736304" cy="2304257"/>
              <a:chOff x="3131840" y="2348880"/>
              <a:chExt cx="2736304" cy="2304257"/>
            </a:xfrm>
          </p:grpSpPr>
          <p:sp>
            <p:nvSpPr>
              <p:cNvPr id="13" name="Flèche courbée vers le bas 12"/>
              <p:cNvSpPr/>
              <p:nvPr/>
            </p:nvSpPr>
            <p:spPr>
              <a:xfrm>
                <a:off x="3203848" y="2348880"/>
                <a:ext cx="2664296" cy="111467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lèche courbée vers le bas 13"/>
              <p:cNvSpPr/>
              <p:nvPr/>
            </p:nvSpPr>
            <p:spPr>
              <a:xfrm flipH="1" flipV="1">
                <a:off x="3131840" y="3645024"/>
                <a:ext cx="2664296" cy="100811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563888" y="3102059"/>
              <a:ext cx="184262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/>
                <a:t>recherche </a:t>
              </a:r>
              <a:endParaRPr lang="fr-FR" sz="2400" b="1" dirty="0" smtClean="0"/>
            </a:p>
            <a:p>
              <a:pPr algn="ctr"/>
              <a:r>
                <a:rPr lang="fr-FR" sz="2400" b="1" dirty="0" smtClean="0"/>
                <a:t>collaborative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0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</a:t>
            </a:r>
            <a:r>
              <a:rPr lang="fr-FR" dirty="0" smtClean="0"/>
              <a:t>d’un LéA : </a:t>
            </a:r>
            <a:r>
              <a:rPr lang="fr-FR" dirty="0"/>
              <a:t>Musécole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1844824"/>
            <a:ext cx="2880320" cy="2000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Praticiens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Plusieurs classes primaire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Service des publics d’un musée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Formateurs ÉSPÉ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724128" y="1850048"/>
            <a:ext cx="288032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Chercheurs</a:t>
            </a:r>
            <a:r>
              <a:rPr lang="fr-FR" sz="2000" dirty="0" smtClean="0"/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Enseignants-chercheurs plusieurs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Docteurs, doctorants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2 parcours de Masters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292080" y="4149080"/>
            <a:ext cx="3168352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Pilotes : </a:t>
            </a:r>
            <a:r>
              <a:rPr lang="fr-FR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ÉSPÉ </a:t>
            </a:r>
            <a:r>
              <a:rPr lang="fr-FR" sz="2000" dirty="0"/>
              <a:t>(MESR)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IEN de circonscription, </a:t>
            </a:r>
            <a:br>
              <a:rPr lang="fr-FR" sz="2000" dirty="0" smtClean="0"/>
            </a:br>
            <a:r>
              <a:rPr lang="fr-FR" sz="2000" dirty="0" smtClean="0"/>
              <a:t>IPR arts (MEN)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CARDIE rectorat  (MEN)</a:t>
            </a: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DAAC rectorat</a:t>
            </a:r>
            <a:r>
              <a:rPr lang="fr-FR" sz="2000" dirty="0"/>
              <a:t> (MEN)</a:t>
            </a: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DRAC région (MEN)</a:t>
            </a: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Musée Fabre direction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4284385"/>
            <a:ext cx="288032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Formateurs :</a:t>
            </a: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Conseillers </a:t>
            </a:r>
            <a:r>
              <a:rPr lang="fr-FR" sz="2000" dirty="0"/>
              <a:t>pédagogiques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Maitres formateurs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Formateurs ÉSPÉ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Médiateurs </a:t>
            </a:r>
            <a:r>
              <a:rPr lang="fr-FR" sz="2000" dirty="0" smtClean="0"/>
              <a:t>musée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réseau </a:t>
            </a:r>
            <a:r>
              <a:rPr lang="fr-FR" sz="2000" dirty="0" err="1" smtClean="0"/>
              <a:t>Canopé</a:t>
            </a:r>
            <a:r>
              <a:rPr lang="fr-FR" sz="2000" dirty="0" smtClean="0"/>
              <a:t> (CRDP)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592" y="119675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Académie de Montpellier</a:t>
            </a:r>
            <a:endParaRPr lang="fr-FR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131840" y="2348880"/>
            <a:ext cx="2736304" cy="2304257"/>
            <a:chOff x="3131840" y="2348880"/>
            <a:chExt cx="2736304" cy="2304257"/>
          </a:xfrm>
        </p:grpSpPr>
        <p:grpSp>
          <p:nvGrpSpPr>
            <p:cNvPr id="17" name="Groupe 16"/>
            <p:cNvGrpSpPr/>
            <p:nvPr/>
          </p:nvGrpSpPr>
          <p:grpSpPr>
            <a:xfrm>
              <a:off x="3131840" y="2348880"/>
              <a:ext cx="2736304" cy="2304257"/>
              <a:chOff x="3131840" y="2348880"/>
              <a:chExt cx="2736304" cy="2304257"/>
            </a:xfrm>
          </p:grpSpPr>
          <p:sp>
            <p:nvSpPr>
              <p:cNvPr id="19" name="Flèche courbée vers le bas 18"/>
              <p:cNvSpPr/>
              <p:nvPr/>
            </p:nvSpPr>
            <p:spPr>
              <a:xfrm>
                <a:off x="3203848" y="2348880"/>
                <a:ext cx="2664296" cy="111467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lèche courbée vers le bas 19"/>
              <p:cNvSpPr/>
              <p:nvPr/>
            </p:nvSpPr>
            <p:spPr>
              <a:xfrm flipH="1" flipV="1">
                <a:off x="3131840" y="3645024"/>
                <a:ext cx="2664296" cy="100811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563888" y="3102059"/>
              <a:ext cx="184262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/>
                <a:t>recherche </a:t>
              </a:r>
              <a:endParaRPr lang="fr-FR" sz="2400" b="1" dirty="0" smtClean="0"/>
            </a:p>
            <a:p>
              <a:pPr algn="ctr"/>
              <a:r>
                <a:rPr lang="fr-FR" sz="2400" b="1" dirty="0" smtClean="0"/>
                <a:t>collaborative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31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Pour l’ensemble des LéA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844824"/>
            <a:ext cx="288032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Praticiens :</a:t>
            </a:r>
          </a:p>
          <a:p>
            <a:pPr algn="ctr"/>
            <a:r>
              <a:rPr lang="fr-FR" sz="2000" dirty="0" smtClean="0"/>
              <a:t>des enseignants mais aussi des professionnels de l’éducation à la santé (&gt;500)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580112" y="1844824"/>
            <a:ext cx="288032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Chercheurs</a:t>
            </a:r>
            <a:r>
              <a:rPr lang="fr-FR" sz="2000" dirty="0" smtClean="0"/>
              <a:t> :</a:t>
            </a:r>
          </a:p>
          <a:p>
            <a:pPr algn="ctr"/>
            <a:r>
              <a:rPr lang="fr-FR" sz="2000" dirty="0" smtClean="0"/>
              <a:t>Psychologie, sociologie, </a:t>
            </a:r>
            <a:r>
              <a:rPr lang="fr-FR" sz="2000" dirty="0" err="1" smtClean="0"/>
              <a:t>sci</a:t>
            </a:r>
            <a:r>
              <a:rPr lang="fr-FR" sz="2000" dirty="0" smtClean="0"/>
              <a:t>. éducation, didactique, techno. éducation, etc.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292080" y="4149080"/>
            <a:ext cx="316835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Pilotes : </a:t>
            </a:r>
            <a:r>
              <a:rPr lang="fr-FR" sz="2000" dirty="0" smtClean="0"/>
              <a:t>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responsables académiques (CARDIE, IPR, IEN) </a:t>
            </a:r>
            <a:endParaRPr lang="fr-FR" sz="2000" dirty="0" smtClean="0"/>
          </a:p>
          <a:p>
            <a:pPr algn="ctr"/>
            <a:r>
              <a:rPr lang="fr-FR" sz="2000" dirty="0" smtClean="0"/>
              <a:t>ou responsables </a:t>
            </a:r>
            <a:r>
              <a:rPr lang="fr-FR" sz="2000" dirty="0"/>
              <a:t>d'établissements (principaux, proviseurs</a:t>
            </a:r>
            <a:r>
              <a:rPr lang="fr-FR" sz="2000" dirty="0" smtClean="0"/>
              <a:t>)</a:t>
            </a:r>
            <a:endParaRPr lang="fr-FR" sz="16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827584" y="4284385"/>
            <a:ext cx="288032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Formateurs :</a:t>
            </a:r>
            <a:endParaRPr lang="fr-FR" sz="2000" b="1" dirty="0"/>
          </a:p>
          <a:p>
            <a:pPr algn="ctr"/>
            <a:r>
              <a:rPr lang="fr-FR" sz="2000" dirty="0" smtClean="0"/>
              <a:t>Formation des formateurs, formation par le LéA, développement d’instruments type </a:t>
            </a:r>
            <a:r>
              <a:rPr lang="fr-FR" sz="2000" dirty="0" err="1" smtClean="0"/>
              <a:t>M@gistère</a:t>
            </a:r>
            <a:endParaRPr lang="fr-FR" sz="20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3131840" y="2348880"/>
            <a:ext cx="2736304" cy="2304257"/>
            <a:chOff x="3131840" y="2348880"/>
            <a:chExt cx="2736304" cy="2304257"/>
          </a:xfrm>
        </p:grpSpPr>
        <p:sp>
          <p:nvSpPr>
            <p:cNvPr id="11" name="Flèche courbée vers le bas 10"/>
            <p:cNvSpPr/>
            <p:nvPr/>
          </p:nvSpPr>
          <p:spPr>
            <a:xfrm>
              <a:off x="3203848" y="2348880"/>
              <a:ext cx="2664296" cy="111467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Flèche courbée vers le bas 11"/>
            <p:cNvSpPr/>
            <p:nvPr/>
          </p:nvSpPr>
          <p:spPr>
            <a:xfrm flipH="1" flipV="1">
              <a:off x="3131840" y="3645024"/>
              <a:ext cx="2664296" cy="100811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63888" y="3102059"/>
            <a:ext cx="1842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/>
              <a:t>recherche </a:t>
            </a:r>
            <a:endParaRPr lang="fr-FR" sz="2400" b="1" dirty="0" smtClean="0"/>
          </a:p>
          <a:p>
            <a:pPr algn="ctr"/>
            <a:r>
              <a:rPr lang="fr-FR" sz="2400" b="1" dirty="0" smtClean="0"/>
              <a:t>collaborative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51829" y="836712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11 académies</a:t>
            </a:r>
          </a:p>
          <a:p>
            <a:pPr algn="ctr"/>
            <a:r>
              <a:rPr lang="fr-FR" sz="2000" dirty="0" smtClean="0"/>
              <a:t>Financement et pilotage national : </a:t>
            </a:r>
          </a:p>
          <a:p>
            <a:pPr algn="ctr"/>
            <a:r>
              <a:rPr lang="fr-FR" sz="2000" dirty="0" smtClean="0"/>
              <a:t>Institut Français de l’Éducation / DRDIE </a:t>
            </a:r>
            <a:r>
              <a:rPr lang="fr-FR" sz="2000" dirty="0"/>
              <a:t>- </a:t>
            </a:r>
            <a:r>
              <a:rPr lang="fr-FR" sz="2000" dirty="0" smtClean="0"/>
              <a:t>DGESCO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984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Coordonner 4 missions et des demandes de collaboration croisées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2022230"/>
            <a:ext cx="288032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Développer le pouvoir d’agir des acteurs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479504" y="2268451"/>
            <a:ext cx="288032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Produire des connaissances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35488" y="4328517"/>
            <a:ext cx="3168352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Répondre aux besoins sociétaux </a:t>
            </a:r>
            <a:r>
              <a:rPr lang="fr-FR" sz="2000" dirty="0" smtClean="0"/>
              <a:t>et à la demande institutionnelle et politique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35472" y="4390073"/>
            <a:ext cx="288032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Proposer des ressources et des formations</a:t>
            </a:r>
            <a:endParaRPr lang="fr-FR" sz="3200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715792" y="2583778"/>
            <a:ext cx="16196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744392" y="2871810"/>
            <a:ext cx="16196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715792" y="4816869"/>
            <a:ext cx="16196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3707904" y="5104901"/>
            <a:ext cx="16196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835696" y="3591890"/>
            <a:ext cx="0" cy="7543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123728" y="3591890"/>
            <a:ext cx="0" cy="7543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658046" y="3413567"/>
            <a:ext cx="0" cy="7543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946078" y="3485575"/>
            <a:ext cx="0" cy="7543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3563888" y="3657804"/>
            <a:ext cx="1584176" cy="79818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707904" y="3443900"/>
            <a:ext cx="1638503" cy="8680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3851920" y="3591890"/>
            <a:ext cx="1584176" cy="79818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3635896" y="3375866"/>
            <a:ext cx="1638503" cy="8680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95536" y="132566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Concrètement, comment se développent les interrelations </a:t>
            </a:r>
            <a:endParaRPr lang="fr-FR" dirty="0" smtClean="0"/>
          </a:p>
          <a:p>
            <a:pPr algn="ctr"/>
            <a:r>
              <a:rPr lang="fr-FR" dirty="0" smtClean="0"/>
              <a:t>entre  </a:t>
            </a:r>
            <a:r>
              <a:rPr lang="fr-FR" dirty="0"/>
              <a:t>recherche, intervention, formation ?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51520" y="3443900"/>
            <a:ext cx="10081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Pratique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495728" y="3288472"/>
            <a:ext cx="11807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Recherche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5108" y="5836622"/>
            <a:ext cx="11807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Formation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769460" y="5939988"/>
            <a:ext cx="11807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Pilotage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: LéA Musécole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10400" y="18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F3F2EB-A1C6-4332-B261-091FA23EA55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1556792"/>
            <a:ext cx="288032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Demandes en formation initiale et continue</a:t>
            </a:r>
          </a:p>
          <a:p>
            <a:pPr algn="ctr"/>
            <a:r>
              <a:rPr lang="fr-FR" dirty="0" smtClean="0"/>
              <a:t>Nouvelles injonctions, nouveaux contenus,  démarches interdisciplinaires…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08104" y="1530658"/>
            <a:ext cx="3312368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Questions de recherche </a:t>
            </a:r>
            <a:r>
              <a:rPr lang="fr-FR" dirty="0" smtClean="0"/>
              <a:t>sciences de l’art, sciences de la médiation, sciences sociales, sciences de l’éducation artistique, sciences de l’apprendre, didactiques…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08104" y="4149080"/>
            <a:ext cx="3528392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Commande </a:t>
            </a:r>
            <a:r>
              <a:rPr lang="fr-FR" sz="2000" dirty="0" smtClean="0"/>
              <a:t>croisée ministères</a:t>
            </a:r>
            <a:br>
              <a:rPr lang="fr-FR" sz="2000" dirty="0" smtClean="0"/>
            </a:br>
            <a:r>
              <a:rPr lang="fr-FR" sz="2000" dirty="0" smtClean="0"/>
              <a:t> </a:t>
            </a:r>
            <a:r>
              <a:rPr lang="fr-FR" sz="2000" dirty="0" err="1" smtClean="0"/>
              <a:t>Éduc</a:t>
            </a:r>
            <a:r>
              <a:rPr lang="fr-FR" sz="2000" dirty="0" smtClean="0"/>
              <a:t>. Nat. / </a:t>
            </a:r>
            <a:r>
              <a:rPr lang="fr-FR" sz="2000" dirty="0"/>
              <a:t>Culture </a:t>
            </a:r>
            <a:endParaRPr lang="fr-FR" sz="2000" dirty="0" smtClean="0"/>
          </a:p>
          <a:p>
            <a:pPr algn="ctr"/>
            <a:r>
              <a:rPr lang="fr-FR" dirty="0"/>
              <a:t>Refonte des textes : Socle commun, Programmes (parcours ÉAC)</a:t>
            </a:r>
          </a:p>
          <a:p>
            <a:pPr algn="ctr"/>
            <a:r>
              <a:rPr lang="fr-FR" dirty="0" smtClean="0"/>
              <a:t>Repositionnement de l’ÉAC au cœur des apprentissages fondamentaux et de l’éducation au vivre ensemble. Demande de collaboration Culture/Éducation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0" y="4246056"/>
            <a:ext cx="288032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1) Développement d’un </a:t>
            </a:r>
            <a:r>
              <a:rPr lang="fr-FR" sz="2000" b="1" dirty="0" smtClean="0"/>
              <a:t>outil numérique multi-utilisateurs</a:t>
            </a:r>
          </a:p>
          <a:p>
            <a:pPr algn="ctr"/>
            <a:r>
              <a:rPr lang="fr-FR" sz="2000" dirty="0" smtClean="0"/>
              <a:t>2) </a:t>
            </a:r>
            <a:r>
              <a:rPr lang="fr-FR" sz="2000" dirty="0"/>
              <a:t>Actions de formation ÉSPÉ et </a:t>
            </a:r>
            <a:r>
              <a:rPr lang="fr-FR" sz="2000" dirty="0" smtClean="0"/>
              <a:t>circonscription</a:t>
            </a:r>
            <a:endParaRPr lang="fr-FR" sz="20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715792" y="2348880"/>
            <a:ext cx="16196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744392" y="2636912"/>
            <a:ext cx="16196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715792" y="4581971"/>
            <a:ext cx="16196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707904" y="4870003"/>
            <a:ext cx="16196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835696" y="3356992"/>
            <a:ext cx="0" cy="7543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123728" y="3356992"/>
            <a:ext cx="0" cy="7543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658046" y="3322685"/>
            <a:ext cx="0" cy="7543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946078" y="3394693"/>
            <a:ext cx="0" cy="7543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3563888" y="3422906"/>
            <a:ext cx="1584176" cy="79818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707904" y="3209002"/>
            <a:ext cx="1638503" cy="8680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851920" y="3356992"/>
            <a:ext cx="1584176" cy="79818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635896" y="3140968"/>
            <a:ext cx="1638503" cy="8680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23528" y="112474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Domaine : apprentissages fondamentaux et éducation artistique et culturelle </a:t>
            </a:r>
            <a:r>
              <a:rPr lang="fr-FR" dirty="0"/>
              <a:t>ÉAC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059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asque-ife-2015_jc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masque-ife-2015_jcc</Template>
  <TotalTime>657</TotalTime>
  <Words>926</Words>
  <Application>Microsoft Office PowerPoint</Application>
  <PresentationFormat>Affichage à l'écran (4:3)</PresentationFormat>
  <Paragraphs>141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masque-ife-2015_jcc</vt:lpstr>
      <vt:lpstr>Faire le lien entre la pratique et la recherche  pour transformer l’école ?  Le dispositif LéA de l’IFÉ comme laboratoire de l’innovation en recherche-intervention-formation. Analyse d’un cas particulier d’un LéA  impliquant une ÉSPÉ</vt:lpstr>
      <vt:lpstr>Qu’est-ce qu’un LéA ?</vt:lpstr>
      <vt:lpstr>Les LéA en chiffres (2015)</vt:lpstr>
      <vt:lpstr>Un LéA c’est au minimum l’association d’un lieu de pratique et d’une unité de recherche</vt:lpstr>
      <vt:lpstr>Mais souvent un réseau d’acteurs plus large : 4 métiers à coordonner</vt:lpstr>
      <vt:lpstr>Exemple d’un LéA : Musécole</vt:lpstr>
      <vt:lpstr>Pour l’ensemble des LéA</vt:lpstr>
      <vt:lpstr>Coordonner 4 missions et des demandes de collaboration croisées</vt:lpstr>
      <vt:lpstr>Exemple : LéA Musécole</vt:lpstr>
      <vt:lpstr>Quels enseignements peuvent être dégagés de l’expérience des LéA?</vt:lpstr>
      <vt:lpstr>Reconnaitre un paradigme de recherche spécifique (cf. Design research, Lesson studies, Change labs…)</vt:lpstr>
      <vt:lpstr>Anticiper des difficultés</vt:lpstr>
      <vt:lpstr>Assumer des évolutions</vt:lpstr>
      <vt:lpstr>Merci de votre attention</vt:lpstr>
    </vt:vector>
  </TitlesOfParts>
  <Company>ENS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Jean-Charles Chabanne</dc:creator>
  <cp:lastModifiedBy>Jean-Charles Chabanne</cp:lastModifiedBy>
  <cp:revision>95</cp:revision>
  <dcterms:created xsi:type="dcterms:W3CDTF">2015-02-23T15:27:08Z</dcterms:created>
  <dcterms:modified xsi:type="dcterms:W3CDTF">2015-03-23T13:16:05Z</dcterms:modified>
</cp:coreProperties>
</file>