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7" r:id="rId14"/>
    <p:sldId id="270" r:id="rId15"/>
    <p:sldId id="271" r:id="rId16"/>
    <p:sldId id="272" r:id="rId17"/>
    <p:sldId id="273" r:id="rId18"/>
    <p:sldId id="274" r:id="rId19"/>
    <p:sldId id="276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50533D-04D6-49C9-B729-E63EA277DEBB}" type="datetimeFigureOut">
              <a:rPr lang="fr-FR" smtClean="0"/>
              <a:pPr/>
              <a:t>23/03/2015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A482490-EBE0-4DD5-A7B6-C52571C074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062912" cy="4104456"/>
          </a:xfrm>
        </p:spPr>
        <p:txBody>
          <a:bodyPr>
            <a:noAutofit/>
          </a:bodyPr>
          <a:lstStyle/>
          <a:p>
            <a:r>
              <a:rPr lang="fr-FR" dirty="0"/>
              <a:t>Construction de la professionnalité d'étudiants-stagiaires en EPS et perspectives pour la formation professionnalisante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4653136"/>
            <a:ext cx="8062912" cy="1752600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Colloque Printemps de la recherche en ESPE, Paris 23/03/2015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4025602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Deuxième recherche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Dynamique de construction de la professionnalité des étudiants-stagiaires au cours de l’année de formation par alternance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666526"/>
          </a:xfrm>
        </p:spPr>
        <p:txBody>
          <a:bodyPr>
            <a:noAutofit/>
          </a:bodyPr>
          <a:lstStyle/>
          <a:p>
            <a:r>
              <a:rPr lang="fr-FR" sz="3200" dirty="0" smtClean="0"/>
              <a:t>Transformations de la configuration des préoccupations prioritaires</a:t>
            </a:r>
            <a:endParaRPr lang="fr-FR" sz="3200" dirty="0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1505" name="Group 1"/>
          <p:cNvGrpSpPr>
            <a:grpSpLocks noChangeAspect="1"/>
          </p:cNvGrpSpPr>
          <p:nvPr/>
        </p:nvGrpSpPr>
        <p:grpSpPr bwMode="auto">
          <a:xfrm>
            <a:off x="755576" y="2060848"/>
            <a:ext cx="7776864" cy="4653136"/>
            <a:chOff x="2361" y="9860"/>
            <a:chExt cx="8003" cy="4972"/>
          </a:xfrm>
        </p:grpSpPr>
        <p:sp>
          <p:nvSpPr>
            <p:cNvPr id="21514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361" y="9860"/>
              <a:ext cx="8003" cy="497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</a:endParaRPr>
            </a:p>
          </p:txBody>
        </p:sp>
        <p:sp>
          <p:nvSpPr>
            <p:cNvPr id="21513" name="Oval 9"/>
            <p:cNvSpPr>
              <a:spLocks noChangeArrowheads="1"/>
            </p:cNvSpPr>
            <p:nvPr/>
          </p:nvSpPr>
          <p:spPr bwMode="auto">
            <a:xfrm>
              <a:off x="6559" y="11237"/>
              <a:ext cx="3750" cy="1007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Faire apprendre les élèves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2" name="Oval 8"/>
            <p:cNvSpPr>
              <a:spLocks noChangeArrowheads="1"/>
            </p:cNvSpPr>
            <p:nvPr/>
          </p:nvSpPr>
          <p:spPr bwMode="auto">
            <a:xfrm>
              <a:off x="2497" y="11237"/>
              <a:ext cx="3777" cy="1007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Faire "tourner" la classe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5157" y="12244"/>
              <a:ext cx="2688" cy="1589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Construire sa posture d'enseignant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0" name="AutoShape 6"/>
            <p:cNvSpPr>
              <a:spLocks noChangeArrowheads="1"/>
            </p:cNvSpPr>
            <p:nvPr/>
          </p:nvSpPr>
          <p:spPr bwMode="auto">
            <a:xfrm>
              <a:off x="6221" y="10882"/>
              <a:ext cx="395" cy="1283"/>
            </a:xfrm>
            <a:prstGeom prst="upArrow">
              <a:avLst>
                <a:gd name="adj1" fmla="val 32361"/>
                <a:gd name="adj2" fmla="val 61909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</a:endParaRPr>
            </a:p>
          </p:txBody>
        </p:sp>
        <p:sp>
          <p:nvSpPr>
            <p:cNvPr id="21509" name="AutoShape 5"/>
            <p:cNvSpPr>
              <a:spLocks noChangeArrowheads="1"/>
            </p:cNvSpPr>
            <p:nvPr/>
          </p:nvSpPr>
          <p:spPr bwMode="auto">
            <a:xfrm rot="-3941520">
              <a:off x="2188" y="10569"/>
              <a:ext cx="1276" cy="444"/>
            </a:xfrm>
            <a:prstGeom prst="curvedDownArrow">
              <a:avLst>
                <a:gd name="adj1" fmla="val 57477"/>
                <a:gd name="adj2" fmla="val 114955"/>
                <a:gd name="adj3" fmla="val 33333"/>
              </a:avLst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</a:endParaRPr>
            </a:p>
          </p:txBody>
        </p:sp>
        <p:sp>
          <p:nvSpPr>
            <p:cNvPr id="21508" name="Oval 4"/>
            <p:cNvSpPr>
              <a:spLocks noChangeArrowheads="1"/>
            </p:cNvSpPr>
            <p:nvPr/>
          </p:nvSpPr>
          <p:spPr bwMode="auto">
            <a:xfrm>
              <a:off x="3315" y="10153"/>
              <a:ext cx="6122" cy="632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Prises de décision dans l'action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7" name="AutoShape 3"/>
            <p:cNvSpPr>
              <a:spLocks noChangeArrowheads="1"/>
            </p:cNvSpPr>
            <p:nvPr/>
          </p:nvSpPr>
          <p:spPr bwMode="auto">
            <a:xfrm rot="15041680">
              <a:off x="9272" y="10452"/>
              <a:ext cx="1277" cy="561"/>
            </a:xfrm>
            <a:prstGeom prst="curvedUpArrow">
              <a:avLst>
                <a:gd name="adj1" fmla="val 45526"/>
                <a:gd name="adj2" fmla="val 91052"/>
                <a:gd name="adj3" fmla="val 33333"/>
              </a:avLst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>
                <a:solidFill>
                  <a:schemeClr val="bg1"/>
                </a:solidFill>
              </a:endParaRPr>
            </a:p>
          </p:txBody>
        </p:sp>
        <p:sp>
          <p:nvSpPr>
            <p:cNvPr id="21506" name="Text Box 2"/>
            <p:cNvSpPr txBox="1">
              <a:spLocks noChangeArrowheads="1"/>
            </p:cNvSpPr>
            <p:nvPr/>
          </p:nvSpPr>
          <p:spPr bwMode="auto">
            <a:xfrm>
              <a:off x="3139" y="13973"/>
              <a:ext cx="6615" cy="7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Préoccupations principales ou organisateurs pragmatiques dominants à la fin de l'année</a:t>
              </a:r>
              <a:endParaRPr kumimoji="0" lang="fr-FR" sz="9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160240"/>
          </a:xfrm>
        </p:spPr>
        <p:txBody>
          <a:bodyPr>
            <a:noAutofit/>
          </a:bodyPr>
          <a:lstStyle/>
          <a:p>
            <a:r>
              <a:rPr lang="fr-FR" sz="3200" dirty="0" smtClean="0"/>
              <a:t>Transformations du processus de conceptualisation pour chaque classe de situations complexes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61912"/>
          </a:xfrm>
        </p:spPr>
        <p:txBody>
          <a:bodyPr>
            <a:normAutofit/>
          </a:bodyPr>
          <a:lstStyle/>
          <a:p>
            <a:r>
              <a:rPr lang="fr-FR" dirty="0" smtClean="0"/>
              <a:t>Exemple : situations de </a:t>
            </a:r>
            <a:r>
              <a:rPr lang="fr-FR" b="1" dirty="0" smtClean="0">
                <a:solidFill>
                  <a:schemeClr val="bg1"/>
                </a:solidFill>
              </a:rPr>
              <a:t>construction de la posture enseignante</a:t>
            </a:r>
          </a:p>
          <a:p>
            <a:pPr lvl="1"/>
            <a:r>
              <a:rPr lang="fr-FR" u="sng" dirty="0" smtClean="0"/>
              <a:t>Début d’année </a:t>
            </a:r>
            <a:r>
              <a:rPr lang="fr-FR" dirty="0" smtClean="0"/>
              <a:t>: </a:t>
            </a:r>
            <a:r>
              <a:rPr lang="fr-FR" i="1" dirty="0" smtClean="0"/>
              <a:t>être </a:t>
            </a:r>
            <a:r>
              <a:rPr lang="fr-FR" i="1" dirty="0" smtClean="0"/>
              <a:t>un enseignant sympathique, qui ne « fait » pas le chef </a:t>
            </a:r>
            <a:endParaRPr lang="fr-FR" dirty="0" smtClean="0"/>
          </a:p>
          <a:p>
            <a:pPr lvl="1"/>
            <a:r>
              <a:rPr lang="fr-FR" u="sng" dirty="0" smtClean="0"/>
              <a:t>Fin d’année </a:t>
            </a:r>
            <a:r>
              <a:rPr lang="fr-FR" dirty="0" smtClean="0"/>
              <a:t>: </a:t>
            </a:r>
            <a:r>
              <a:rPr lang="fr-FR" i="1" dirty="0" smtClean="0"/>
              <a:t>être </a:t>
            </a:r>
            <a:r>
              <a:rPr lang="fr-FR" i="1" dirty="0" smtClean="0"/>
              <a:t>un enseignant qui laisse une marge d'autonomie aux élèves et qui les responsabilise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Une construction conjointe : interdépendance</a:t>
            </a:r>
            <a:endParaRPr lang="fr-FR" sz="3600" dirty="0"/>
          </a:p>
        </p:txBody>
      </p:sp>
      <p:sp>
        <p:nvSpPr>
          <p:cNvPr id="3" name="Oval 8"/>
          <p:cNvSpPr>
            <a:spLocks noChangeArrowheads="1"/>
          </p:cNvSpPr>
          <p:nvPr/>
        </p:nvSpPr>
        <p:spPr bwMode="auto">
          <a:xfrm>
            <a:off x="683568" y="2132856"/>
            <a:ext cx="3814292" cy="1590491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Faire "tourner" la classe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2699792" y="4869160"/>
            <a:ext cx="3888432" cy="1656184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Construire sa posture d'enseignant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val 9"/>
          <p:cNvSpPr>
            <a:spLocks noChangeArrowheads="1"/>
          </p:cNvSpPr>
          <p:nvPr/>
        </p:nvSpPr>
        <p:spPr bwMode="auto">
          <a:xfrm>
            <a:off x="4716016" y="2132856"/>
            <a:ext cx="3744416" cy="1590491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Faire apprendre les élèves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lèche courbée vers le bas 5"/>
          <p:cNvSpPr/>
          <p:nvPr/>
        </p:nvSpPr>
        <p:spPr>
          <a:xfrm rot="6442161">
            <a:off x="6252574" y="4366308"/>
            <a:ext cx="2064939" cy="814327"/>
          </a:xfrm>
          <a:prstGeom prst="curved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e bas 6"/>
          <p:cNvSpPr/>
          <p:nvPr/>
        </p:nvSpPr>
        <p:spPr>
          <a:xfrm rot="16200000">
            <a:off x="4932040" y="4005064"/>
            <a:ext cx="1368152" cy="648072"/>
          </a:xfrm>
          <a:prstGeom prst="curved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Flèche courbée vers la droite 7"/>
          <p:cNvSpPr/>
          <p:nvPr/>
        </p:nvSpPr>
        <p:spPr>
          <a:xfrm rot="20886750">
            <a:off x="1653096" y="3782143"/>
            <a:ext cx="792088" cy="2087518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Flèche courbée vers le haut 8"/>
          <p:cNvSpPr/>
          <p:nvPr/>
        </p:nvSpPr>
        <p:spPr>
          <a:xfrm rot="15951364">
            <a:off x="2884360" y="4007679"/>
            <a:ext cx="1411942" cy="686502"/>
          </a:xfrm>
          <a:prstGeom prst="curvedUp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2016224"/>
          </a:xfrm>
        </p:spPr>
        <p:txBody>
          <a:bodyPr>
            <a:noAutofit/>
          </a:bodyPr>
          <a:lstStyle/>
          <a:p>
            <a:r>
              <a:rPr lang="fr-FR" sz="3200" dirty="0" smtClean="0"/>
              <a:t>Transformations du processus de conceptualisation pour chaque classe de situations : concevoir, expliquer, réguler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348880"/>
            <a:ext cx="8820472" cy="4509120"/>
          </a:xfrm>
        </p:spPr>
        <p:txBody>
          <a:bodyPr>
            <a:normAutofit/>
          </a:bodyPr>
          <a:lstStyle/>
          <a:p>
            <a:r>
              <a:rPr lang="fr-FR" dirty="0" smtClean="0"/>
              <a:t>Exemple : situations de </a:t>
            </a:r>
            <a:r>
              <a:rPr lang="fr-FR" b="1" dirty="0" smtClean="0">
                <a:solidFill>
                  <a:schemeClr val="bg1"/>
                </a:solidFill>
              </a:rPr>
              <a:t>régulation</a:t>
            </a:r>
          </a:p>
          <a:p>
            <a:pPr lvl="1"/>
            <a:r>
              <a:rPr lang="fr-FR" i="1" dirty="0" smtClean="0"/>
              <a:t>Début d’année : «</a:t>
            </a:r>
            <a:r>
              <a:rPr lang="fr-FR" i="1" dirty="0" smtClean="0"/>
              <a:t> </a:t>
            </a:r>
            <a:r>
              <a:rPr lang="fr-FR" dirty="0" smtClean="0"/>
              <a:t> </a:t>
            </a:r>
            <a:r>
              <a:rPr lang="fr-FR" i="1" dirty="0" smtClean="0"/>
              <a:t>Qu'ils fassent vraiment..., qu'ils fassent ce qui est demandé en fait, même si c'est pas bien fait [...] Gérer la classe, voilà, gérer les élèves, qu'ils soient dans leur rôle d'élèves et pas dans des activités hors tâche » </a:t>
            </a:r>
          </a:p>
          <a:p>
            <a:pPr lvl="1"/>
            <a:r>
              <a:rPr lang="fr-FR" dirty="0" smtClean="0"/>
              <a:t>Fin d’année : «</a:t>
            </a:r>
            <a:r>
              <a:rPr lang="fr-FR" dirty="0" smtClean="0"/>
              <a:t> </a:t>
            </a:r>
            <a:r>
              <a:rPr lang="fr-FR" i="1" dirty="0" smtClean="0"/>
              <a:t>Ce qui est difficile pour moi, c'est de ne pas avoir le temps de rester longtemps avec chaque élève, pourtant ce serait utile pour qu'il apprenne</a:t>
            </a:r>
            <a:r>
              <a:rPr lang="fr-FR" dirty="0" smtClean="0"/>
              <a:t> »</a:t>
            </a:r>
          </a:p>
          <a:p>
            <a:pPr lvl="1"/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267494"/>
            <a:ext cx="8363272" cy="1937370"/>
          </a:xfrm>
        </p:spPr>
        <p:txBody>
          <a:bodyPr>
            <a:noAutofit/>
          </a:bodyPr>
          <a:lstStyle/>
          <a:p>
            <a:r>
              <a:rPr lang="fr-FR" sz="3200" dirty="0" smtClean="0"/>
              <a:t>Transformation du processus de conceptualisation dans des classes de situations </a:t>
            </a:r>
            <a:r>
              <a:rPr lang="fr-FR" sz="3200" dirty="0" smtClean="0"/>
              <a:t>ciblées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17896"/>
          </a:xfrm>
        </p:spPr>
        <p:txBody>
          <a:bodyPr>
            <a:normAutofit/>
          </a:bodyPr>
          <a:lstStyle/>
          <a:p>
            <a:r>
              <a:rPr lang="fr-FR" sz="3200" dirty="0" smtClean="0"/>
              <a:t>Exemple : situations de </a:t>
            </a:r>
            <a:r>
              <a:rPr lang="fr-FR" sz="3200" b="1" dirty="0" smtClean="0">
                <a:solidFill>
                  <a:schemeClr val="bg1"/>
                </a:solidFill>
              </a:rPr>
              <a:t>guidage des apprentissages</a:t>
            </a:r>
          </a:p>
          <a:p>
            <a:pPr lvl="1"/>
            <a:r>
              <a:rPr lang="fr-FR" sz="2800" dirty="0" smtClean="0"/>
              <a:t>Début d’année : observation globale et intuitive</a:t>
            </a:r>
          </a:p>
          <a:p>
            <a:pPr lvl="1"/>
            <a:r>
              <a:rPr lang="fr-FR" sz="2800" dirty="0" smtClean="0"/>
              <a:t>Fin d’année : </a:t>
            </a:r>
            <a:r>
              <a:rPr lang="fr-FR" sz="2800" i="1" dirty="0" smtClean="0"/>
              <a:t>Il </a:t>
            </a:r>
            <a:r>
              <a:rPr lang="fr-FR" sz="2800" i="1" dirty="0" smtClean="0"/>
              <a:t>est nécessaire de bien identifier les problèmes des élèves et de cibler le regard sur des aspects précis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7494"/>
            <a:ext cx="9036496" cy="1721346"/>
          </a:xfrm>
        </p:spPr>
        <p:txBody>
          <a:bodyPr>
            <a:noAutofit/>
          </a:bodyPr>
          <a:lstStyle/>
          <a:p>
            <a:r>
              <a:rPr lang="fr-FR" sz="3200" dirty="0" smtClean="0"/>
              <a:t>Analyses croisées : didactique professionnelle et didactique disciplinaire (</a:t>
            </a:r>
            <a:r>
              <a:rPr lang="fr-FR" sz="3200" dirty="0" err="1" smtClean="0"/>
              <a:t>Vinatier</a:t>
            </a:r>
            <a:r>
              <a:rPr lang="fr-FR" sz="3200" dirty="0" smtClean="0"/>
              <a:t>, 2011)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608512"/>
          </a:xfrm>
        </p:spPr>
        <p:txBody>
          <a:bodyPr>
            <a:normAutofit fontScale="85000" lnSpcReduction="20000"/>
          </a:bodyPr>
          <a:lstStyle/>
          <a:p>
            <a:pPr lvl="0">
              <a:buFont typeface="Symbol" pitchFamily="18" charset="2"/>
              <a:buChar char=""/>
            </a:pPr>
            <a:r>
              <a:rPr lang="fr-FR" sz="3100" b="1" i="1" dirty="0" smtClean="0"/>
              <a:t>On a dit qu'on faisait pas de mime</a:t>
            </a:r>
            <a:r>
              <a:rPr lang="fr-FR" sz="3100" i="1" dirty="0" smtClean="0"/>
              <a:t>. Là quand je vois ça j'ai l'impression que c'est le mime de l'armée.</a:t>
            </a:r>
            <a:endParaRPr lang="fr-FR" sz="3100" dirty="0" smtClean="0"/>
          </a:p>
          <a:p>
            <a:pPr lvl="0">
              <a:buFont typeface="Symbol" pitchFamily="18" charset="2"/>
              <a:buChar char=""/>
            </a:pPr>
            <a:r>
              <a:rPr lang="fr-FR" sz="3100" i="1" dirty="0" smtClean="0"/>
              <a:t>Et alors </a:t>
            </a:r>
            <a:r>
              <a:rPr lang="fr-FR" sz="3100" b="1" i="1" dirty="0" smtClean="0"/>
              <a:t>pourquoi pas de mime ?</a:t>
            </a:r>
            <a:endParaRPr lang="fr-FR" sz="3100" b="1" dirty="0" smtClean="0"/>
          </a:p>
          <a:p>
            <a:pPr lvl="0">
              <a:buFont typeface="Symbol" pitchFamily="18" charset="2"/>
              <a:buChar char=""/>
            </a:pPr>
            <a:r>
              <a:rPr lang="fr-FR" sz="3100" i="1" dirty="0" smtClean="0"/>
              <a:t>Parce que le mime c'est plutôt pour du cirque, pour faire deviner quelque chose [...] Moi je trouve que ça fait pas terrible dans la chorégraphie</a:t>
            </a:r>
            <a:endParaRPr lang="fr-FR" sz="3100" dirty="0" smtClean="0"/>
          </a:p>
          <a:p>
            <a:pPr lvl="0">
              <a:buFont typeface="Symbol" pitchFamily="18" charset="2"/>
              <a:buChar char=""/>
            </a:pPr>
            <a:r>
              <a:rPr lang="fr-FR" sz="3100" b="1" i="1" dirty="0" smtClean="0"/>
              <a:t>Moi je trouve que c'est bien</a:t>
            </a:r>
            <a:endParaRPr lang="fr-FR" sz="3100" b="1" dirty="0" smtClean="0"/>
          </a:p>
          <a:p>
            <a:pPr lvl="0">
              <a:buFont typeface="Symbol" pitchFamily="18" charset="2"/>
              <a:buChar char=""/>
            </a:pPr>
            <a:r>
              <a:rPr lang="fr-FR" sz="3100" i="1" dirty="0" smtClean="0"/>
              <a:t>Toi tu trouves que ça fait bien ? Mais si vraiment tu y tiens tu peux garder ça et le transformer un petit peu </a:t>
            </a:r>
            <a:r>
              <a:rPr lang="fr-FR" sz="3100" b="1" i="1" dirty="0" smtClean="0"/>
              <a:t>mais moi je te dis que</a:t>
            </a:r>
            <a:r>
              <a:rPr lang="fr-FR" sz="3100" i="1" dirty="0" smtClean="0"/>
              <a:t>…, </a:t>
            </a:r>
            <a:r>
              <a:rPr lang="fr-FR" sz="3100" b="1" i="1" dirty="0" smtClean="0"/>
              <a:t>dans ce qui est attendu à la fin du cycle c'est…, à mon avis, ça va pas coller</a:t>
            </a:r>
            <a:r>
              <a:rPr lang="fr-FR" sz="3100" b="1" dirty="0" smtClean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67494"/>
            <a:ext cx="8784976" cy="1399032"/>
          </a:xfrm>
        </p:spPr>
        <p:txBody>
          <a:bodyPr>
            <a:noAutofit/>
          </a:bodyPr>
          <a:lstStyle/>
          <a:p>
            <a:r>
              <a:rPr lang="fr-FR" sz="3200" dirty="0" smtClean="0"/>
              <a:t>Maillage des dimensions professionnelles et disciplinaires au cœur de l’activit</a:t>
            </a:r>
            <a:r>
              <a:rPr lang="fr-FR" sz="3200" dirty="0" smtClean="0"/>
              <a:t>é des étudiants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975192"/>
          </a:xfrm>
        </p:spPr>
        <p:txBody>
          <a:bodyPr>
            <a:normAutofit/>
          </a:bodyPr>
          <a:lstStyle/>
          <a:p>
            <a:pPr lvl="1"/>
            <a:r>
              <a:rPr lang="fr-FR" dirty="0" smtClean="0"/>
              <a:t>Place </a:t>
            </a:r>
            <a:r>
              <a:rPr lang="fr-FR" dirty="0" smtClean="0"/>
              <a:t>et statut de l’étudiant</a:t>
            </a:r>
          </a:p>
          <a:p>
            <a:pPr lvl="1"/>
            <a:r>
              <a:rPr lang="fr-FR" dirty="0"/>
              <a:t>C</a:t>
            </a:r>
            <a:r>
              <a:rPr lang="fr-FR" dirty="0" smtClean="0"/>
              <a:t>onnaissance </a:t>
            </a:r>
            <a:r>
              <a:rPr lang="fr-FR" dirty="0" smtClean="0"/>
              <a:t>de la danse et de son enseignement</a:t>
            </a:r>
          </a:p>
          <a:p>
            <a:pPr lvl="2"/>
            <a:r>
              <a:rPr lang="fr-FR" dirty="0" smtClean="0"/>
              <a:t>« </a:t>
            </a:r>
            <a:r>
              <a:rPr lang="fr-FR" i="1" dirty="0" smtClean="0"/>
              <a:t>Là ce qui me manque, déjà ça serait peut-être de </a:t>
            </a:r>
            <a:r>
              <a:rPr lang="fr-FR" b="1" i="1" dirty="0" smtClean="0"/>
              <a:t>pouvoir rebondir sur son truc</a:t>
            </a:r>
            <a:r>
              <a:rPr lang="fr-FR" i="1" dirty="0" smtClean="0"/>
              <a:t>, et moi lui proposer quelque chose : « Tu vois tu fais ça, mais non tu as ça, tu peux faire ça</a:t>
            </a:r>
            <a:r>
              <a:rPr lang="fr-FR" dirty="0" smtClean="0"/>
              <a:t> »</a:t>
            </a:r>
            <a:r>
              <a:rPr lang="fr-FR" i="1" dirty="0" smtClean="0"/>
              <a:t>. C'est un petit peu transformer ce qu'elle fait mais en gardant l'idée. Et là, je le fais pas. Et après ce serait peut-être aussi </a:t>
            </a:r>
            <a:r>
              <a:rPr lang="fr-FR" b="1" i="1" dirty="0" smtClean="0"/>
              <a:t>pouvoir concrètement justifier pourquoi on fait pas du mime, quel est le cœur de la danse contemporaine</a:t>
            </a:r>
            <a:r>
              <a:rPr lang="fr-FR" i="1" dirty="0" smtClean="0"/>
              <a:t>. Et là je sais pas ! (rires) </a:t>
            </a:r>
            <a:r>
              <a:rPr lang="fr-FR" dirty="0" smtClean="0"/>
              <a:t>».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793354"/>
          </a:xfrm>
        </p:spPr>
        <p:txBody>
          <a:bodyPr>
            <a:noAutofit/>
          </a:bodyPr>
          <a:lstStyle/>
          <a:p>
            <a:r>
              <a:rPr lang="fr-FR" sz="3200" dirty="0"/>
              <a:t>R</a:t>
            </a:r>
            <a:r>
              <a:rPr lang="fr-FR" sz="3200" dirty="0" smtClean="0"/>
              <a:t>ôle </a:t>
            </a:r>
            <a:r>
              <a:rPr lang="fr-FR" sz="3200" dirty="0" smtClean="0"/>
              <a:t>de la recherche pour améliorer la formation professionnelle des étudiants-stagiaires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033920"/>
          </a:xfrm>
        </p:spPr>
        <p:txBody>
          <a:bodyPr>
            <a:normAutofit/>
          </a:bodyPr>
          <a:lstStyle/>
          <a:p>
            <a:r>
              <a:rPr lang="fr-FR" dirty="0" smtClean="0"/>
              <a:t>Trois contributions possibles</a:t>
            </a:r>
          </a:p>
          <a:p>
            <a:pPr lvl="1"/>
            <a:r>
              <a:rPr lang="fr-FR" dirty="0" smtClean="0"/>
              <a:t>Fournir des outils pertinents de compréhension de la complexité de l'activité des acteurs</a:t>
            </a:r>
          </a:p>
          <a:p>
            <a:pPr lvl="1"/>
            <a:r>
              <a:rPr lang="fr-FR" dirty="0" smtClean="0"/>
              <a:t>Apporter des matériaux pour la formation initiale des </a:t>
            </a:r>
            <a:r>
              <a:rPr lang="fr-FR" smtClean="0"/>
              <a:t>enseignants (Leblanc </a:t>
            </a:r>
            <a:r>
              <a:rPr lang="fr-FR" dirty="0" smtClean="0"/>
              <a:t>et al., 2013)</a:t>
            </a:r>
          </a:p>
          <a:p>
            <a:pPr lvl="1"/>
            <a:r>
              <a:rPr lang="fr-FR" dirty="0" smtClean="0"/>
              <a:t>Servir de point d'appui pour la conception de dispositifs de formation (cf. </a:t>
            </a:r>
            <a:r>
              <a:rPr lang="fr-FR" dirty="0" err="1" smtClean="0"/>
              <a:t>Tourmen</a:t>
            </a:r>
            <a:r>
              <a:rPr lang="fr-FR" dirty="0" smtClean="0"/>
              <a:t>, 2014)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Le rôle de la recherche pour la formation professionnalisante pourrait être de permettre aux formateurs de "</a:t>
            </a:r>
            <a:r>
              <a:rPr lang="fr-FR" sz="3200" i="1" dirty="0" smtClean="0"/>
              <a:t>s'ajuster sans s'assujettir</a:t>
            </a:r>
            <a:r>
              <a:rPr lang="fr-FR" sz="3200" dirty="0" smtClean="0"/>
              <a:t>" (</a:t>
            </a:r>
            <a:r>
              <a:rPr lang="fr-FR" sz="3200" dirty="0" err="1" smtClean="0"/>
              <a:t>Saujat</a:t>
            </a:r>
            <a:r>
              <a:rPr lang="fr-FR" sz="3200" dirty="0" smtClean="0"/>
              <a:t> et Serres, 2015), c'est-à-dire de prendre en considération les ressources des formés sans perdre de vue celles qu'ils ont à développer.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Présentation de deux recherches sur la construction de la professionnalité d'étudiants-stagiaires en EPS</a:t>
            </a:r>
          </a:p>
          <a:p>
            <a:r>
              <a:rPr lang="fr-F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Rôle de la recherche pour améliorer la formation </a:t>
            </a:r>
            <a:r>
              <a:rPr lang="fr-F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professionnalisante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4392488"/>
          </a:xfrm>
        </p:spPr>
        <p:txBody>
          <a:bodyPr>
            <a:normAutofit/>
          </a:bodyPr>
          <a:lstStyle/>
          <a:p>
            <a:r>
              <a:rPr lang="fr-FR" sz="4400" b="1" dirty="0" smtClean="0"/>
              <a:t>Première recherche </a:t>
            </a: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Organisateurs de l'activité et rapport au curriculum recommandé d'étudiants-stagiaires d'EPS</a:t>
            </a:r>
            <a:endParaRPr lang="fr-F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584176"/>
          </a:xfrm>
        </p:spPr>
        <p:txBody>
          <a:bodyPr>
            <a:noAutofit/>
          </a:bodyPr>
          <a:lstStyle/>
          <a:p>
            <a:r>
              <a:rPr lang="fr-FR" sz="3600" dirty="0" smtClean="0"/>
              <a:t>Objectifs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5968"/>
          </a:xfrm>
        </p:spPr>
        <p:txBody>
          <a:bodyPr>
            <a:normAutofit/>
          </a:bodyPr>
          <a:lstStyle/>
          <a:p>
            <a:r>
              <a:rPr lang="fr-FR" sz="3200" dirty="0" smtClean="0"/>
              <a:t>décrire ce qui organise l'activité des étudiants-stagiaires dans des classes de situations caractéristiques de l'enseignement</a:t>
            </a:r>
          </a:p>
          <a:p>
            <a:r>
              <a:rPr lang="fr-FR" sz="3200" dirty="0" smtClean="0"/>
              <a:t>décrire la façon dont ils s'approprient les recommandations curriculaires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</p:spPr>
        <p:txBody>
          <a:bodyPr>
            <a:noAutofit/>
          </a:bodyPr>
          <a:lstStyle/>
          <a:p>
            <a:r>
              <a:rPr lang="fr-FR" sz="3600" dirty="0" smtClean="0"/>
              <a:t>Premier temps</a:t>
            </a:r>
            <a:br>
              <a:rPr lang="fr-FR" sz="3600" dirty="0" smtClean="0"/>
            </a:br>
            <a:r>
              <a:rPr lang="fr-FR" sz="3600" dirty="0" smtClean="0"/>
              <a:t>Les organisateurs de l’activité des étudiants stagiaires 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392488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Théorie de la conceptualisation dans l’action (</a:t>
            </a:r>
            <a:r>
              <a:rPr lang="fr-FR" dirty="0" err="1" smtClean="0"/>
              <a:t>Vergnaud</a:t>
            </a:r>
            <a:r>
              <a:rPr lang="fr-FR" dirty="0" smtClean="0"/>
              <a:t>, 1996) : passer de la notion de compétence au concept de schème</a:t>
            </a:r>
          </a:p>
          <a:p>
            <a:r>
              <a:rPr lang="fr-FR" dirty="0" smtClean="0"/>
              <a:t>Identifier l’organisation de l’activité : invariants opératoires</a:t>
            </a:r>
          </a:p>
          <a:p>
            <a:pPr lvl="1"/>
            <a:r>
              <a:rPr lang="fr-FR" dirty="0" smtClean="0"/>
              <a:t>« </a:t>
            </a:r>
            <a:r>
              <a:rPr lang="fr-FR" i="1" dirty="0" smtClean="0"/>
              <a:t>Énoncés ou principes tenus pour vrais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Deux types d’invariants (</a:t>
            </a:r>
            <a:r>
              <a:rPr lang="fr-FR" dirty="0" err="1" smtClean="0"/>
              <a:t>Vinatier</a:t>
            </a:r>
            <a:r>
              <a:rPr lang="fr-FR" dirty="0" smtClean="0"/>
              <a:t>, 2011)</a:t>
            </a:r>
          </a:p>
          <a:p>
            <a:pPr lvl="1"/>
            <a:r>
              <a:rPr lang="fr-FR" dirty="0" smtClean="0"/>
              <a:t>Invariants situationnels</a:t>
            </a:r>
          </a:p>
          <a:p>
            <a:pPr lvl="1"/>
            <a:r>
              <a:rPr lang="fr-FR" dirty="0" smtClean="0"/>
              <a:t>Invariants du sujet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 fontScale="90000"/>
          </a:bodyPr>
          <a:lstStyle/>
          <a:p>
            <a:r>
              <a:rPr lang="fr-FR" sz="3600" dirty="0" smtClean="0"/>
              <a:t> </a:t>
            </a:r>
            <a:r>
              <a:rPr lang="fr-FR" sz="3600" i="1" dirty="0" smtClean="0"/>
              <a:t>Principes tenus pour vrais </a:t>
            </a:r>
            <a:r>
              <a:rPr lang="fr-FR" sz="3600" dirty="0" smtClean="0"/>
              <a:t>: exemples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Situations de conception</a:t>
            </a:r>
          </a:p>
          <a:p>
            <a:pPr lvl="1"/>
            <a:r>
              <a:rPr lang="fr-FR" i="1" dirty="0" smtClean="0"/>
              <a:t>Les situations proposées aux élèves doivent être ludiques et amusantes pour susciter l'intérêt des élèves</a:t>
            </a:r>
            <a:endParaRPr lang="fr-FR" dirty="0" smtClean="0"/>
          </a:p>
          <a:p>
            <a:r>
              <a:rPr lang="fr-FR" dirty="0" smtClean="0"/>
              <a:t>Situations d’explication collective</a:t>
            </a:r>
          </a:p>
          <a:p>
            <a:pPr lvl="1"/>
            <a:r>
              <a:rPr lang="fr-FR" i="1" dirty="0" smtClean="0"/>
              <a:t>Il faut présenter rapidement les consignes car les explications trop longues entraînent un risque de décrochage de la part des élèves</a:t>
            </a:r>
            <a:endParaRPr lang="fr-FR" dirty="0" smtClean="0"/>
          </a:p>
          <a:p>
            <a:r>
              <a:rPr lang="fr-FR" dirty="0" smtClean="0"/>
              <a:t>Situations de régulation</a:t>
            </a:r>
          </a:p>
          <a:p>
            <a:pPr lvl="1"/>
            <a:r>
              <a:rPr lang="fr-FR" i="1" dirty="0" smtClean="0"/>
              <a:t>Il faut montrer aux élèves ce qu'ils doivent faire pour qu'ils se représentent le geste à réaliser et comprennent ce qu'il y a à faire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649338"/>
          </a:xfrm>
        </p:spPr>
        <p:txBody>
          <a:bodyPr>
            <a:noAutofit/>
          </a:bodyPr>
          <a:lstStyle/>
          <a:p>
            <a:r>
              <a:rPr lang="fr-FR" sz="3600" dirty="0" smtClean="0"/>
              <a:t>Les organisateurs pragmatiques dominants : préoccupations principales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36504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Construire sa posture d’enseignant</a:t>
            </a:r>
          </a:p>
          <a:p>
            <a:pPr lvl="1"/>
            <a:r>
              <a:rPr lang="fr-FR" i="1" dirty="0" smtClean="0"/>
              <a:t>Il est important de ne pas être autoritaire, de ne pas faire "le chef", d'être sympathique</a:t>
            </a:r>
            <a:r>
              <a:rPr lang="fr-FR" dirty="0" smtClean="0"/>
              <a:t> </a:t>
            </a:r>
          </a:p>
          <a:p>
            <a:r>
              <a:rPr lang="fr-FR" dirty="0" smtClean="0"/>
              <a:t>« Faire tourner » la classe</a:t>
            </a:r>
          </a:p>
          <a:p>
            <a:pPr lvl="1"/>
            <a:r>
              <a:rPr lang="fr-FR" i="1" dirty="0" smtClean="0"/>
              <a:t>Les élèves sont motivés et s'investissent s'ils perçoivent les avantages qu'ils peuvent retirer de la situation</a:t>
            </a:r>
          </a:p>
          <a:p>
            <a:r>
              <a:rPr lang="fr-FR" i="1" dirty="0" smtClean="0"/>
              <a:t>Favoriser les apprentissages des élèves</a:t>
            </a:r>
          </a:p>
          <a:p>
            <a:pPr lvl="1"/>
            <a:r>
              <a:rPr lang="fr-FR" i="1" dirty="0" smtClean="0"/>
              <a:t>Pour permettre aux élèves de réussir, il faut observer ce qu'ils font, voir quel problème ils rencontrent et leur donner une solution pour résoudre ce problème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249422" y="332656"/>
            <a:ext cx="8894578" cy="6157244"/>
            <a:chOff x="2361" y="9860"/>
            <a:chExt cx="7525" cy="5209"/>
          </a:xfrm>
        </p:grpSpPr>
        <p:sp>
          <p:nvSpPr>
            <p:cNvPr id="2058" name="AutoShape 10"/>
            <p:cNvSpPr>
              <a:spLocks noChangeAspect="1" noChangeArrowheads="1" noTextEdit="1"/>
            </p:cNvSpPr>
            <p:nvPr/>
          </p:nvSpPr>
          <p:spPr bwMode="auto">
            <a:xfrm>
              <a:off x="2361" y="9860"/>
              <a:ext cx="7525" cy="520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>
              <a:off x="4678" y="10713"/>
              <a:ext cx="1150" cy="499"/>
            </a:xfrm>
            <a:prstGeom prst="upArrow">
              <a:avLst>
                <a:gd name="adj1" fmla="val 51694"/>
                <a:gd name="adj2" fmla="val 49759"/>
              </a:avLst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5957" y="10713"/>
              <a:ext cx="733" cy="1512"/>
            </a:xfrm>
            <a:prstGeom prst="upArrow">
              <a:avLst>
                <a:gd name="adj1" fmla="val 50000"/>
                <a:gd name="adj2" fmla="val 51569"/>
              </a:avLst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7054" y="10713"/>
              <a:ext cx="515" cy="2417"/>
            </a:xfrm>
            <a:prstGeom prst="upArrow">
              <a:avLst>
                <a:gd name="adj1" fmla="val 50074"/>
                <a:gd name="adj2" fmla="val 46606"/>
              </a:avLst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4" name="Oval 6"/>
            <p:cNvSpPr>
              <a:spLocks noChangeArrowheads="1"/>
            </p:cNvSpPr>
            <p:nvPr/>
          </p:nvSpPr>
          <p:spPr bwMode="auto">
            <a:xfrm>
              <a:off x="3947" y="12236"/>
              <a:ext cx="4589" cy="839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Faire "tourner" la classe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Oval 5"/>
            <p:cNvSpPr>
              <a:spLocks noChangeArrowheads="1"/>
            </p:cNvSpPr>
            <p:nvPr/>
          </p:nvSpPr>
          <p:spPr bwMode="auto">
            <a:xfrm>
              <a:off x="5652" y="13150"/>
              <a:ext cx="3256" cy="885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Faire apprendre les élèves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Oval 4"/>
            <p:cNvSpPr>
              <a:spLocks noChangeArrowheads="1"/>
            </p:cNvSpPr>
            <p:nvPr/>
          </p:nvSpPr>
          <p:spPr bwMode="auto">
            <a:xfrm>
              <a:off x="2850" y="10043"/>
              <a:ext cx="6524" cy="630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Prises de décision dans l'action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2911" y="14185"/>
              <a:ext cx="6388" cy="72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Préoccupations principales ou organisateurs pragmatiques dominants au début de l'année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0" name="Oval 2"/>
            <p:cNvSpPr>
              <a:spLocks noChangeArrowheads="1"/>
            </p:cNvSpPr>
            <p:nvPr/>
          </p:nvSpPr>
          <p:spPr bwMode="auto">
            <a:xfrm>
              <a:off x="2546" y="11261"/>
              <a:ext cx="5675" cy="87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Construire sa posture d'enseignant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267494"/>
            <a:ext cx="9505056" cy="1399032"/>
          </a:xfrm>
        </p:spPr>
        <p:txBody>
          <a:bodyPr>
            <a:noAutofit/>
          </a:bodyPr>
          <a:lstStyle/>
          <a:p>
            <a:r>
              <a:rPr lang="fr-FR" sz="3600" dirty="0" smtClean="0"/>
              <a:t>Deuxième temps</a:t>
            </a:r>
            <a:br>
              <a:rPr lang="fr-FR" sz="3600" dirty="0" smtClean="0"/>
            </a:br>
            <a:r>
              <a:rPr lang="fr-FR" sz="3600" dirty="0" smtClean="0"/>
              <a:t>Le rapport au curriculum recommandé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7936"/>
          </a:xfrm>
        </p:spPr>
        <p:txBody>
          <a:bodyPr/>
          <a:lstStyle/>
          <a:p>
            <a:r>
              <a:rPr lang="fr-FR" dirty="0" smtClean="0"/>
              <a:t>« Arrangements personnels » du curriculum recommandé</a:t>
            </a:r>
          </a:p>
          <a:p>
            <a:r>
              <a:rPr lang="fr-FR" dirty="0" smtClean="0"/>
              <a:t>Cadre qui guide mais ne contraint pas</a:t>
            </a:r>
          </a:p>
          <a:p>
            <a:r>
              <a:rPr lang="fr-FR" dirty="0" smtClean="0"/>
              <a:t>Retiennent du cadre ce qui répond à leurs préoccupations principales</a:t>
            </a:r>
          </a:p>
          <a:p>
            <a:pPr lvl="1"/>
            <a:r>
              <a:rPr lang="fr-FR" dirty="0" smtClean="0"/>
              <a:t>Privilégient les situations bonifiées</a:t>
            </a:r>
          </a:p>
          <a:p>
            <a:pPr lvl="1"/>
            <a:r>
              <a:rPr lang="fr-FR" dirty="0" smtClean="0"/>
              <a:t>Négligent les situations d’observation et de réflexion sur l’action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274</TotalTime>
  <Words>759</Words>
  <Application>Microsoft Office PowerPoint</Application>
  <PresentationFormat>Affichage à l'écran (4:3)</PresentationFormat>
  <Paragraphs>83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Gothic</vt:lpstr>
      <vt:lpstr>Symbol</vt:lpstr>
      <vt:lpstr>Times New Roman</vt:lpstr>
      <vt:lpstr>Verdana</vt:lpstr>
      <vt:lpstr>Wingdings 2</vt:lpstr>
      <vt:lpstr>Verve</vt:lpstr>
      <vt:lpstr>Construction de la professionnalité d'étudiants-stagiaires en EPS et perspectives pour la formation professionnalisante</vt:lpstr>
      <vt:lpstr>Plan</vt:lpstr>
      <vt:lpstr>Première recherche  Organisateurs de l'activité et rapport au curriculum recommandé d'étudiants-stagiaires d'EPS</vt:lpstr>
      <vt:lpstr>Objectifs</vt:lpstr>
      <vt:lpstr>Premier temps Les organisateurs de l’activité des étudiants stagiaires </vt:lpstr>
      <vt:lpstr> Principes tenus pour vrais : exemples</vt:lpstr>
      <vt:lpstr>Les organisateurs pragmatiques dominants : préoccupations principales</vt:lpstr>
      <vt:lpstr>Présentation PowerPoint</vt:lpstr>
      <vt:lpstr>Deuxième temps Le rapport au curriculum recommandé</vt:lpstr>
      <vt:lpstr>Deuxième recherche Dynamique de construction de la professionnalité des étudiants-stagiaires au cours de l’année de formation par alternance</vt:lpstr>
      <vt:lpstr>Transformations de la configuration des préoccupations prioritaires</vt:lpstr>
      <vt:lpstr>Transformations du processus de conceptualisation pour chaque classe de situations complexes</vt:lpstr>
      <vt:lpstr>Une construction conjointe : interdépendance</vt:lpstr>
      <vt:lpstr>Transformations du processus de conceptualisation pour chaque classe de situations : concevoir, expliquer, réguler</vt:lpstr>
      <vt:lpstr>Transformation du processus de conceptualisation dans des classes de situations ciblées</vt:lpstr>
      <vt:lpstr>Analyses croisées : didactique professionnelle et didactique disciplinaire (Vinatier, 2011)</vt:lpstr>
      <vt:lpstr>Maillage des dimensions professionnelles et disciplinaires au cœur de l’activité des étudiants</vt:lpstr>
      <vt:lpstr>Rôle de la recherche pour améliorer la formation professionnelle des étudiants-stagiaires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de la professionnalité d'étudiants-stagiaires en EPS et perspectives pour la formation professionnalisante</dc:title>
  <dc:creator>Anonyme</dc:creator>
  <cp:lastModifiedBy>Magendie Elisabeth</cp:lastModifiedBy>
  <cp:revision>39</cp:revision>
  <dcterms:created xsi:type="dcterms:W3CDTF">2015-03-22T13:39:45Z</dcterms:created>
  <dcterms:modified xsi:type="dcterms:W3CDTF">2015-03-23T09:12:57Z</dcterms:modified>
</cp:coreProperties>
</file>