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0" r:id="rId1"/>
  </p:sldMasterIdLst>
  <p:notesMasterIdLst>
    <p:notesMasterId r:id="rId25"/>
  </p:notesMasterIdLst>
  <p:handoutMasterIdLst>
    <p:handoutMasterId r:id="rId26"/>
  </p:handoutMasterIdLst>
  <p:sldIdLst>
    <p:sldId id="420" r:id="rId2"/>
    <p:sldId id="472" r:id="rId3"/>
    <p:sldId id="271" r:id="rId4"/>
    <p:sldId id="554" r:id="rId5"/>
    <p:sldId id="534" r:id="rId6"/>
    <p:sldId id="453" r:id="rId7"/>
    <p:sldId id="535" r:id="rId8"/>
    <p:sldId id="536" r:id="rId9"/>
    <p:sldId id="537" r:id="rId10"/>
    <p:sldId id="538" r:id="rId11"/>
    <p:sldId id="540" r:id="rId12"/>
    <p:sldId id="542" r:id="rId13"/>
    <p:sldId id="547" r:id="rId14"/>
    <p:sldId id="548" r:id="rId15"/>
    <p:sldId id="544" r:id="rId16"/>
    <p:sldId id="549" r:id="rId17"/>
    <p:sldId id="546" r:id="rId18"/>
    <p:sldId id="543" r:id="rId19"/>
    <p:sldId id="550" r:id="rId20"/>
    <p:sldId id="551" r:id="rId21"/>
    <p:sldId id="553" r:id="rId22"/>
    <p:sldId id="552" r:id="rId23"/>
    <p:sldId id="507" r:id="rId24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20000"/>
      </a:spcBef>
      <a:spcAft>
        <a:spcPct val="0"/>
      </a:spcAft>
      <a:buClr>
        <a:srgbClr val="FFFF00"/>
      </a:buClr>
      <a:buFont typeface="Wingdings" pitchFamily="2" charset="2"/>
      <a:buChar char="q"/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FFFF00"/>
      </a:buClr>
      <a:buFont typeface="Wingdings" pitchFamily="2" charset="2"/>
      <a:buChar char="q"/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FFFF00"/>
      </a:buClr>
      <a:buFont typeface="Wingdings" pitchFamily="2" charset="2"/>
      <a:buChar char="q"/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FFFF00"/>
      </a:buClr>
      <a:buFont typeface="Wingdings" pitchFamily="2" charset="2"/>
      <a:buChar char="q"/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FFFF00"/>
      </a:buClr>
      <a:buFont typeface="Wingdings" pitchFamily="2" charset="2"/>
      <a:buChar char="q"/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UD CHRISTIAN" initials="MC" lastIdx="0" clrIdx="0">
    <p:extLst>
      <p:ext uri="{19B8F6BF-5375-455C-9EA6-DF929625EA0E}">
        <p15:presenceInfo xmlns:p15="http://schemas.microsoft.com/office/powerpoint/2012/main" userId="S-1-5-21-1644491937-813497703-1060284298-8999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00"/>
    <a:srgbClr val="E72197"/>
    <a:srgbClr val="17B4D9"/>
    <a:srgbClr val="CCFFFF"/>
    <a:srgbClr val="FFFF99"/>
    <a:srgbClr val="CC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82" autoAdjust="0"/>
    <p:restoredTop sz="71695" autoAdjust="0"/>
  </p:normalViewPr>
  <p:slideViewPr>
    <p:cSldViewPr snapToGrid="0">
      <p:cViewPr varScale="1">
        <p:scale>
          <a:sx n="61" d="100"/>
          <a:sy n="61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12E1D9E1-E8F2-4D26-93A4-6B01C2CB680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3471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993"/>
            <a:ext cx="5438775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853D7B19-D7CB-423C-B2EA-11F977119E3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8829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 smtClean="0"/>
              <a:t>Bonjour Christian Michaud Formateur</a:t>
            </a:r>
            <a:r>
              <a:rPr lang="fr-FR" baseline="0" dirty="0" smtClean="0"/>
              <a:t> ESPE je suis docteur qualifié en SE. </a:t>
            </a:r>
          </a:p>
          <a:p>
            <a:r>
              <a:rPr lang="fr-FR" baseline="0" dirty="0" smtClean="0"/>
              <a:t>Je vais vous présenter un travail collectif dont je suis le rapporteur. </a:t>
            </a:r>
          </a:p>
          <a:p>
            <a:r>
              <a:rPr lang="fr-FR" baseline="0" dirty="0" smtClean="0"/>
              <a:t>J’ai notamment collaboré avec le directeur adjoint de l’ESPE de Lyon, JL Ubaldi.</a:t>
            </a:r>
          </a:p>
          <a:p>
            <a:r>
              <a:rPr lang="fr-FR" baseline="0" dirty="0" smtClean="0"/>
              <a:t>Ce travail porte sur le tutorat mixte mis en place cette année en janvier 2015</a:t>
            </a:r>
            <a:endParaRPr lang="fr-FR" dirty="0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66C7C5-70BD-47B5-9D4F-687944DE8E97}" type="slidenum">
              <a:rPr lang="fr-FR" sz="1200" smtClean="0"/>
              <a:pPr eaLnBrk="1" hangingPunct="1"/>
              <a:t>1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34006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 smtClean="0"/>
              <a:t>Voici la synthèse académique des propositions des tuteurs de terrain</a:t>
            </a:r>
          </a:p>
          <a:p>
            <a:r>
              <a:rPr lang="fr-FR" dirty="0" smtClean="0"/>
              <a:t>Modalités lors de la visite :</a:t>
            </a:r>
            <a:r>
              <a:rPr lang="fr-FR" baseline="0" dirty="0" smtClean="0"/>
              <a:t> visite au fond de la classe, visite avec captation d’image, visite d’un pair</a:t>
            </a:r>
          </a:p>
          <a:p>
            <a:r>
              <a:rPr lang="fr-FR" baseline="0" dirty="0" smtClean="0"/>
              <a:t>Ecrits de la visite : écrit par le visiteur, co-écrit, écrit par le stagiaire</a:t>
            </a:r>
          </a:p>
          <a:p>
            <a:r>
              <a:rPr lang="fr-FR" baseline="0" dirty="0" smtClean="0"/>
              <a:t>Entretien à l’issu de la visite : à chaud semi directif, à partir d’une grille, à partir d’une captation d’image</a:t>
            </a:r>
          </a:p>
          <a:p>
            <a:r>
              <a:rPr lang="fr-FR" baseline="0" dirty="0" smtClean="0"/>
              <a:t>Modalités de travail hors visite: accompagnement individuel, visite du tuteur dans sa classe, analyse de pratiques à l’ESPE</a:t>
            </a:r>
            <a:endParaRPr lang="fr-FR" dirty="0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9CF85B-51FC-44FA-ACA8-4299A57C892D}" type="slidenum">
              <a:rPr lang="fr-FR" sz="1200" smtClean="0"/>
              <a:pPr eaLnBrk="1" hangingPunct="1"/>
              <a:t>10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3888480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 smtClean="0"/>
              <a:t>Les</a:t>
            </a:r>
            <a:r>
              <a:rPr lang="fr-FR" baseline="0" dirty="0" smtClean="0"/>
              <a:t> missions du tuteur sont reprises selon 4 items :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Mission d’accueil et d’intégration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Mission de conseil à visée formative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Mission d’accompagnement individualisé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Mission d’accompagnement à l’évaluation du parcours de formation</a:t>
            </a:r>
          </a:p>
          <a:p>
            <a:pPr marL="0" indent="0">
              <a:buFontTx/>
              <a:buNone/>
            </a:pPr>
            <a:r>
              <a:rPr lang="fr-FR" dirty="0" smtClean="0"/>
              <a:t>En répondant aux questions : Coordination avec qui, comment, avec quels outils et dans quelle temporalité ?</a:t>
            </a:r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9CF85B-51FC-44FA-ACA8-4299A57C892D}" type="slidenum">
              <a:rPr lang="fr-FR" sz="1200" smtClean="0"/>
              <a:pPr eaLnBrk="1" hangingPunct="1"/>
              <a:t>11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972927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 smtClean="0"/>
              <a:t>Trois</a:t>
            </a:r>
            <a:r>
              <a:rPr lang="fr-FR" baseline="0" dirty="0" smtClean="0"/>
              <a:t> outils à vous présenter </a:t>
            </a:r>
            <a:endParaRPr lang="fr-FR" dirty="0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9CF85B-51FC-44FA-ACA8-4299A57C892D}" type="slidenum">
              <a:rPr lang="fr-FR" sz="1200" smtClean="0"/>
              <a:pPr eaLnBrk="1" hangingPunct="1"/>
              <a:t>12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064523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 smtClean="0"/>
              <a:t>Mise en place d’un carnet de bord : le premier temps correspond à un positionnement du stagiaire (auto positionnement,</a:t>
            </a:r>
            <a:r>
              <a:rPr lang="fr-FR" baseline="0" dirty="0" smtClean="0"/>
              <a:t> entretien)</a:t>
            </a:r>
          </a:p>
          <a:p>
            <a:r>
              <a:rPr lang="fr-FR" baseline="0" dirty="0" smtClean="0"/>
              <a:t>Points forts, axes de travail souhaités, attendus</a:t>
            </a:r>
            <a:endParaRPr lang="fr-FR" dirty="0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9CF85B-51FC-44FA-ACA8-4299A57C892D}" type="slidenum">
              <a:rPr lang="fr-FR" sz="1200" smtClean="0"/>
              <a:pPr eaLnBrk="1" hangingPunct="1"/>
              <a:t>13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3859964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 smtClean="0"/>
              <a:t>Mise en place d’une ingénierie pédagogique : les compétences attendues, les savoirs et savoir-faire</a:t>
            </a:r>
            <a:r>
              <a:rPr lang="fr-FR" baseline="0" dirty="0" smtClean="0"/>
              <a:t> associés, les méthodes</a:t>
            </a:r>
            <a:endParaRPr lang="fr-FR" dirty="0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9CF85B-51FC-44FA-ACA8-4299A57C892D}" type="slidenum">
              <a:rPr lang="fr-FR" sz="1200" smtClean="0"/>
              <a:pPr eaLnBrk="1" hangingPunct="1"/>
              <a:t>14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3997321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 smtClean="0"/>
              <a:t>L’entretien d’explicitation : les faits marquants, les analyses, les pistes</a:t>
            </a:r>
            <a:r>
              <a:rPr lang="fr-FR" baseline="0" dirty="0" smtClean="0"/>
              <a:t> de travail</a:t>
            </a:r>
            <a:endParaRPr lang="fr-FR" dirty="0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9CF85B-51FC-44FA-ACA8-4299A57C892D}" type="slidenum">
              <a:rPr lang="fr-FR" sz="1200" smtClean="0"/>
              <a:pPr eaLnBrk="1" hangingPunct="1"/>
              <a:t>15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359754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 smtClean="0"/>
              <a:t>Suivi personnalisé : axe de transformation, pistes de travail, conscientisation de l’action dans des écrits réflexifs</a:t>
            </a:r>
          </a:p>
          <a:p>
            <a:r>
              <a:rPr lang="fr-FR" dirty="0" smtClean="0"/>
              <a:t>Possibilité de regrouper les stagiaires en analyse de pratique en fonction des thématiques et des besoins </a:t>
            </a:r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9CF85B-51FC-44FA-ACA8-4299A57C892D}" type="slidenum">
              <a:rPr lang="fr-FR" sz="1200" smtClean="0"/>
              <a:pPr eaLnBrk="1" hangingPunct="1"/>
              <a:t>16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394201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 smtClean="0"/>
              <a:t>Le compte rendu de visite pour le tuteur espe qui</a:t>
            </a:r>
            <a:r>
              <a:rPr lang="fr-FR" baseline="0" dirty="0" smtClean="0"/>
              <a:t> ne vient que deux fois et des bilans intermédiaires pour les tuteurs en établissement</a:t>
            </a:r>
          </a:p>
          <a:p>
            <a:r>
              <a:rPr lang="fr-FR" baseline="0" dirty="0" smtClean="0"/>
              <a:t>Description factuelle d’abord</a:t>
            </a:r>
          </a:p>
          <a:p>
            <a:r>
              <a:rPr lang="fr-FR" baseline="0" dirty="0" smtClean="0"/>
              <a:t>Des analyses </a:t>
            </a:r>
          </a:p>
          <a:p>
            <a:r>
              <a:rPr lang="fr-FR" baseline="0" dirty="0" smtClean="0"/>
              <a:t>Les points + et les points à travailler</a:t>
            </a:r>
            <a:endParaRPr lang="fr-FR" dirty="0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9CF85B-51FC-44FA-ACA8-4299A57C892D}" type="slidenum">
              <a:rPr lang="fr-FR" sz="1200" smtClean="0"/>
              <a:pPr eaLnBrk="1" hangingPunct="1"/>
              <a:t>17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3112692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 smtClean="0"/>
              <a:t>Les tuteurs de l’ESPE accèdent</a:t>
            </a:r>
            <a:r>
              <a:rPr lang="fr-FR" baseline="0" dirty="0" smtClean="0"/>
              <a:t> à cette page. Les tuteurs de terrain sont inscrits dans cet espace de partage pour accéder à la totalité des modules de formation et des apprentissages des stagiaires </a:t>
            </a:r>
            <a:endParaRPr lang="fr-FR" dirty="0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9CF85B-51FC-44FA-ACA8-4299A57C892D}" type="slidenum">
              <a:rPr lang="fr-FR" sz="1200" smtClean="0"/>
              <a:pPr eaLnBrk="1" hangingPunct="1"/>
              <a:t>18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3198622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 smtClean="0"/>
              <a:t>Chaque tuteur peut déposer le</a:t>
            </a:r>
            <a:r>
              <a:rPr lang="fr-FR" baseline="0" dirty="0" smtClean="0"/>
              <a:t> rapport de visite et/ou les conseils formatifs dans l’espace de dépôt de chaque stagiaire</a:t>
            </a:r>
            <a:endParaRPr lang="fr-FR" dirty="0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9CF85B-51FC-44FA-ACA8-4299A57C892D}" type="slidenum">
              <a:rPr lang="fr-FR" sz="1200" smtClean="0"/>
              <a:pPr eaLnBrk="1" hangingPunct="1"/>
              <a:t>19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924628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 smtClean="0"/>
              <a:t>Les</a:t>
            </a:r>
            <a:r>
              <a:rPr lang="fr-FR" baseline="0" dirty="0" smtClean="0"/>
              <a:t> points abordés dans cette présentation</a:t>
            </a:r>
            <a:endParaRPr lang="fr-FR" dirty="0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A49F43-301B-4F27-9622-2627EDE03FB7}" type="slidenum">
              <a:rPr lang="fr-FR" sz="1200" smtClean="0"/>
              <a:pPr eaLnBrk="1" hangingPunct="1"/>
              <a:t>2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725330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baseline="0" dirty="0" smtClean="0"/>
              <a:t>Voici l’espace de dépôt de Philippe avec les conseils des tuteurs, les rapports</a:t>
            </a:r>
            <a:endParaRPr lang="fr-FR" dirty="0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34408D0-5E12-49C7-A0B4-F092009EE5F7}" type="slidenum">
              <a:rPr lang="fr-FR" sz="1200" smtClean="0"/>
              <a:pPr eaLnBrk="1" hangingPunct="1"/>
              <a:t>20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586878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 smtClean="0"/>
              <a:t>Quel rôle donner à chaque tuteur dans cette évaluation formative/certificative</a:t>
            </a:r>
            <a:r>
              <a:rPr lang="fr-FR" baseline="0" dirty="0" smtClean="0"/>
              <a:t> ?</a:t>
            </a:r>
          </a:p>
          <a:p>
            <a:r>
              <a:rPr lang="fr-FR" baseline="0" dirty="0" smtClean="0"/>
              <a:t>Le décalage identitaire entre le tuteur de terrain (transmettre le métier) et le tuteur de l’université (questionner le métier)</a:t>
            </a:r>
          </a:p>
          <a:p>
            <a:endParaRPr lang="fr-FR" dirty="0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9CF85B-51FC-44FA-ACA8-4299A57C892D}" type="slidenum">
              <a:rPr lang="fr-FR" sz="1200" smtClean="0"/>
              <a:pPr eaLnBrk="1" hangingPunct="1"/>
              <a:t>21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41667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Le bénéfice du tutorat mixte conduit le stagiaire à mieux assumer les controverses entre l’ESPE et le terrain de stage.</a:t>
            </a:r>
          </a:p>
          <a:p>
            <a:endParaRPr lang="fr-FR" dirty="0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4FDB42-153D-4629-B01F-0AFE1D4F84A3}" type="slidenum">
              <a:rPr lang="fr-FR" sz="1200" smtClean="0"/>
              <a:pPr eaLnBrk="1" hangingPunct="1"/>
              <a:t>22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4066057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495B68D-A9B2-4033-A3C0-851E852FEDA7}" type="slidenum">
              <a:rPr lang="fr-FR" sz="1200" smtClean="0"/>
              <a:pPr eaLnBrk="1" hangingPunct="1"/>
              <a:t>23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98065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 smtClean="0"/>
              <a:t>Comme préalable, le double tutorat existe dans toutes</a:t>
            </a:r>
            <a:r>
              <a:rPr lang="fr-FR" baseline="0" dirty="0" smtClean="0"/>
              <a:t> les formations professionnelles par alternance dans le supérieur</a:t>
            </a:r>
          </a:p>
          <a:p>
            <a:r>
              <a:rPr lang="fr-FR" dirty="0" smtClean="0"/>
              <a:t>Deux mondes qui se côtoient </a:t>
            </a:r>
          </a:p>
          <a:p>
            <a:r>
              <a:rPr lang="fr-FR" dirty="0" smtClean="0"/>
              <a:t>Peu</a:t>
            </a:r>
            <a:r>
              <a:rPr lang="fr-FR" baseline="0" dirty="0" smtClean="0"/>
              <a:t> de lien </a:t>
            </a:r>
            <a:r>
              <a:rPr lang="fr-FR" dirty="0" smtClean="0"/>
              <a:t>entre savoirs</a:t>
            </a:r>
            <a:r>
              <a:rPr lang="fr-FR" baseline="0" dirty="0" smtClean="0"/>
              <a:t> académiques théoriques du bloc 4 et la formation en établissement</a:t>
            </a:r>
          </a:p>
          <a:p>
            <a:r>
              <a:rPr lang="fr-FR" baseline="0" dirty="0" smtClean="0"/>
              <a:t>Mais aussi une évaluation disjointe entre le parcours master et le stage en établissement</a:t>
            </a:r>
          </a:p>
          <a:p>
            <a:endParaRPr lang="fr-FR" dirty="0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B47A0C-D209-4BB8-A748-259E8E063F35}" type="slidenum">
              <a:rPr lang="fr-FR" sz="1200" smtClean="0"/>
              <a:pPr eaLnBrk="1" hangingPunct="1"/>
              <a:t>3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105190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 smtClean="0"/>
              <a:t>Deux</a:t>
            </a:r>
            <a:r>
              <a:rPr lang="fr-FR" baseline="0" dirty="0" smtClean="0"/>
              <a:t> questions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Passer d’une collection de formateurs à collectif </a:t>
            </a:r>
            <a:r>
              <a:rPr lang="fr-FR" baseline="0" smtClean="0"/>
              <a:t>de formation </a:t>
            </a:r>
            <a:r>
              <a:rPr lang="fr-FR" baseline="0" dirty="0" smtClean="0"/>
              <a:t>soit avec d’autres mots d’une formation juxtaposée à une formation en alternance intégrée</a:t>
            </a:r>
          </a:p>
          <a:p>
            <a:endParaRPr lang="fr-FR" dirty="0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B47A0C-D209-4BB8-A748-259E8E063F35}" type="slidenum">
              <a:rPr lang="fr-FR" sz="1200" smtClean="0"/>
              <a:pPr eaLnBrk="1" hangingPunct="1"/>
              <a:t>4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369258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Concernant le</a:t>
            </a:r>
            <a:r>
              <a:rPr lang="fr-FR" altLang="fr-FR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contexte de formation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j’ai réutilisé un modèle</a:t>
            </a:r>
            <a:r>
              <a:rPr lang="fr-FR" altLang="fr-FR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théorique qui j’avais construit</a:t>
            </a:r>
          </a:p>
          <a:p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 premier contexte, celui de l’établissement scolaire</a:t>
            </a:r>
          </a:p>
          <a:p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 second contexte, celui de</a:t>
            </a:r>
            <a:r>
              <a:rPr lang="fr-FR" altLang="fr-FR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l’ESPE</a:t>
            </a:r>
          </a:p>
          <a:p>
            <a:r>
              <a:rPr lang="fr-FR" altLang="fr-FR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Un troisième contexte, celui de l’équipe éducative</a:t>
            </a:r>
          </a:p>
          <a:p>
            <a:r>
              <a:rPr lang="fr-FR" altLang="fr-FR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Un quatrième qui fiat l’objet du travail présenté, celui du tutorat mixte</a:t>
            </a:r>
            <a:endParaRPr lang="fr-FR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3D8BC5-580B-4674-8693-2524E8240094}" type="slidenum">
              <a:rPr lang="fr-FR" altLang="fr-FR" sz="1200"/>
              <a:pPr eaLnBrk="1" hangingPunct="1"/>
              <a:t>5</a:t>
            </a:fld>
            <a:endParaRPr lang="fr-FR" altLang="fr-FR" sz="1200" dirty="0"/>
          </a:p>
        </p:txBody>
      </p:sp>
    </p:spTree>
    <p:extLst>
      <p:ext uri="{BB962C8B-B14F-4D97-AF65-F5344CB8AC3E}">
        <p14:creationId xmlns:p14="http://schemas.microsoft.com/office/powerpoint/2010/main" val="3991336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 smtClean="0"/>
              <a:t>Alternance</a:t>
            </a:r>
            <a:r>
              <a:rPr lang="fr-FR" baseline="0" dirty="0" smtClean="0"/>
              <a:t> intégrative entre des compétences acquises en établissement scolaire et à l’ESPE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Communauté de pratique dans ce double tutorat comme un outil de gestion de la formation </a:t>
            </a:r>
          </a:p>
          <a:p>
            <a:r>
              <a:rPr lang="fr-FR" baseline="0" dirty="0" smtClean="0"/>
              <a:t>Une évaluation conseil qui sous-tend un processus dialogique orientée vers la régulation de l’action</a:t>
            </a:r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9CF85B-51FC-44FA-ACA8-4299A57C892D}" type="slidenum">
              <a:rPr lang="fr-FR" sz="1200" smtClean="0"/>
              <a:pPr eaLnBrk="1" hangingPunct="1"/>
              <a:t>6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662205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 smtClean="0"/>
              <a:t>Définition du tutorat mixte à l’ESPE de Lyon</a:t>
            </a:r>
          </a:p>
          <a:p>
            <a:r>
              <a:rPr lang="fr-FR" dirty="0" smtClean="0"/>
              <a:t>Compétences</a:t>
            </a:r>
            <a:r>
              <a:rPr lang="fr-FR" baseline="0" dirty="0" smtClean="0"/>
              <a:t> développées à travers un regard croisé des deux tuteurs</a:t>
            </a:r>
          </a:p>
          <a:p>
            <a:r>
              <a:rPr lang="fr-FR" baseline="0" dirty="0" smtClean="0"/>
              <a:t>Actions singulières ciblées prenant en compte la dimension personnelle et professionnelle du stagiaire</a:t>
            </a:r>
          </a:p>
          <a:p>
            <a:r>
              <a:rPr lang="fr-FR" baseline="0" dirty="0" smtClean="0"/>
              <a:t>Axes de transformation du stagiaire contractualisés pour réguler son action</a:t>
            </a:r>
            <a:endParaRPr lang="fr-FR" dirty="0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9CF85B-51FC-44FA-ACA8-4299A57C892D}" type="slidenum">
              <a:rPr lang="fr-FR" sz="1200" smtClean="0"/>
              <a:pPr eaLnBrk="1" hangingPunct="1"/>
              <a:t>7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039912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 smtClean="0"/>
              <a:t>L’évaluation des tuteurs</a:t>
            </a:r>
            <a:r>
              <a:rPr lang="fr-FR" baseline="0" dirty="0" smtClean="0"/>
              <a:t> en 2014-2015: seul l’avis du tuteur établissement est pris en compte dans cette année de transition</a:t>
            </a:r>
          </a:p>
          <a:p>
            <a:r>
              <a:rPr lang="fr-FR" baseline="0" dirty="0" smtClean="0"/>
              <a:t>A la rentrée prochaine, évaluation commune des deux tuteurs</a:t>
            </a:r>
            <a:endParaRPr lang="fr-FR" dirty="0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9CF85B-51FC-44FA-ACA8-4299A57C892D}" type="slidenum">
              <a:rPr lang="fr-FR" sz="1200" smtClean="0"/>
              <a:pPr eaLnBrk="1" hangingPunct="1"/>
              <a:t>8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3279986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 smtClean="0"/>
              <a:t>Lors de la formation des tuteurs, il y a une présentation des masters</a:t>
            </a:r>
            <a:r>
              <a:rPr lang="fr-FR" baseline="0" dirty="0" smtClean="0"/>
              <a:t> et des contenus de formation et une réflexion sur les modalités de travail entre tuteurs</a:t>
            </a:r>
          </a:p>
          <a:p>
            <a:r>
              <a:rPr lang="fr-FR" baseline="0" dirty="0" smtClean="0"/>
              <a:t>Dans le pôle de professionnalisation, tous les acteurs de la formation (tuteurs ESPE, d’établissement, formateurs, chefs d’établissement, inspecteurs sont présents pour définir les modalités du tutorat mixte</a:t>
            </a:r>
            <a:endParaRPr lang="fr-FR" dirty="0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9CF85B-51FC-44FA-ACA8-4299A57C892D}" type="slidenum">
              <a:rPr lang="fr-FR" sz="1200" smtClean="0"/>
              <a:pPr eaLnBrk="1" hangingPunct="1"/>
              <a:t>9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304659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RNE- 23 mars 2015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Christian Michaud    ESPE-UCB Lyon1 CRIS EA 647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EF5C5-A32E-4816-8162-20A1A398EC4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987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RNE- 23 mars 2015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Christian Michaud    ESPE-UCB Lyon1 CRIS EA 647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10461-D3C0-4DAE-BDF2-427FFFDDB4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396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RNE- 23 mars 2015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Christian Michaud    ESPE-UCB Lyon1 CRIS EA 647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71E0C-939F-451B-843E-C86F04CA428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33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RNE- 23 mars 2015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Christian Michaud    ESPE-UCB Lyon1 CRIS EA 647</a:t>
            </a: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4ABDD-54CD-41E7-A7A9-8625FD74E8F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3262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RNE- 23 mars 2015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Christian Michaud    ESPE-UCB Lyon1 CRIS EA 647</a:t>
            </a: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9A24A-7094-48DC-962A-D2CD1495467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83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RNE- 23 mars 2015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Christian Michaud    ESPE-UCB Lyon1 CRIS EA 647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B63C-DFFC-4E3C-BF8B-89404195E9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597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RNE- 23 mars 2015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Christian Michaud    ESPE-UCB Lyon1 CRIS EA 647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3F9FA-21BA-48B0-9C5A-5622B773EE1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535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RNE- 23 mars 2015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Christian Michaud    ESPE-UCB Lyon1 CRIS EA 647</a:t>
            </a: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55B48-B232-4995-853D-3F7586BDE4F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958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RNE- 23 mars 2015</a:t>
            </a: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Christian Michaud    ESPE-UCB Lyon1 CRIS EA 647</a:t>
            </a: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02615-FDA6-4742-84DA-648E31FF074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723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RNE- 23 mars 2015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Christian Michaud    ESPE-UCB Lyon1 CRIS EA 647</a:t>
            </a: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406DE-8131-4A2A-95FE-CD8AB122161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392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RNE- 23 mars 2015</a:t>
            </a: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Christian Michaud    ESPE-UCB Lyon1 CRIS EA 647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4CA74-EAEF-4D8F-8FE5-C21FCFE8C1A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08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RNE- 23 mars 2015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Christian Michaud    ESPE-UCB Lyon1 CRIS EA 647</a:t>
            </a: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0A5BC-2D37-4375-A1F8-B151E44DA40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70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RNE- 23 mars 2015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Christian Michaud    ESPE-UCB Lyon1 CRIS EA 647</a:t>
            </a: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19396-5AED-4B07-9B53-658A3D8B478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/>
            </a:lvl1pPr>
          </a:lstStyle>
          <a:p>
            <a:pPr>
              <a:defRPr/>
            </a:pPr>
            <a:r>
              <a:rPr lang="fr-FR" dirty="0" smtClean="0"/>
              <a:t>RNE- 23 mars 2015</a:t>
            </a:r>
            <a:endParaRPr lang="fr-FR" dirty="0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/>
            </a:lvl1pPr>
          </a:lstStyle>
          <a:p>
            <a:pPr>
              <a:defRPr/>
            </a:pPr>
            <a:r>
              <a:rPr lang="fr-FR" dirty="0" smtClean="0"/>
              <a:t>Christian Michaud    ESPE-UCB Lyon1 CRIS EA 647</a:t>
            </a:r>
            <a:endParaRPr lang="fr-FR" dirty="0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/>
            </a:lvl1pPr>
          </a:lstStyle>
          <a:p>
            <a:pPr>
              <a:defRPr/>
            </a:pPr>
            <a:fld id="{C056A5E2-68B5-4244-97A2-722283D86F2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228599" y="1789611"/>
            <a:ext cx="8736239" cy="3243364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ClrTx/>
              <a:buFontTx/>
              <a:buNone/>
              <a:defRPr/>
            </a:pPr>
            <a:endParaRPr lang="fr-FR" sz="2400" kern="0" dirty="0" smtClean="0">
              <a:latin typeface="+mn-lt"/>
              <a:cs typeface="+mn-cs"/>
            </a:endParaRPr>
          </a:p>
          <a:p>
            <a:pPr marL="342900" indent="-342900" algn="ctr">
              <a:buClrTx/>
              <a:buFontTx/>
              <a:buNone/>
              <a:defRPr/>
            </a:pPr>
            <a:r>
              <a:rPr lang="fr-FR" sz="2400" kern="0" dirty="0" smtClean="0">
                <a:latin typeface="+mn-lt"/>
                <a:cs typeface="+mn-cs"/>
              </a:rPr>
              <a:t>Le printemps de la recherche en ESPE</a:t>
            </a:r>
          </a:p>
          <a:p>
            <a:pPr marL="342900" indent="-342900" algn="ctr">
              <a:buClrTx/>
              <a:buFontTx/>
              <a:buNone/>
              <a:defRPr/>
            </a:pPr>
            <a:r>
              <a:rPr lang="fr-FR" sz="2400" kern="0" dirty="0" smtClean="0">
                <a:latin typeface="+mn-lt"/>
                <a:cs typeface="+mn-cs"/>
              </a:rPr>
              <a:t>1</a:t>
            </a:r>
            <a:r>
              <a:rPr lang="fr-FR" sz="2400" kern="0" baseline="30000" dirty="0" smtClean="0">
                <a:latin typeface="+mn-lt"/>
                <a:cs typeface="+mn-cs"/>
              </a:rPr>
              <a:t>er</a:t>
            </a:r>
            <a:r>
              <a:rPr lang="fr-FR" sz="2400" kern="0" dirty="0" smtClean="0">
                <a:latin typeface="+mn-lt"/>
                <a:cs typeface="+mn-cs"/>
              </a:rPr>
              <a:t> colloque du réseau National des ESPE</a:t>
            </a:r>
          </a:p>
          <a:p>
            <a:pPr marL="342900" indent="-342900" algn="ctr">
              <a:buClrTx/>
              <a:buFontTx/>
              <a:buNone/>
              <a:defRPr/>
            </a:pPr>
            <a:r>
              <a:rPr lang="fr-FR" sz="2400" kern="0" dirty="0" smtClean="0">
                <a:latin typeface="+mn-lt"/>
                <a:cs typeface="+mn-cs"/>
              </a:rPr>
              <a:t>Axe 2: Investir le concept de professionnalisation</a:t>
            </a:r>
          </a:p>
          <a:p>
            <a:pPr marL="342900" indent="-342900" algn="ctr">
              <a:buClrTx/>
              <a:buFontTx/>
              <a:buNone/>
              <a:defRPr/>
            </a:pPr>
            <a:endParaRPr lang="fr-FR" sz="2400" kern="0" dirty="0" smtClean="0">
              <a:latin typeface="+mn-lt"/>
              <a:cs typeface="+mn-cs"/>
            </a:endParaRPr>
          </a:p>
          <a:p>
            <a:pPr marL="342900" indent="-342900" algn="ctr">
              <a:buClrTx/>
              <a:buFontTx/>
              <a:buNone/>
              <a:defRPr/>
            </a:pPr>
            <a:r>
              <a:rPr lang="fr-FR" sz="2400" i="1" kern="0" dirty="0" smtClean="0">
                <a:latin typeface="+mn-lt"/>
                <a:cs typeface="+mn-cs"/>
              </a:rPr>
              <a:t>Tutorat mixte : les enjeux de la professionnalisation</a:t>
            </a:r>
          </a:p>
          <a:p>
            <a:pPr marL="342900" indent="-342900" algn="ctr">
              <a:buClrTx/>
              <a:buFontTx/>
              <a:buNone/>
              <a:defRPr/>
            </a:pPr>
            <a:r>
              <a:rPr lang="fr-FR" sz="2400" i="1" kern="0" dirty="0" smtClean="0">
                <a:latin typeface="+mn-lt"/>
                <a:cs typeface="+mn-cs"/>
              </a:rPr>
              <a:t> et la conception des outils</a:t>
            </a:r>
          </a:p>
          <a:p>
            <a:pPr marL="342900" indent="-342900" algn="ctr">
              <a:buClrTx/>
              <a:buFontTx/>
              <a:buNone/>
              <a:defRPr/>
            </a:pPr>
            <a:endParaRPr lang="fr-FR" kern="0" dirty="0">
              <a:latin typeface="+mn-lt"/>
              <a:cs typeface="+mn-cs"/>
            </a:endParaRPr>
          </a:p>
        </p:txBody>
      </p:sp>
      <p:sp>
        <p:nvSpPr>
          <p:cNvPr id="2051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228599" y="6245225"/>
            <a:ext cx="2915653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  <p:sp>
        <p:nvSpPr>
          <p:cNvPr id="205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84358" y="6196189"/>
            <a:ext cx="336884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205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E01689-595B-48AD-A5DE-0EB4729B4B83}" type="slidenum">
              <a:rPr lang="fr-FR" sz="1400" smtClean="0"/>
              <a:pPr eaLnBrk="1" hangingPunct="1"/>
              <a:t>1</a:t>
            </a:fld>
            <a:endParaRPr lang="fr-FR" sz="1400" dirty="0" smtClean="0"/>
          </a:p>
        </p:txBody>
      </p:sp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119" y="5131047"/>
            <a:ext cx="1538439" cy="154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29"/>
            <a:ext cx="9144000" cy="174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717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F7FFD5-492F-445F-860F-6308C026BE16}" type="slidenum">
              <a:rPr lang="fr-FR" sz="1400" smtClean="0"/>
              <a:pPr eaLnBrk="1" hangingPunct="1"/>
              <a:t>10</a:t>
            </a:fld>
            <a:endParaRPr lang="fr-FR" sz="1400" dirty="0" smtClean="0"/>
          </a:p>
        </p:txBody>
      </p:sp>
      <p:sp>
        <p:nvSpPr>
          <p:cNvPr id="7173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3193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260639" y="0"/>
            <a:ext cx="8524875" cy="460375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400" b="1" dirty="0" smtClean="0"/>
              <a:t>Travail avec les tuteurs d’établissement   </a:t>
            </a:r>
            <a:endParaRPr lang="fr-FR" sz="2400" b="1" dirty="0"/>
          </a:p>
        </p:txBody>
      </p:sp>
      <p:pic>
        <p:nvPicPr>
          <p:cNvPr id="7" name="Image 6" descr="Description : C:\Users\Catherine.Gervais\AppData\Local\Microsoft\Windows\Temporary Internet Files\Content.IE5\5EC81D3M\synthèse académique des outils des tuteurs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t="9988" r="5976" b="9870"/>
          <a:stretch/>
        </p:blipFill>
        <p:spPr bwMode="auto">
          <a:xfrm>
            <a:off x="0" y="630621"/>
            <a:ext cx="9144000" cy="5423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16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717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F7FFD5-492F-445F-860F-6308C026BE16}" type="slidenum">
              <a:rPr lang="fr-FR" sz="1400" smtClean="0"/>
              <a:pPr eaLnBrk="1" hangingPunct="1"/>
              <a:t>11</a:t>
            </a:fld>
            <a:endParaRPr lang="fr-FR" sz="1400" dirty="0" smtClean="0"/>
          </a:p>
        </p:txBody>
      </p:sp>
      <p:sp>
        <p:nvSpPr>
          <p:cNvPr id="7173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3193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173420" y="111290"/>
            <a:ext cx="8797159" cy="460375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400" b="1" dirty="0" smtClean="0"/>
              <a:t>Travail au sein du pôle de professionnalisation   </a:t>
            </a:r>
            <a:endParaRPr lang="fr-FR" sz="2400" b="1" dirty="0"/>
          </a:p>
        </p:txBody>
      </p:sp>
      <p:pic>
        <p:nvPicPr>
          <p:cNvPr id="9" name="Image 8"/>
          <p:cNvPicPr/>
          <p:nvPr/>
        </p:nvPicPr>
        <p:blipFill rotWithShape="1">
          <a:blip r:embed="rId3"/>
          <a:srcRect l="13557" t="7645" r="15013" b="11194"/>
          <a:stretch/>
        </p:blipFill>
        <p:spPr bwMode="auto">
          <a:xfrm>
            <a:off x="0" y="571665"/>
            <a:ext cx="9144000" cy="6286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1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717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F7FFD5-492F-445F-860F-6308C026BE16}" type="slidenum">
              <a:rPr lang="fr-FR" sz="1400" smtClean="0"/>
              <a:pPr eaLnBrk="1" hangingPunct="1"/>
              <a:t>12</a:t>
            </a:fld>
            <a:endParaRPr lang="fr-FR" sz="1400" dirty="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475" y="1196975"/>
            <a:ext cx="8524875" cy="4371975"/>
          </a:xfrm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Clr>
                <a:schemeClr val="bg2"/>
              </a:buClr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carnet de bord du stagiaire.</a:t>
            </a:r>
          </a:p>
          <a:p>
            <a:pPr marL="0" indent="0">
              <a:buClr>
                <a:schemeClr val="bg2"/>
              </a:buClr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rapport de visite des tuteurs. </a:t>
            </a:r>
          </a:p>
          <a:p>
            <a:pPr marL="0" indent="0">
              <a:buClr>
                <a:schemeClr val="bg2"/>
              </a:buClr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L’espace tutorat sur l’ENT.</a:t>
            </a: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r>
              <a:rPr lang="fr-FR" sz="2800" dirty="0" smtClean="0"/>
              <a:t>	</a:t>
            </a:r>
          </a:p>
          <a:p>
            <a:pPr algn="just" eaLnBrk="1" hangingPunct="1">
              <a:lnSpc>
                <a:spcPct val="80000"/>
              </a:lnSpc>
              <a:buClr>
                <a:schemeClr val="bg2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chemeClr val="bg2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 typeface="Wingdings" pitchFamily="2" charset="2"/>
              <a:buChar char="q"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 typeface="Wingdings" pitchFamily="2" charset="2"/>
              <a:buChar char="q"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</p:txBody>
      </p:sp>
      <p:sp>
        <p:nvSpPr>
          <p:cNvPr id="7173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3193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371475" y="363538"/>
            <a:ext cx="8524875" cy="460375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400" b="1" dirty="0" smtClean="0"/>
              <a:t>Les outils mis en place  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9666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717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F7FFD5-492F-445F-860F-6308C026BE16}" type="slidenum">
              <a:rPr lang="fr-FR" sz="1400" smtClean="0"/>
              <a:pPr eaLnBrk="1" hangingPunct="1"/>
              <a:t>13</a:t>
            </a:fld>
            <a:endParaRPr lang="fr-FR" sz="1400" dirty="0" smtClean="0"/>
          </a:p>
        </p:txBody>
      </p:sp>
      <p:sp>
        <p:nvSpPr>
          <p:cNvPr id="7173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3193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371475" y="363538"/>
            <a:ext cx="8524875" cy="460375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400" b="1" dirty="0" smtClean="0"/>
              <a:t>Les outils : le carnet de bord du stagiaire   </a:t>
            </a:r>
            <a:endParaRPr lang="fr-FR" sz="2400" b="1" dirty="0"/>
          </a:p>
        </p:txBody>
      </p:sp>
      <p:pic>
        <p:nvPicPr>
          <p:cNvPr id="6" name="Image 5"/>
          <p:cNvPicPr/>
          <p:nvPr/>
        </p:nvPicPr>
        <p:blipFill rotWithShape="1">
          <a:blip r:embed="rId3"/>
          <a:srcRect l="23109" t="22418" r="26462" b="26511"/>
          <a:stretch/>
        </p:blipFill>
        <p:spPr bwMode="auto">
          <a:xfrm>
            <a:off x="0" y="945932"/>
            <a:ext cx="8896350" cy="5299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99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717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F7FFD5-492F-445F-860F-6308C026BE16}" type="slidenum">
              <a:rPr lang="fr-FR" sz="1400" smtClean="0"/>
              <a:pPr eaLnBrk="1" hangingPunct="1"/>
              <a:t>14</a:t>
            </a:fld>
            <a:endParaRPr lang="fr-FR" sz="1400" dirty="0" smtClean="0"/>
          </a:p>
        </p:txBody>
      </p:sp>
      <p:sp>
        <p:nvSpPr>
          <p:cNvPr id="7173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3193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371475" y="363538"/>
            <a:ext cx="8524875" cy="460375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400" b="1" dirty="0" smtClean="0"/>
              <a:t>Les outils : le carnet de bord du stagiaire   </a:t>
            </a:r>
            <a:endParaRPr lang="fr-FR" sz="2400" b="1" dirty="0"/>
          </a:p>
        </p:txBody>
      </p:sp>
      <p:pic>
        <p:nvPicPr>
          <p:cNvPr id="8" name="Image 7"/>
          <p:cNvPicPr/>
          <p:nvPr/>
        </p:nvPicPr>
        <p:blipFill rotWithShape="1">
          <a:blip r:embed="rId3"/>
          <a:srcRect l="13191" t="24850" r="12353" b="15687"/>
          <a:stretch/>
        </p:blipFill>
        <p:spPr bwMode="auto">
          <a:xfrm>
            <a:off x="371475" y="1087821"/>
            <a:ext cx="8662166" cy="5157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09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717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F7FFD5-492F-445F-860F-6308C026BE16}" type="slidenum">
              <a:rPr lang="fr-FR" sz="1400" smtClean="0"/>
              <a:pPr eaLnBrk="1" hangingPunct="1"/>
              <a:t>15</a:t>
            </a:fld>
            <a:endParaRPr lang="fr-FR" sz="1400" dirty="0" smtClean="0"/>
          </a:p>
        </p:txBody>
      </p:sp>
      <p:sp>
        <p:nvSpPr>
          <p:cNvPr id="7173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3193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371475" y="363538"/>
            <a:ext cx="8524875" cy="460375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400" b="1" dirty="0" smtClean="0"/>
              <a:t>Les outils : le carnet de bord du stagiaire  </a:t>
            </a:r>
            <a:endParaRPr lang="fr-FR" sz="2400" b="1" dirty="0"/>
          </a:p>
        </p:txBody>
      </p:sp>
      <p:pic>
        <p:nvPicPr>
          <p:cNvPr id="8" name="Image 7"/>
          <p:cNvPicPr/>
          <p:nvPr/>
        </p:nvPicPr>
        <p:blipFill rotWithShape="1">
          <a:blip r:embed="rId3"/>
          <a:srcRect l="21246" t="11270" r="23580" b="52594"/>
          <a:stretch/>
        </p:blipFill>
        <p:spPr bwMode="auto">
          <a:xfrm>
            <a:off x="0" y="977461"/>
            <a:ext cx="9143999" cy="5267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717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F7FFD5-492F-445F-860F-6308C026BE16}" type="slidenum">
              <a:rPr lang="fr-FR" sz="1400" smtClean="0"/>
              <a:pPr eaLnBrk="1" hangingPunct="1"/>
              <a:t>16</a:t>
            </a:fld>
            <a:endParaRPr lang="fr-FR" sz="1400" dirty="0" smtClean="0"/>
          </a:p>
        </p:txBody>
      </p:sp>
      <p:sp>
        <p:nvSpPr>
          <p:cNvPr id="7173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3193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371475" y="363538"/>
            <a:ext cx="8524875" cy="460375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400" b="1" dirty="0" smtClean="0"/>
              <a:t>Les outils : le carnet de bord du stagiaire  </a:t>
            </a:r>
            <a:endParaRPr lang="fr-FR" sz="2400" b="1" dirty="0"/>
          </a:p>
        </p:txBody>
      </p:sp>
      <p:pic>
        <p:nvPicPr>
          <p:cNvPr id="7" name="Image 6"/>
          <p:cNvPicPr/>
          <p:nvPr/>
        </p:nvPicPr>
        <p:blipFill rotWithShape="1">
          <a:blip r:embed="rId3"/>
          <a:srcRect l="24051" t="46161" r="25731" b="25359"/>
          <a:stretch/>
        </p:blipFill>
        <p:spPr bwMode="auto">
          <a:xfrm>
            <a:off x="371475" y="1150883"/>
            <a:ext cx="8315325" cy="5094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67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717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F7FFD5-492F-445F-860F-6308C026BE16}" type="slidenum">
              <a:rPr lang="fr-FR" sz="1400" smtClean="0"/>
              <a:pPr eaLnBrk="1" hangingPunct="1"/>
              <a:t>17</a:t>
            </a:fld>
            <a:endParaRPr lang="fr-FR" sz="1400" dirty="0" smtClean="0"/>
          </a:p>
        </p:txBody>
      </p:sp>
      <p:sp>
        <p:nvSpPr>
          <p:cNvPr id="7173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3193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371475" y="363538"/>
            <a:ext cx="8524875" cy="460375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400" b="1" dirty="0" smtClean="0"/>
              <a:t>Le compte rendu de visite    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8" y="3419478"/>
            <a:ext cx="19044" cy="190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6" y="1073336"/>
            <a:ext cx="8482013" cy="2365186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5"/>
          <a:srcRect l="2802" t="11624" r="16425" b="12397"/>
          <a:stretch/>
        </p:blipFill>
        <p:spPr bwMode="auto">
          <a:xfrm>
            <a:off x="540542" y="3687945"/>
            <a:ext cx="8229600" cy="3170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14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717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F7FFD5-492F-445F-860F-6308C026BE16}" type="slidenum">
              <a:rPr lang="fr-FR" sz="1400" smtClean="0"/>
              <a:pPr eaLnBrk="1" hangingPunct="1"/>
              <a:t>18</a:t>
            </a:fld>
            <a:endParaRPr lang="fr-FR" sz="1400" dirty="0" smtClean="0"/>
          </a:p>
        </p:txBody>
      </p:sp>
      <p:sp>
        <p:nvSpPr>
          <p:cNvPr id="7173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3193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371475" y="363538"/>
            <a:ext cx="8524875" cy="460375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400" b="1" dirty="0" smtClean="0"/>
              <a:t>L’espace de formation des stagiaires sur l’ENT  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" r="-415" b="42400"/>
          <a:stretch/>
        </p:blipFill>
        <p:spPr>
          <a:xfrm>
            <a:off x="371475" y="965803"/>
            <a:ext cx="8560254" cy="52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717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F7FFD5-492F-445F-860F-6308C026BE16}" type="slidenum">
              <a:rPr lang="fr-FR" sz="1400" smtClean="0"/>
              <a:pPr eaLnBrk="1" hangingPunct="1"/>
              <a:t>19</a:t>
            </a:fld>
            <a:endParaRPr lang="fr-FR" sz="1400" dirty="0" smtClean="0"/>
          </a:p>
        </p:txBody>
      </p:sp>
      <p:sp>
        <p:nvSpPr>
          <p:cNvPr id="7173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3193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371475" y="363538"/>
            <a:ext cx="8524875" cy="460375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400" b="1" dirty="0" smtClean="0"/>
              <a:t>L’espace du tutorat mixte d’un parcours sur l’ENT  </a:t>
            </a:r>
            <a:endParaRPr lang="fr-FR" sz="2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" y="1126671"/>
            <a:ext cx="8524875" cy="511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56937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307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4B60B30-0665-470A-8114-8EB180AD263B}" type="slidenum">
              <a:rPr lang="fr-FR" sz="1400" smtClean="0"/>
              <a:pPr eaLnBrk="1" hangingPunct="1"/>
              <a:t>2</a:t>
            </a:fld>
            <a:endParaRPr lang="fr-FR" sz="1400" dirty="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153400" cy="788987"/>
          </a:xfrm>
          <a:solidFill>
            <a:schemeClr val="accent1">
              <a:lumMod val="75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sz="3200" b="1" dirty="0" smtClean="0"/>
              <a:t>Plan de la présentation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447800"/>
            <a:ext cx="8172450" cy="4699000"/>
          </a:xfrm>
          <a:solidFill>
            <a:schemeClr val="accent1">
              <a:lumMod val="75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 eaLnBrk="1" hangingPunct="1">
              <a:buClr>
                <a:srgbClr val="33CCCC"/>
              </a:buClr>
              <a:buNone/>
              <a:defRPr/>
            </a:pPr>
            <a:r>
              <a:rPr lang="fr-FR" sz="2800" b="1" dirty="0" smtClean="0"/>
              <a:t> </a:t>
            </a:r>
          </a:p>
          <a:p>
            <a:pPr eaLnBrk="1" hangingPunct="1">
              <a:buClr>
                <a:srgbClr val="33CCCC"/>
              </a:buClr>
              <a:buFont typeface="Wingdings" pitchFamily="2" charset="2"/>
              <a:buChar char="q"/>
              <a:defRPr/>
            </a:pPr>
            <a:r>
              <a:rPr lang="fr-FR" sz="2800" b="1" dirty="0" smtClean="0"/>
              <a:t> Questions</a:t>
            </a:r>
          </a:p>
          <a:p>
            <a:pPr eaLnBrk="1" hangingPunct="1">
              <a:buClr>
                <a:srgbClr val="33CCCC"/>
              </a:buClr>
              <a:buFont typeface="Wingdings" pitchFamily="2" charset="2"/>
              <a:buChar char="q"/>
              <a:defRPr/>
            </a:pPr>
            <a:r>
              <a:rPr lang="fr-FR" sz="2800" b="1" dirty="0" smtClean="0"/>
              <a:t> Contexte  </a:t>
            </a:r>
          </a:p>
          <a:p>
            <a:pPr eaLnBrk="1" hangingPunct="1">
              <a:buClr>
                <a:srgbClr val="33CCCC"/>
              </a:buClr>
              <a:buFont typeface="Wingdings" pitchFamily="2" charset="2"/>
              <a:buChar char="q"/>
              <a:defRPr/>
            </a:pPr>
            <a:r>
              <a:rPr lang="fr-FR" sz="2800" b="1" dirty="0" smtClean="0"/>
              <a:t> Cadre de l’alternance de la formation</a:t>
            </a:r>
          </a:p>
          <a:p>
            <a:pPr eaLnBrk="1" hangingPunct="1">
              <a:buClr>
                <a:srgbClr val="33CCCC"/>
              </a:buClr>
              <a:buFont typeface="Wingdings" pitchFamily="2" charset="2"/>
              <a:buChar char="q"/>
              <a:defRPr/>
            </a:pPr>
            <a:r>
              <a:rPr lang="fr-FR" sz="2800" b="1" dirty="0" smtClean="0"/>
              <a:t> Approche théorique</a:t>
            </a:r>
          </a:p>
          <a:p>
            <a:pPr eaLnBrk="1" hangingPunct="1">
              <a:buClr>
                <a:srgbClr val="33CCCC"/>
              </a:buClr>
              <a:buFont typeface="Wingdings" pitchFamily="2" charset="2"/>
              <a:buChar char="q"/>
              <a:defRPr/>
            </a:pPr>
            <a:r>
              <a:rPr lang="fr-FR" sz="2800" b="1" dirty="0" smtClean="0"/>
              <a:t> </a:t>
            </a:r>
            <a:r>
              <a:rPr lang="fr-FR" sz="2800" b="1" dirty="0"/>
              <a:t>E</a:t>
            </a:r>
            <a:r>
              <a:rPr lang="fr-FR" sz="2800" b="1" dirty="0" smtClean="0"/>
              <a:t>xpérimentations </a:t>
            </a:r>
          </a:p>
          <a:p>
            <a:pPr eaLnBrk="1" hangingPunct="1">
              <a:buClr>
                <a:srgbClr val="33CCCC"/>
              </a:buClr>
              <a:buFont typeface="Wingdings" pitchFamily="2" charset="2"/>
              <a:buChar char="q"/>
              <a:defRPr/>
            </a:pPr>
            <a:r>
              <a:rPr lang="fr-FR" sz="2800" b="1" dirty="0" smtClean="0"/>
              <a:t> Outils mis en place</a:t>
            </a:r>
          </a:p>
          <a:p>
            <a:pPr eaLnBrk="1" hangingPunct="1">
              <a:buClr>
                <a:srgbClr val="33CCCC"/>
              </a:buClr>
              <a:buFont typeface="Wingdings" pitchFamily="2" charset="2"/>
              <a:buChar char="q"/>
              <a:defRPr/>
            </a:pPr>
            <a:r>
              <a:rPr lang="fr-FR" sz="2800" b="1" dirty="0" smtClean="0"/>
              <a:t> Discussion </a:t>
            </a:r>
          </a:p>
          <a:p>
            <a:pPr eaLnBrk="1" hangingPunct="1">
              <a:buClr>
                <a:srgbClr val="33CCCC"/>
              </a:buClr>
              <a:buFont typeface="Wingdings" pitchFamily="2" charset="2"/>
              <a:buChar char="q"/>
              <a:defRPr/>
            </a:pPr>
            <a:r>
              <a:rPr lang="fr-FR" sz="2800" b="1" dirty="0" smtClean="0"/>
              <a:t> Conclusion</a:t>
            </a:r>
          </a:p>
          <a:p>
            <a:pPr eaLnBrk="1" hangingPunct="1">
              <a:buFontTx/>
              <a:buNone/>
              <a:defRPr/>
            </a:pPr>
            <a:endParaRPr lang="fr-FR" dirty="0" smtClean="0"/>
          </a:p>
        </p:txBody>
      </p:sp>
      <p:sp>
        <p:nvSpPr>
          <p:cNvPr id="3078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3193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1024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88D518-7660-452C-9489-D5ED5D80330D}" type="slidenum">
              <a:rPr lang="fr-FR" sz="1400" smtClean="0"/>
              <a:pPr eaLnBrk="1" hangingPunct="1"/>
              <a:t>20</a:t>
            </a:fld>
            <a:endParaRPr lang="fr-FR" sz="1400" dirty="0" smtClean="0"/>
          </a:p>
        </p:txBody>
      </p:sp>
      <p:sp>
        <p:nvSpPr>
          <p:cNvPr id="17413" name="Text Box 19"/>
          <p:cNvSpPr txBox="1">
            <a:spLocks noChangeArrowheads="1"/>
          </p:cNvSpPr>
          <p:nvPr/>
        </p:nvSpPr>
        <p:spPr bwMode="auto">
          <a:xfrm>
            <a:off x="347663" y="231775"/>
            <a:ext cx="8477250" cy="466725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400" b="1" dirty="0" smtClean="0"/>
              <a:t>L’espace de partage entre tuteurs et stagiaires :</a:t>
            </a:r>
            <a:endParaRPr lang="fr-FR" sz="2400" b="1" dirty="0"/>
          </a:p>
        </p:txBody>
      </p:sp>
      <p:sp>
        <p:nvSpPr>
          <p:cNvPr id="10246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3193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  <p:pic>
        <p:nvPicPr>
          <p:cNvPr id="9" name="Image 8"/>
          <p:cNvPicPr/>
          <p:nvPr/>
        </p:nvPicPr>
        <p:blipFill rotWithShape="1">
          <a:blip r:embed="rId3"/>
          <a:srcRect t="2646" r="20966" b="48246"/>
          <a:stretch/>
        </p:blipFill>
        <p:spPr bwMode="auto">
          <a:xfrm>
            <a:off x="457200" y="1008994"/>
            <a:ext cx="8367713" cy="4666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265026" y="3005137"/>
            <a:ext cx="410560" cy="4667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0277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717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F7FFD5-492F-445F-860F-6308C026BE16}" type="slidenum">
              <a:rPr lang="fr-FR" sz="1400" smtClean="0"/>
              <a:pPr eaLnBrk="1" hangingPunct="1"/>
              <a:t>21</a:t>
            </a:fld>
            <a:endParaRPr lang="fr-FR" sz="1400" dirty="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475" y="1072055"/>
            <a:ext cx="8524875" cy="5044966"/>
          </a:xfrm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Clr>
                <a:schemeClr val="bg2"/>
              </a:buClr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L’organisation temporelle et spatiale 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entre les tuteurs.</a:t>
            </a: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La difficulté à mettre en place une phase diagnostique tournée vers l’action commune et concertée des deux tuteurs en début de formation.</a:t>
            </a: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La tension évaluative formative/certificative dans le rôle joué par les tuteurs dans la temporalité de la formation.</a:t>
            </a: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La dimension éthique entre les acteurs, tuteurs et stagiaires.</a:t>
            </a: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La gestion des décalages identitaires des tuteurs pour le stagiaire.</a:t>
            </a:r>
          </a:p>
          <a:p>
            <a:pPr marL="0" indent="0">
              <a:buClr>
                <a:schemeClr val="bg2"/>
              </a:buClr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r>
              <a:rPr lang="fr-FR" sz="2800" dirty="0" smtClean="0"/>
              <a:t>	</a:t>
            </a:r>
          </a:p>
          <a:p>
            <a:pPr algn="just" eaLnBrk="1" hangingPunct="1">
              <a:lnSpc>
                <a:spcPct val="80000"/>
              </a:lnSpc>
              <a:buClr>
                <a:schemeClr val="bg2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chemeClr val="bg2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 typeface="Wingdings" pitchFamily="2" charset="2"/>
              <a:buChar char="q"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 typeface="Wingdings" pitchFamily="2" charset="2"/>
              <a:buChar char="q"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</p:txBody>
      </p:sp>
      <p:sp>
        <p:nvSpPr>
          <p:cNvPr id="7173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3193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371475" y="363538"/>
            <a:ext cx="8524875" cy="460375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400" b="1" dirty="0" smtClean="0"/>
              <a:t>Discussion sur le tutorat mixte 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181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174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D7B71A-731A-4E4E-9889-E200829ECBDC}" type="slidenum">
              <a:rPr lang="fr-FR" sz="1400" smtClean="0"/>
              <a:pPr eaLnBrk="1" hangingPunct="1"/>
              <a:t>22</a:t>
            </a:fld>
            <a:endParaRPr lang="fr-FR" sz="1400" dirty="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0059" y="817563"/>
            <a:ext cx="8449141" cy="5427662"/>
          </a:xfrm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tutorat mixte dans une alternance intégrée est favorisée: :</a:t>
            </a:r>
            <a:endParaRPr lang="fr-FR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fr-FR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en faisant travailler les tuteurs de terrains à l’ESPE et les tuteurs universitaires en établissement, </a:t>
            </a:r>
          </a:p>
          <a:p>
            <a:pPr>
              <a:buFontTx/>
              <a:buChar char="-"/>
            </a:pP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en créant des espaces communs de travail entre tuteurs et stagiaires sur l’ENT  (espace tutorat, carnet de bord),</a:t>
            </a:r>
          </a:p>
          <a:p>
            <a:pPr>
              <a:buFontTx/>
              <a:buChar char="-"/>
            </a:pP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 développant des séminaires de formation entre tuteurs, universitaires et tuteurs de terrain,</a:t>
            </a:r>
          </a:p>
          <a:p>
            <a:pPr>
              <a:buFontTx/>
              <a:buChar char="-"/>
            </a:pP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 faisant participer les tuteurs de terrain à la construction des maquettes de master,</a:t>
            </a:r>
          </a:p>
          <a:p>
            <a:pPr>
              <a:buFontTx/>
              <a:buChar char="-"/>
            </a:pP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 mettant en place une structure qui fait travailler les enseignants de l’université et du rectorat (1</a:t>
            </a:r>
            <a:r>
              <a:rPr lang="fr-FR" sz="2400" i="1" baseline="30000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et 2</a:t>
            </a:r>
            <a:r>
              <a:rPr lang="fr-FR" sz="2400" i="1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degré) ensemble, le Pôle de professionnalisation.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2"/>
              </a:buClr>
              <a:buFontTx/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FR" sz="2800" i="1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 typeface="Wingdings" pitchFamily="2" charset="2"/>
              <a:buChar char="q"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 typeface="Wingdings" pitchFamily="2" charset="2"/>
              <a:buChar char="q"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77825" y="217488"/>
            <a:ext cx="8461375" cy="466725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400" b="1" dirty="0" smtClean="0"/>
              <a:t>Conclusion </a:t>
            </a:r>
            <a:r>
              <a:rPr lang="fr-FR" sz="2400" dirty="0" smtClean="0"/>
              <a:t>    </a:t>
            </a:r>
            <a:endParaRPr lang="fr-FR" sz="2400" dirty="0"/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43688"/>
            <a:ext cx="1142534" cy="77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457199" y="6245225"/>
            <a:ext cx="239829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</p:spTree>
    <p:extLst>
      <p:ext uri="{BB962C8B-B14F-4D97-AF65-F5344CB8AC3E}">
        <p14:creationId xmlns:p14="http://schemas.microsoft.com/office/powerpoint/2010/main" val="22654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56880"/>
            <a:ext cx="9144000" cy="486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ZoneTexte 9"/>
          <p:cNvSpPr txBox="1">
            <a:spLocks noChangeArrowheads="1"/>
          </p:cNvSpPr>
          <p:nvPr/>
        </p:nvSpPr>
        <p:spPr bwMode="auto">
          <a:xfrm>
            <a:off x="1718631" y="4584191"/>
            <a:ext cx="742536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fr-FR" dirty="0">
                <a:solidFill>
                  <a:schemeClr val="bg1"/>
                </a:solidFill>
              </a:rPr>
              <a:t>Merci pour votre attention</a:t>
            </a:r>
          </a:p>
        </p:txBody>
      </p:sp>
      <p:sp>
        <p:nvSpPr>
          <p:cNvPr id="19462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262563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115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" y="1257207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703618" cy="4762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Christian Michaud    ESPE-UCB Lyon1 CRIS EA 647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8B63C-DFFC-4E3C-BF8B-89404195E98C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12" name="Espace réservé du pied de page 3"/>
          <p:cNvSpPr txBox="1">
            <a:spLocks/>
          </p:cNvSpPr>
          <p:nvPr/>
        </p:nvSpPr>
        <p:spPr bwMode="auto">
          <a:xfrm>
            <a:off x="77118" y="6258062"/>
            <a:ext cx="269379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fr-FR" dirty="0" smtClean="0"/>
              <a:t>RNE Paris- 23 mars 2015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ADB43F-54E9-4614-9720-2A7AAF595ACF}" type="slidenum">
              <a:rPr lang="fr-FR" sz="1400" smtClean="0"/>
              <a:pPr eaLnBrk="1" hangingPunct="1"/>
              <a:t>3</a:t>
            </a:fld>
            <a:endParaRPr lang="fr-FR" sz="1400" dirty="0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7825" y="1639615"/>
            <a:ext cx="8483600" cy="4146330"/>
          </a:xfrm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FFC000"/>
              </a:buClr>
              <a:buFontTx/>
              <a:buNone/>
              <a:defRPr/>
            </a:pPr>
            <a:endParaRPr lang="fr-FR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FFC000"/>
              </a:buClr>
              <a:buFontTx/>
              <a:buNone/>
              <a:defRPr/>
            </a:pP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Préalable sur le double tutorat</a:t>
            </a:r>
          </a:p>
          <a:p>
            <a:pPr algn="just" eaLnBrk="1" hangingPunct="1">
              <a:lnSpc>
                <a:spcPct val="80000"/>
              </a:lnSpc>
              <a:buClr>
                <a:srgbClr val="FFC000"/>
              </a:buClr>
              <a:buFontTx/>
              <a:buNone/>
              <a:defRPr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FFC000"/>
              </a:buClr>
              <a:buNone/>
              <a:defRPr/>
            </a:pP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Constat depuis la mise en place des masters :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FFC000"/>
              </a:buClr>
              <a:buNone/>
              <a:defRPr/>
            </a:pPr>
            <a:endParaRPr lang="fr-FR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Entre la formation universitaire et la formation en établissement: deux mondes qui se côtoient… </a:t>
            </a:r>
          </a:p>
          <a:p>
            <a:pPr algn="just" eaLnBrk="1" hangingPunct="1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Peu de lien entre les savoirs académiques et les savoir-faire professionnels.</a:t>
            </a:r>
          </a:p>
          <a:p>
            <a:pPr algn="just" eaLnBrk="1" hangingPunct="1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Evaluation disjointe entre le master et le stage en établissement.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FFC000"/>
              </a:buClr>
              <a:buNone/>
              <a:defRPr/>
            </a:pPr>
            <a:endParaRPr lang="fr-FR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FFC000"/>
              </a:buClr>
              <a:buNone/>
              <a:defRPr/>
            </a:pPr>
            <a:endParaRPr lang="fr-FR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FFC000"/>
              </a:buClr>
              <a:buNone/>
              <a:defRPr/>
            </a:pPr>
            <a:endParaRPr lang="fr-FR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chemeClr val="bg2"/>
              </a:buClr>
              <a:buNone/>
              <a:defRPr/>
            </a:pPr>
            <a:endParaRPr lang="fr-FR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FFC000"/>
              </a:buClr>
              <a:buNone/>
              <a:defRPr/>
            </a:pPr>
            <a:endParaRPr lang="fr-FR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FFC000"/>
              </a:buClr>
              <a:buNone/>
              <a:defRPr/>
            </a:pPr>
            <a:endParaRPr lang="fr-FR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FFC000"/>
              </a:buClr>
              <a:buNone/>
              <a:defRPr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FFC000"/>
              </a:buClr>
              <a:buNone/>
              <a:defRPr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FFC000"/>
              </a:buClr>
              <a:buFontTx/>
              <a:buNone/>
              <a:defRPr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  <a:defRPr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FFC000"/>
              </a:buClr>
              <a:buFontTx/>
              <a:buNone/>
              <a:defRPr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  <a:defRPr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  <a:defRPr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 typeface="Wingdings" pitchFamily="2" charset="2"/>
              <a:buChar char="q"/>
              <a:defRPr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  <a:defRPr/>
            </a:pPr>
            <a:r>
              <a:rPr lang="fr-FR" sz="2400" dirty="0" smtClean="0"/>
              <a:t> </a:t>
            </a:r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  <a:defRPr/>
            </a:pPr>
            <a:r>
              <a:rPr lang="fr-FR" sz="24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sz="2800" dirty="0" smtClean="0"/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377825" y="261938"/>
            <a:ext cx="8418513" cy="461962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400" b="1" dirty="0" smtClean="0">
                <a:latin typeface="+mj-lt"/>
              </a:rPr>
              <a:t>Etat des lieux  </a:t>
            </a:r>
            <a:endParaRPr lang="fr-FR" sz="2400" b="1" dirty="0">
              <a:latin typeface="+mj-lt"/>
            </a:endParaRPr>
          </a:p>
        </p:txBody>
      </p:sp>
      <p:sp>
        <p:nvSpPr>
          <p:cNvPr id="6150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3193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ADB43F-54E9-4614-9720-2A7AAF595ACF}" type="slidenum">
              <a:rPr lang="fr-FR" sz="1400" smtClean="0"/>
              <a:pPr eaLnBrk="1" hangingPunct="1"/>
              <a:t>4</a:t>
            </a:fld>
            <a:endParaRPr lang="fr-FR" sz="1400" dirty="0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1024759"/>
            <a:ext cx="8483600" cy="4351281"/>
          </a:xfrm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Clr>
                <a:srgbClr val="FFC000"/>
              </a:buClr>
              <a:buNone/>
              <a:defRPr/>
            </a:pPr>
            <a:endParaRPr lang="fr-FR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FFC000"/>
              </a:buClr>
              <a:buNone/>
              <a:defRPr/>
            </a:pPr>
            <a:endParaRPr lang="fr-FR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Tutorat mixte: Comment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asser d’une « collection de formateurs » à un «collectif de formateurs » pour aboutir à un collectif de formation ? </a:t>
            </a:r>
          </a:p>
          <a:p>
            <a:pPr marL="0" indent="0" algn="just" eaLnBrk="1" hangingPunct="1">
              <a:lnSpc>
                <a:spcPct val="80000"/>
              </a:lnSpc>
              <a:buClr>
                <a:schemeClr val="bg2"/>
              </a:buClr>
              <a:buNone/>
              <a:defRPr/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   (Chaliès, 2013).</a:t>
            </a:r>
          </a:p>
          <a:p>
            <a:pPr marL="0" indent="0" algn="just" eaLnBrk="1" hangingPunct="1">
              <a:lnSpc>
                <a:spcPct val="80000"/>
              </a:lnSpc>
              <a:buClr>
                <a:schemeClr val="bg2"/>
              </a:buClr>
              <a:buNone/>
              <a:defRPr/>
            </a:pP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Avec quels outils ?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FFC000"/>
              </a:buClr>
              <a:buNone/>
              <a:defRPr/>
            </a:pPr>
            <a:endParaRPr lang="fr-FR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FFC000"/>
              </a:buClr>
              <a:buNone/>
              <a:defRPr/>
            </a:pPr>
            <a:endParaRPr lang="fr-FR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FFC000"/>
              </a:buClr>
              <a:buNone/>
              <a:defRPr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FFC000"/>
              </a:buClr>
              <a:buNone/>
              <a:defRPr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FFC000"/>
              </a:buClr>
              <a:buFontTx/>
              <a:buNone/>
              <a:defRPr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  <a:defRPr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FFC000"/>
              </a:buClr>
              <a:buFontTx/>
              <a:buNone/>
              <a:defRPr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  <a:defRPr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  <a:defRPr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 typeface="Wingdings" pitchFamily="2" charset="2"/>
              <a:buChar char="q"/>
              <a:defRPr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  <a:defRPr/>
            </a:pPr>
            <a:r>
              <a:rPr lang="fr-FR" sz="2400" dirty="0" smtClean="0"/>
              <a:t> </a:t>
            </a:r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  <a:defRPr/>
            </a:pPr>
            <a:r>
              <a:rPr lang="fr-FR" sz="24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sz="2800" dirty="0" smtClean="0"/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377825" y="261938"/>
            <a:ext cx="8418513" cy="461962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400" b="1" dirty="0" smtClean="0">
                <a:latin typeface="+mj-lt"/>
              </a:rPr>
              <a:t>Questions  </a:t>
            </a:r>
            <a:endParaRPr lang="fr-FR" sz="2400" b="1" dirty="0">
              <a:latin typeface="+mj-lt"/>
            </a:endParaRPr>
          </a:p>
        </p:txBody>
      </p:sp>
      <p:sp>
        <p:nvSpPr>
          <p:cNvPr id="6150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3193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</p:spTree>
    <p:extLst>
      <p:ext uri="{BB962C8B-B14F-4D97-AF65-F5344CB8AC3E}">
        <p14:creationId xmlns:p14="http://schemas.microsoft.com/office/powerpoint/2010/main" val="33001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397435-E3BC-45EE-8424-EB1E5DCE3537}" type="slidenum">
              <a:rPr lang="fr-FR" altLang="fr-FR" sz="1400"/>
              <a:pPr eaLnBrk="1" hangingPunct="1"/>
              <a:t>5</a:t>
            </a:fld>
            <a:endParaRPr lang="fr-FR" altLang="fr-FR" sz="1400" dirty="0"/>
          </a:p>
        </p:txBody>
      </p:sp>
      <p:sp>
        <p:nvSpPr>
          <p:cNvPr id="12299" name="Text Box 23"/>
          <p:cNvSpPr txBox="1">
            <a:spLocks noChangeArrowheads="1"/>
          </p:cNvSpPr>
          <p:nvPr/>
        </p:nvSpPr>
        <p:spPr bwMode="auto">
          <a:xfrm>
            <a:off x="7251700" y="4071938"/>
            <a:ext cx="1629360" cy="4572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baseline="30000" dirty="0" smtClean="0">
                <a:latin typeface="Times New Roman" panose="02020603050405020304" pitchFamily="18" charset="0"/>
              </a:rPr>
              <a:t>Formateurs ESPE</a:t>
            </a:r>
            <a:endParaRPr lang="fr-FR" altLang="fr-FR" sz="2000" b="1" dirty="0">
              <a:latin typeface="Times New Roman" panose="02020603050405020304" pitchFamily="18" charset="0"/>
            </a:endParaRPr>
          </a:p>
        </p:txBody>
      </p:sp>
      <p:sp>
        <p:nvSpPr>
          <p:cNvPr id="12300" name="Text Box 24"/>
          <p:cNvSpPr txBox="1">
            <a:spLocks noChangeArrowheads="1"/>
          </p:cNvSpPr>
          <p:nvPr/>
        </p:nvSpPr>
        <p:spPr bwMode="auto">
          <a:xfrm>
            <a:off x="3820319" y="2109023"/>
            <a:ext cx="1474787" cy="6889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500" b="1" dirty="0">
                <a:latin typeface="Times New Roman" panose="02020603050405020304" pitchFamily="18" charset="0"/>
              </a:rPr>
              <a:t>      Professeur</a:t>
            </a:r>
            <a:r>
              <a:rPr lang="fr-FR" altLang="fr-FR" sz="1500" dirty="0">
                <a:latin typeface="Times New Roman" panose="02020603050405020304" pitchFamily="18" charset="0"/>
              </a:rPr>
              <a:t>            </a:t>
            </a:r>
            <a:endParaRPr lang="fr-FR" altLang="fr-FR" sz="15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500" b="1" dirty="0">
                <a:latin typeface="Times New Roman" panose="02020603050405020304" pitchFamily="18" charset="0"/>
              </a:rPr>
              <a:t>   dans la classe       </a:t>
            </a:r>
          </a:p>
        </p:txBody>
      </p:sp>
      <p:sp>
        <p:nvSpPr>
          <p:cNvPr id="12301" name="Text Box 25"/>
          <p:cNvSpPr txBox="1">
            <a:spLocks noChangeArrowheads="1"/>
          </p:cNvSpPr>
          <p:nvPr/>
        </p:nvSpPr>
        <p:spPr bwMode="auto">
          <a:xfrm>
            <a:off x="4465638" y="5929313"/>
            <a:ext cx="1487487" cy="5746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b="1" dirty="0" smtClean="0">
                <a:latin typeface="Times New Roman" panose="02020603050405020304" pitchFamily="18" charset="0"/>
              </a:rPr>
              <a:t>Savoirs</a:t>
            </a:r>
            <a:endParaRPr lang="fr-FR" altLang="fr-FR" sz="1800" b="1" dirty="0">
              <a:latin typeface="Times New Roman" panose="02020603050405020304" pitchFamily="18" charset="0"/>
            </a:endParaRPr>
          </a:p>
        </p:txBody>
      </p:sp>
      <p:sp>
        <p:nvSpPr>
          <p:cNvPr id="12302" name="Text Box 26"/>
          <p:cNvSpPr txBox="1">
            <a:spLocks noChangeArrowheads="1"/>
          </p:cNvSpPr>
          <p:nvPr/>
        </p:nvSpPr>
        <p:spPr bwMode="auto">
          <a:xfrm>
            <a:off x="2611438" y="4171950"/>
            <a:ext cx="855662" cy="4572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 smtClean="0">
                <a:latin typeface="Times New Roman" panose="02020603050405020304" pitchFamily="18" charset="0"/>
              </a:rPr>
              <a:t>Élèves</a:t>
            </a:r>
            <a:endParaRPr lang="fr-FR" altLang="fr-FR" sz="1800" b="1" dirty="0">
              <a:latin typeface="Times New Roman" panose="02020603050405020304" pitchFamily="18" charset="0"/>
            </a:endParaRPr>
          </a:p>
        </p:txBody>
      </p:sp>
      <p:sp>
        <p:nvSpPr>
          <p:cNvPr id="12304" name="Text Box 29"/>
          <p:cNvSpPr txBox="1">
            <a:spLocks noChangeArrowheads="1"/>
          </p:cNvSpPr>
          <p:nvPr/>
        </p:nvSpPr>
        <p:spPr bwMode="auto">
          <a:xfrm>
            <a:off x="757238" y="2192338"/>
            <a:ext cx="1143000" cy="8968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dirty="0" smtClean="0">
                <a:latin typeface="Times New Roman" panose="02020603050405020304" pitchFamily="18" charset="0"/>
              </a:rPr>
              <a:t>Equipe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dirty="0" smtClean="0">
                <a:latin typeface="Times New Roman" panose="02020603050405020304" pitchFamily="18" charset="0"/>
              </a:rPr>
              <a:t>éducative</a:t>
            </a:r>
            <a:endParaRPr lang="fr-FR" altLang="fr-FR" sz="16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dirty="0">
                <a:latin typeface="Times New Roman" panose="02020603050405020304" pitchFamily="18" charset="0"/>
              </a:rPr>
              <a:t>Partenaires</a:t>
            </a:r>
            <a:endParaRPr lang="fr-FR" altLang="fr-FR" sz="1800" dirty="0">
              <a:latin typeface="Times New Roman" panose="02020603050405020304" pitchFamily="18" charset="0"/>
            </a:endParaRPr>
          </a:p>
        </p:txBody>
      </p:sp>
      <p:sp>
        <p:nvSpPr>
          <p:cNvPr id="12305" name="Text Box 30"/>
          <p:cNvSpPr txBox="1">
            <a:spLocks noChangeArrowheads="1"/>
          </p:cNvSpPr>
          <p:nvPr/>
        </p:nvSpPr>
        <p:spPr bwMode="auto">
          <a:xfrm>
            <a:off x="3336925" y="6286500"/>
            <a:ext cx="1143000" cy="3429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200" dirty="0" smtClean="0">
                <a:latin typeface="Times New Roman" panose="02020603050405020304" pitchFamily="18" charset="0"/>
              </a:rPr>
              <a:t>Académiques</a:t>
            </a:r>
            <a:endParaRPr lang="fr-FR" altLang="fr-FR" sz="1800" dirty="0">
              <a:latin typeface="Times New Roman" panose="02020603050405020304" pitchFamily="18" charset="0"/>
            </a:endParaRPr>
          </a:p>
        </p:txBody>
      </p:sp>
      <p:sp>
        <p:nvSpPr>
          <p:cNvPr id="12306" name="Text Box 31"/>
          <p:cNvSpPr txBox="1">
            <a:spLocks noChangeArrowheads="1"/>
          </p:cNvSpPr>
          <p:nvPr/>
        </p:nvSpPr>
        <p:spPr bwMode="auto">
          <a:xfrm>
            <a:off x="5905500" y="6256338"/>
            <a:ext cx="1306513" cy="3429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200" dirty="0" smtClean="0">
                <a:latin typeface="Times New Roman" panose="02020603050405020304" pitchFamily="18" charset="0"/>
              </a:rPr>
              <a:t>Professionnels</a:t>
            </a:r>
            <a:endParaRPr lang="fr-FR" altLang="fr-FR" sz="1800" dirty="0">
              <a:latin typeface="Times New Roman" panose="02020603050405020304" pitchFamily="18" charset="0"/>
            </a:endParaRPr>
          </a:p>
        </p:txBody>
      </p:sp>
      <p:sp>
        <p:nvSpPr>
          <p:cNvPr id="12309" name="Text Box 35"/>
          <p:cNvSpPr txBox="1">
            <a:spLocks noChangeArrowheads="1"/>
          </p:cNvSpPr>
          <p:nvPr/>
        </p:nvSpPr>
        <p:spPr bwMode="auto">
          <a:xfrm>
            <a:off x="1935163" y="2208978"/>
            <a:ext cx="1722437" cy="269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dirty="0" smtClean="0">
                <a:latin typeface="Times New Roman" panose="02020603050405020304" pitchFamily="18" charset="0"/>
              </a:rPr>
              <a:t>Travailler </a:t>
            </a:r>
            <a:r>
              <a:rPr lang="fr-FR" altLang="fr-FR" sz="1400" dirty="0">
                <a:latin typeface="Times New Roman" panose="02020603050405020304" pitchFamily="18" charset="0"/>
              </a:rPr>
              <a:t>en équipe</a:t>
            </a:r>
          </a:p>
        </p:txBody>
      </p:sp>
      <p:sp>
        <p:nvSpPr>
          <p:cNvPr id="12311" name="Text Box 37"/>
          <p:cNvSpPr txBox="1">
            <a:spLocks noChangeArrowheads="1"/>
          </p:cNvSpPr>
          <p:nvPr/>
        </p:nvSpPr>
        <p:spPr bwMode="auto">
          <a:xfrm>
            <a:off x="1964062" y="3107614"/>
            <a:ext cx="2286000" cy="57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dirty="0" smtClean="0">
                <a:latin typeface="Times New Roman" panose="02020603050405020304" pitchFamily="18" charset="0"/>
              </a:rPr>
              <a:t>Contrat didactique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dirty="0">
                <a:latin typeface="Times New Roman" panose="02020603050405020304" pitchFamily="18" charset="0"/>
              </a:rPr>
              <a:t>d</a:t>
            </a:r>
            <a:r>
              <a:rPr lang="fr-FR" altLang="fr-FR" sz="1400" dirty="0" smtClean="0">
                <a:latin typeface="Times New Roman" panose="02020603050405020304" pitchFamily="18" charset="0"/>
              </a:rPr>
              <a:t>’enseignement </a:t>
            </a:r>
            <a:endParaRPr lang="fr-FR" altLang="fr-FR" sz="1400" dirty="0">
              <a:latin typeface="Times New Roman" panose="02020603050405020304" pitchFamily="18" charset="0"/>
            </a:endParaRPr>
          </a:p>
        </p:txBody>
      </p:sp>
      <p:sp>
        <p:nvSpPr>
          <p:cNvPr id="12314" name="Line 41"/>
          <p:cNvSpPr>
            <a:spLocks noChangeShapeType="1"/>
          </p:cNvSpPr>
          <p:nvPr/>
        </p:nvSpPr>
        <p:spPr bwMode="auto">
          <a:xfrm>
            <a:off x="5422900" y="2814638"/>
            <a:ext cx="1828800" cy="148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2315" name="Line 42"/>
          <p:cNvSpPr>
            <a:spLocks noChangeShapeType="1"/>
          </p:cNvSpPr>
          <p:nvPr/>
        </p:nvSpPr>
        <p:spPr bwMode="auto">
          <a:xfrm flipV="1">
            <a:off x="3479800" y="2814638"/>
            <a:ext cx="1714500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2316" name="Line 43"/>
          <p:cNvSpPr>
            <a:spLocks noChangeShapeType="1"/>
          </p:cNvSpPr>
          <p:nvPr/>
        </p:nvSpPr>
        <p:spPr bwMode="auto">
          <a:xfrm>
            <a:off x="3479800" y="4414838"/>
            <a:ext cx="1714500" cy="148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2317" name="Line 44"/>
          <p:cNvSpPr>
            <a:spLocks noChangeShapeType="1"/>
          </p:cNvSpPr>
          <p:nvPr/>
        </p:nvSpPr>
        <p:spPr bwMode="auto">
          <a:xfrm>
            <a:off x="5194300" y="2814638"/>
            <a:ext cx="0" cy="3086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2318" name="Line 45"/>
          <p:cNvSpPr>
            <a:spLocks noChangeShapeType="1"/>
          </p:cNvSpPr>
          <p:nvPr/>
        </p:nvSpPr>
        <p:spPr bwMode="auto">
          <a:xfrm>
            <a:off x="5422900" y="2814638"/>
            <a:ext cx="0" cy="3086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2320" name="Line 49"/>
          <p:cNvSpPr>
            <a:spLocks noChangeShapeType="1"/>
          </p:cNvSpPr>
          <p:nvPr/>
        </p:nvSpPr>
        <p:spPr bwMode="auto">
          <a:xfrm>
            <a:off x="1928813" y="2500313"/>
            <a:ext cx="1935162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2321" name="Line 50"/>
          <p:cNvSpPr>
            <a:spLocks noChangeShapeType="1"/>
          </p:cNvSpPr>
          <p:nvPr/>
        </p:nvSpPr>
        <p:spPr bwMode="auto">
          <a:xfrm flipH="1">
            <a:off x="5424488" y="4278313"/>
            <a:ext cx="1812925" cy="161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6420" name="Rectangle 54"/>
          <p:cNvSpPr>
            <a:spLocks noGrp="1" noChangeArrowheads="1"/>
          </p:cNvSpPr>
          <p:nvPr>
            <p:ph type="title"/>
          </p:nvPr>
        </p:nvSpPr>
        <p:spPr>
          <a:xfrm>
            <a:off x="1598613" y="701675"/>
            <a:ext cx="6161087" cy="690563"/>
          </a:xfrm>
          <a:solidFill>
            <a:srgbClr val="A1FDE7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1600" b="1" dirty="0" smtClean="0"/>
              <a:t>Double triangle didactique du stagiaire </a:t>
            </a:r>
            <a:br>
              <a:rPr lang="fr-FR" altLang="fr-FR" sz="1600" b="1" dirty="0" smtClean="0"/>
            </a:br>
            <a:r>
              <a:rPr lang="fr-FR" altLang="fr-FR" sz="1600" b="1" dirty="0" smtClean="0"/>
              <a:t>(Michaud, 2010)</a:t>
            </a:r>
          </a:p>
        </p:txBody>
      </p:sp>
      <p:sp>
        <p:nvSpPr>
          <p:cNvPr id="12325" name="Text Box 55"/>
          <p:cNvSpPr txBox="1">
            <a:spLocks noChangeArrowheads="1"/>
          </p:cNvSpPr>
          <p:nvPr/>
        </p:nvSpPr>
        <p:spPr bwMode="auto">
          <a:xfrm>
            <a:off x="6773862" y="3089213"/>
            <a:ext cx="207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dirty="0" smtClean="0">
                <a:latin typeface="Times New Roman" panose="02020603050405020304" pitchFamily="18" charset="0"/>
              </a:rPr>
              <a:t>Contrat didactique de formation </a:t>
            </a:r>
            <a:endParaRPr lang="fr-FR" altLang="fr-FR" sz="1400" dirty="0">
              <a:latin typeface="Times New Roman" panose="02020603050405020304" pitchFamily="18" charset="0"/>
            </a:endParaRPr>
          </a:p>
        </p:txBody>
      </p:sp>
      <p:sp>
        <p:nvSpPr>
          <p:cNvPr id="16422" name="Text Box 57"/>
          <p:cNvSpPr txBox="1">
            <a:spLocks noChangeArrowheads="1"/>
          </p:cNvSpPr>
          <p:nvPr/>
        </p:nvSpPr>
        <p:spPr bwMode="auto">
          <a:xfrm>
            <a:off x="1908175" y="4962525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latin typeface="Times New Roman" panose="02020603050405020304" pitchFamily="18" charset="0"/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5319713" y="2119314"/>
            <a:ext cx="1563687" cy="6667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500" b="1" dirty="0">
                <a:latin typeface="Times New Roman" panose="02020603050405020304" pitchFamily="18" charset="0"/>
              </a:rPr>
              <a:t>Stagiaire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500" b="1" dirty="0" smtClean="0">
                <a:latin typeface="Times New Roman" panose="02020603050405020304" pitchFamily="18" charset="0"/>
              </a:rPr>
              <a:t>ESPE</a:t>
            </a:r>
            <a:endParaRPr lang="fr-FR" altLang="fr-FR" sz="1500" b="1" dirty="0">
              <a:latin typeface="Times New Roman" panose="02020603050405020304" pitchFamily="18" charset="0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234366" y="153100"/>
            <a:ext cx="8646694" cy="446276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300" dirty="0" smtClean="0"/>
              <a:t>Le contexte de formation des professeurs dans le master MEEF 2 </a:t>
            </a:r>
            <a:endParaRPr lang="fr-FR" sz="2300" dirty="0"/>
          </a:p>
        </p:txBody>
      </p:sp>
      <p:sp>
        <p:nvSpPr>
          <p:cNvPr id="44" name="Text Box 59"/>
          <p:cNvSpPr txBox="1">
            <a:spLocks noChangeArrowheads="1"/>
          </p:cNvSpPr>
          <p:nvPr/>
        </p:nvSpPr>
        <p:spPr bwMode="auto">
          <a:xfrm>
            <a:off x="3863975" y="4137120"/>
            <a:ext cx="1266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 smtClean="0">
                <a:latin typeface="Times New Roman" panose="02020603050405020304" pitchFamily="18" charset="0"/>
              </a:rPr>
              <a:t>Tuteur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 smtClean="0">
                <a:latin typeface="Times New Roman" panose="02020603050405020304" pitchFamily="18" charset="0"/>
              </a:rPr>
              <a:t>Etablissement</a:t>
            </a:r>
            <a:r>
              <a:rPr lang="fr-FR" altLang="fr-FR" sz="1400" dirty="0" smtClean="0">
                <a:latin typeface="Times New Roman" panose="02020603050405020304" pitchFamily="18" charset="0"/>
              </a:rPr>
              <a:t> </a:t>
            </a:r>
            <a:endParaRPr lang="fr-FR" altLang="fr-FR" sz="1400" dirty="0">
              <a:latin typeface="Times New Roman" panose="02020603050405020304" pitchFamily="18" charset="0"/>
            </a:endParaRP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5854349" y="4106180"/>
            <a:ext cx="7293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 smtClean="0">
                <a:latin typeface="Times New Roman" panose="02020603050405020304" pitchFamily="18" charset="0"/>
              </a:rPr>
              <a:t>Tuteur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 smtClean="0">
                <a:latin typeface="Times New Roman" panose="02020603050405020304" pitchFamily="18" charset="0"/>
              </a:rPr>
              <a:t> ESPE</a:t>
            </a:r>
            <a:endParaRPr lang="fr-FR" altLang="fr-FR" sz="1400" b="1" dirty="0">
              <a:latin typeface="Times New Roman" panose="02020603050405020304" pitchFamily="18" charset="0"/>
            </a:endParaRPr>
          </a:p>
        </p:txBody>
      </p:sp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4239639" y="3539504"/>
            <a:ext cx="2183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dirty="0" smtClean="0">
                <a:latin typeface="Times New Roman" panose="02020603050405020304" pitchFamily="18" charset="0"/>
              </a:rPr>
              <a:t>Contrat didactique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dirty="0" smtClean="0">
                <a:latin typeface="Times New Roman" panose="02020603050405020304" pitchFamily="18" charset="0"/>
              </a:rPr>
              <a:t>Tutorat mixte</a:t>
            </a:r>
          </a:p>
        </p:txBody>
      </p:sp>
    </p:spTree>
    <p:extLst>
      <p:ext uri="{BB962C8B-B14F-4D97-AF65-F5344CB8AC3E}">
        <p14:creationId xmlns:p14="http://schemas.microsoft.com/office/powerpoint/2010/main" val="14731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0" grpId="0" animBg="1"/>
      <p:bldP spid="12300" grpId="1" animBg="1"/>
      <p:bldP spid="12301" grpId="0" animBg="1"/>
      <p:bldP spid="12301" grpId="1" animBg="1"/>
      <p:bldP spid="12302" grpId="0" animBg="1"/>
      <p:bldP spid="12302" grpId="1" animBg="1"/>
      <p:bldP spid="12304" grpId="0" animBg="1"/>
      <p:bldP spid="12305" grpId="0" animBg="1"/>
      <p:bldP spid="12305" grpId="1" animBg="1"/>
      <p:bldP spid="12306" grpId="0" animBg="1"/>
      <p:bldP spid="12309" grpId="0" animBg="1"/>
      <p:bldP spid="12311" grpId="0" animBg="1"/>
      <p:bldP spid="12314" grpId="0" animBg="1"/>
      <p:bldP spid="12315" grpId="0" animBg="1"/>
      <p:bldP spid="12315" grpId="1" animBg="1"/>
      <p:bldP spid="12316" grpId="0" animBg="1"/>
      <p:bldP spid="12316" grpId="1" animBg="1"/>
      <p:bldP spid="12317" grpId="0" animBg="1"/>
      <p:bldP spid="12317" grpId="1" animBg="1"/>
      <p:bldP spid="12318" grpId="0" animBg="1"/>
      <p:bldP spid="12320" grpId="0" animBg="1"/>
      <p:bldP spid="12321" grpId="0" animBg="1"/>
      <p:bldP spid="12325" grpId="0"/>
      <p:bldP spid="42" grpId="0" animBg="1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717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F7FFD5-492F-445F-860F-6308C026BE16}" type="slidenum">
              <a:rPr lang="fr-FR" sz="1400" smtClean="0"/>
              <a:pPr eaLnBrk="1" hangingPunct="1"/>
              <a:t>6</a:t>
            </a:fld>
            <a:endParaRPr lang="fr-FR" sz="1400" dirty="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475" y="1196975"/>
            <a:ext cx="8524875" cy="4371975"/>
          </a:xfrm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Clr>
                <a:schemeClr val="bg2"/>
              </a:buClr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Dans le cadre du tutorat mixte : </a:t>
            </a:r>
          </a:p>
          <a:p>
            <a:pPr marL="0" indent="0">
              <a:buClr>
                <a:schemeClr val="bg2"/>
              </a:buClr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Alternance intégrative (Malglaive, 1994).</a:t>
            </a: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Communauté de pratique (Lave &amp; Wenger, 1994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Evaluation-Conseil en éducation 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Bedin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Jorro, 2007).</a:t>
            </a: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Cadre institutionnel : Pôle de professionnalisation mis en place à la rentrée 2014 entre employeur et université.</a:t>
            </a:r>
          </a:p>
          <a:p>
            <a:pPr marL="0" indent="0">
              <a:buClr>
                <a:schemeClr val="bg2"/>
              </a:buClr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r>
              <a:rPr lang="fr-FR" sz="2800" dirty="0" smtClean="0"/>
              <a:t>	</a:t>
            </a:r>
          </a:p>
          <a:p>
            <a:pPr algn="just" eaLnBrk="1" hangingPunct="1">
              <a:lnSpc>
                <a:spcPct val="80000"/>
              </a:lnSpc>
              <a:buClr>
                <a:schemeClr val="bg2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chemeClr val="bg2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 typeface="Wingdings" pitchFamily="2" charset="2"/>
              <a:buChar char="q"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 typeface="Wingdings" pitchFamily="2" charset="2"/>
              <a:buChar char="q"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</p:txBody>
      </p:sp>
      <p:sp>
        <p:nvSpPr>
          <p:cNvPr id="7173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3193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371475" y="363538"/>
            <a:ext cx="8524875" cy="460375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400" b="1" dirty="0" smtClean="0"/>
              <a:t>Approche théorique  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717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F7FFD5-492F-445F-860F-6308C026BE16}" type="slidenum">
              <a:rPr lang="fr-FR" sz="1400" smtClean="0"/>
              <a:pPr eaLnBrk="1" hangingPunct="1"/>
              <a:t>7</a:t>
            </a:fld>
            <a:endParaRPr lang="fr-FR" sz="1400" dirty="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475" y="1196975"/>
            <a:ext cx="8524875" cy="4888515"/>
          </a:xfrm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Clr>
                <a:schemeClr val="bg2"/>
              </a:buCl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utorat mixte : « 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Favoriser 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formation professionnelle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grâce 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un croisement d’observations, d’analyses, de solutions concrètes qui vont émerger du travail en commun entre un formateur de l’université et un formateur de terrain, d’une part, et un étudiant-stagiaire, d’autre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 ».</a:t>
            </a:r>
          </a:p>
          <a:p>
            <a:pPr marL="0" indent="0">
              <a:buClr>
                <a:schemeClr val="bg2"/>
              </a:buClr>
              <a:buNone/>
            </a:pPr>
            <a:endParaRPr lang="fr-FR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Pour le stagiaire :</a:t>
            </a: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Compétences développées à travers un regard croisé.</a:t>
            </a: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Projet de professionnalisation avec actions singulières ciblées.</a:t>
            </a: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Axes de transformation du stagiaire contractualisés entre ses tuteurs et lui.</a:t>
            </a:r>
          </a:p>
          <a:p>
            <a:pPr marL="0" indent="0">
              <a:buClr>
                <a:schemeClr val="bg2"/>
              </a:buClr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r>
              <a:rPr lang="fr-FR" sz="2800" dirty="0" smtClean="0"/>
              <a:t>	</a:t>
            </a:r>
          </a:p>
          <a:p>
            <a:pPr algn="just" eaLnBrk="1" hangingPunct="1">
              <a:lnSpc>
                <a:spcPct val="80000"/>
              </a:lnSpc>
              <a:buClr>
                <a:schemeClr val="bg2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chemeClr val="bg2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 typeface="Wingdings" pitchFamily="2" charset="2"/>
              <a:buChar char="q"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 typeface="Wingdings" pitchFamily="2" charset="2"/>
              <a:buChar char="q"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</p:txBody>
      </p:sp>
      <p:sp>
        <p:nvSpPr>
          <p:cNvPr id="7173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3193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371475" y="363538"/>
            <a:ext cx="8524875" cy="460375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400" b="1" dirty="0" smtClean="0"/>
              <a:t>Pôle de professionnalisation et tutorat mixte  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8568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717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F7FFD5-492F-445F-860F-6308C026BE16}" type="slidenum">
              <a:rPr lang="fr-FR" sz="1400" smtClean="0"/>
              <a:pPr eaLnBrk="1" hangingPunct="1"/>
              <a:t>8</a:t>
            </a:fld>
            <a:endParaRPr lang="fr-FR" sz="1400" dirty="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475" y="1196975"/>
            <a:ext cx="8524875" cy="4371975"/>
          </a:xfrm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Clr>
                <a:schemeClr val="bg2"/>
              </a:buClr>
              <a:buNone/>
            </a:pP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Cahier des charges du tutorat mixte pour les tuteurs  ESPE</a:t>
            </a:r>
          </a:p>
          <a:p>
            <a:pPr marL="0" indent="0">
              <a:buClr>
                <a:schemeClr val="bg2"/>
              </a:buClr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Recrutement des tuteurs au sein des parcours de formation.</a:t>
            </a: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Cinq stagiaires maximum par tuteur.</a:t>
            </a: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Crédit de quatre heures pour suivre un stagiaire.</a:t>
            </a: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Au moins deux visites sur l’année et des temps de travail en présentiel/distance à organiser. </a:t>
            </a: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Mise en place d’un espace tutorat sur l’ENT possible (portfolio).</a:t>
            </a: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tuteurs peuvent aider à la réflexion du mémoire</a:t>
            </a: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L’évaluation par les tuteurs à préciser.</a:t>
            </a: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r>
              <a:rPr lang="fr-FR" sz="2800" dirty="0" smtClean="0"/>
              <a:t>	</a:t>
            </a:r>
          </a:p>
          <a:p>
            <a:pPr algn="just" eaLnBrk="1" hangingPunct="1">
              <a:lnSpc>
                <a:spcPct val="80000"/>
              </a:lnSpc>
              <a:buClr>
                <a:schemeClr val="bg2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chemeClr val="bg2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 typeface="Wingdings" pitchFamily="2" charset="2"/>
              <a:buChar char="q"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 typeface="Wingdings" pitchFamily="2" charset="2"/>
              <a:buChar char="q"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</p:txBody>
      </p:sp>
      <p:sp>
        <p:nvSpPr>
          <p:cNvPr id="7173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3193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371475" y="363538"/>
            <a:ext cx="8524875" cy="460375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400" b="1" dirty="0" smtClean="0"/>
              <a:t>Pôle de professionnalisation et tutorat mixte  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037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Christian Michaud    ESPE-UCB Lyon1 CRIS EA 647</a:t>
            </a:r>
          </a:p>
        </p:txBody>
      </p:sp>
      <p:sp>
        <p:nvSpPr>
          <p:cNvPr id="717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F7FFD5-492F-445F-860F-6308C026BE16}" type="slidenum">
              <a:rPr lang="fr-FR" sz="1400" smtClean="0"/>
              <a:pPr eaLnBrk="1" hangingPunct="1"/>
              <a:t>9</a:t>
            </a:fld>
            <a:endParaRPr lang="fr-FR" sz="1400" dirty="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475" y="1196975"/>
            <a:ext cx="8524875" cy="4371975"/>
          </a:xfrm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Clr>
                <a:schemeClr val="bg2"/>
              </a:buClr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Le travail avec les tuteurs de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terrains (formation des 600 tuteurs de terrain au tutorat mixte à l’ESPE).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Le travail avec les tuteurs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ESPE (information et mutualisation).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Le travail avec le pôle de professionnalisation sur la formation des tuteurs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(réflexion sur le déroulement du tutorat mixte sur le 1</a:t>
            </a:r>
            <a:r>
              <a:rPr lang="fr-FR" sz="2800" baseline="30000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et le 2</a:t>
            </a:r>
            <a:r>
              <a:rPr lang="fr-FR" sz="28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degré).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/>
              </a:buClr>
              <a:buFont typeface="Wingdings" pitchFamily="2" charset="2"/>
              <a:buChar char="q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r>
              <a:rPr lang="fr-FR" sz="2800" dirty="0" smtClean="0"/>
              <a:t>	</a:t>
            </a:r>
          </a:p>
          <a:p>
            <a:pPr algn="just" eaLnBrk="1" hangingPunct="1">
              <a:lnSpc>
                <a:spcPct val="80000"/>
              </a:lnSpc>
              <a:buClr>
                <a:schemeClr val="bg2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chemeClr val="bg2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8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 typeface="Wingdings" pitchFamily="2" charset="2"/>
              <a:buChar char="q"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 typeface="Wingdings" pitchFamily="2" charset="2"/>
              <a:buChar char="q"/>
            </a:pPr>
            <a:endParaRPr lang="fr-FR" sz="2400" dirty="0" smtClean="0"/>
          </a:p>
          <a:p>
            <a:pPr algn="just" eaLnBrk="1" hangingPunct="1">
              <a:lnSpc>
                <a:spcPct val="80000"/>
              </a:lnSpc>
              <a:buClr>
                <a:srgbClr val="33CCCC"/>
              </a:buClr>
              <a:buFontTx/>
              <a:buNone/>
            </a:pPr>
            <a:endParaRPr lang="fr-FR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</p:txBody>
      </p:sp>
      <p:sp>
        <p:nvSpPr>
          <p:cNvPr id="7173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3193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RNE- 23 mars 2015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371475" y="363538"/>
            <a:ext cx="8524875" cy="460375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sz="2400" b="1" dirty="0" smtClean="0"/>
              <a:t>Expérimentations  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5069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Tx/>
          <a:buFont typeface="Wingdings" pitchFamily="2" charset="2"/>
          <a:buChar char="q"/>
          <a:tabLst/>
          <a:defRPr kumimoji="0" lang="fr-F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Tx/>
          <a:buFont typeface="Wingdings" pitchFamily="2" charset="2"/>
          <a:buChar char="q"/>
          <a:tabLst/>
          <a:defRPr kumimoji="0" lang="fr-F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15436</TotalTime>
  <Words>1740</Words>
  <Application>Microsoft Office PowerPoint</Application>
  <PresentationFormat>Affichage à l'écran (4:3)</PresentationFormat>
  <Paragraphs>394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Wingdings</vt:lpstr>
      <vt:lpstr>Modèle par défaut</vt:lpstr>
      <vt:lpstr>Présentation PowerPoint</vt:lpstr>
      <vt:lpstr>Plan de la présentation</vt:lpstr>
      <vt:lpstr>Présentation PowerPoint</vt:lpstr>
      <vt:lpstr>Présentation PowerPoint</vt:lpstr>
      <vt:lpstr>Double triangle didactique du stagiaire  (Michaud, 2010)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azilise</dc:creator>
  <cp:lastModifiedBy>MICHAUD CHRISTIAN</cp:lastModifiedBy>
  <cp:revision>1288</cp:revision>
  <cp:lastPrinted>2013-10-04T06:49:04Z</cp:lastPrinted>
  <dcterms:created xsi:type="dcterms:W3CDTF">2007-04-12T17:05:47Z</dcterms:created>
  <dcterms:modified xsi:type="dcterms:W3CDTF">2015-03-23T06:55:24Z</dcterms:modified>
</cp:coreProperties>
</file>