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54" r:id="rId1"/>
  </p:sldMasterIdLst>
  <p:notesMasterIdLst>
    <p:notesMasterId r:id="rId22"/>
  </p:notesMasterIdLst>
  <p:handoutMasterIdLst>
    <p:handoutMasterId r:id="rId23"/>
  </p:handoutMasterIdLst>
  <p:sldIdLst>
    <p:sldId id="266" r:id="rId2"/>
    <p:sldId id="275" r:id="rId3"/>
    <p:sldId id="259" r:id="rId4"/>
    <p:sldId id="261" r:id="rId5"/>
    <p:sldId id="273" r:id="rId6"/>
    <p:sldId id="262" r:id="rId7"/>
    <p:sldId id="274" r:id="rId8"/>
    <p:sldId id="263" r:id="rId9"/>
    <p:sldId id="264" r:id="rId10"/>
    <p:sldId id="276" r:id="rId11"/>
    <p:sldId id="267" r:id="rId12"/>
    <p:sldId id="277" r:id="rId13"/>
    <p:sldId id="268" r:id="rId14"/>
    <p:sldId id="302" r:id="rId15"/>
    <p:sldId id="271" r:id="rId16"/>
    <p:sldId id="278" r:id="rId17"/>
    <p:sldId id="279" r:id="rId18"/>
    <p:sldId id="298" r:id="rId19"/>
    <p:sldId id="299" r:id="rId20"/>
    <p:sldId id="301" r:id="rId21"/>
  </p:sldIdLst>
  <p:sldSz cx="9144000" cy="6858000" type="screen4x3"/>
  <p:notesSz cx="6858000" cy="9945688"/>
  <p:defaultTextStyle>
    <a:defPPr>
      <a:defRPr lang="fr-FR"/>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7" d="100"/>
          <a:sy n="67" d="100"/>
        </p:scale>
        <p:origin x="1392"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7284"/>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97284"/>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D85AAA5-FDF5-4069-8EBA-FB850B692C36}" type="datetime1">
              <a:rPr lang="fr-FR"/>
              <a:pPr>
                <a:defRPr/>
              </a:pPr>
              <a:t>23/03/2015</a:t>
            </a:fld>
            <a:endParaRPr lang="fr-FR"/>
          </a:p>
        </p:txBody>
      </p:sp>
      <p:sp>
        <p:nvSpPr>
          <p:cNvPr id="4" name="Espace réservé du pied de page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9446678"/>
            <a:ext cx="2971800" cy="497284"/>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58C5470-A4F8-4636-BF6D-157594310DC0}" type="slidenum">
              <a:rPr lang="fr-FR" altLang="fr-FR"/>
              <a:pPr/>
              <a:t>‹N°›</a:t>
            </a:fld>
            <a:endParaRPr lang="fr-FR" altLang="fr-FR"/>
          </a:p>
        </p:txBody>
      </p:sp>
    </p:spTree>
    <p:extLst>
      <p:ext uri="{BB962C8B-B14F-4D97-AF65-F5344CB8AC3E}">
        <p14:creationId xmlns:p14="http://schemas.microsoft.com/office/powerpoint/2010/main" val="11903343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7284"/>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idx="1"/>
          </p:nvPr>
        </p:nvSpPr>
        <p:spPr>
          <a:xfrm>
            <a:off x="3884613" y="0"/>
            <a:ext cx="2971800" cy="497284"/>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2B5773A4-13C1-414A-B3DD-4582E3C824B6}" type="datetime1">
              <a:rPr lang="fr-FR"/>
              <a:pPr>
                <a:defRPr/>
              </a:pPr>
              <a:t>23/03/2015</a:t>
            </a:fld>
            <a:endParaRPr lang="fr-FR"/>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724202"/>
            <a:ext cx="5486400" cy="4475560"/>
          </a:xfrm>
          <a:prstGeom prst="rect">
            <a:avLst/>
          </a:prstGeom>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9446678"/>
            <a:ext cx="2971800" cy="497284"/>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14CD889-9D9D-47B0-8D54-1AE0B656A5B6}" type="slidenum">
              <a:rPr lang="fr-FR" altLang="fr-FR"/>
              <a:pPr/>
              <a:t>‹N°›</a:t>
            </a:fld>
            <a:endParaRPr lang="fr-FR" altLang="fr-FR"/>
          </a:p>
        </p:txBody>
      </p:sp>
    </p:spTree>
    <p:extLst>
      <p:ext uri="{BB962C8B-B14F-4D97-AF65-F5344CB8AC3E}">
        <p14:creationId xmlns:p14="http://schemas.microsoft.com/office/powerpoint/2010/main" val="125820297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3" name="Grouper 7"/>
          <p:cNvGrpSpPr>
            <a:grpSpLocks/>
          </p:cNvGrpSpPr>
          <p:nvPr/>
        </p:nvGrpSpPr>
        <p:grpSpPr bwMode="auto">
          <a:xfrm>
            <a:off x="0" y="0"/>
            <a:ext cx="9144000" cy="6875463"/>
            <a:chOff x="1" y="0"/>
            <a:chExt cx="9144000" cy="6876000"/>
          </a:xfrm>
        </p:grpSpPr>
        <p:pic>
          <p:nvPicPr>
            <p:cNvPr id="4" name="Image 8" descr="fond_titre.gif"/>
            <p:cNvPicPr>
              <a:picLocks noChangeAspect="1"/>
            </p:cNvPicPr>
            <p:nvPr/>
          </p:nvPicPr>
          <p:blipFill>
            <a:blip r:embed="rId2">
              <a:extLst>
                <a:ext uri="{28A0092B-C50C-407E-A947-70E740481C1C}">
                  <a14:useLocalDpi xmlns:a14="http://schemas.microsoft.com/office/drawing/2010/main" val="0"/>
                </a:ext>
              </a:extLst>
            </a:blip>
            <a:srcRect l="14989" t="13089" r="20146" b="21875"/>
            <a:stretch>
              <a:fillRect/>
            </a:stretch>
          </p:blipFill>
          <p:spPr bwMode="auto">
            <a:xfrm>
              <a:off x="1" y="0"/>
              <a:ext cx="9144000" cy="68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460501" y="2121066"/>
              <a:ext cx="5994400" cy="2222674"/>
            </a:xfrm>
            <a:prstGeom prst="rect">
              <a:avLst/>
            </a:prstGeom>
            <a:solidFill>
              <a:srgbClr val="FFFFFF"/>
            </a:solidFill>
            <a:ln>
              <a:solidFill>
                <a:srgbClr val="FFFFFF"/>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a:p>
          </p:txBody>
        </p:sp>
      </p:grpSp>
      <p:pic>
        <p:nvPicPr>
          <p:cNvPr id="6" name="Image 10" descr="Logo-AMU_fond_fonc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43388" y="6316663"/>
            <a:ext cx="12954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34" descr="Logo_ESPEX2_PP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988" y="6294438"/>
            <a:ext cx="3136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re 15"/>
          <p:cNvSpPr>
            <a:spLocks noGrp="1"/>
          </p:cNvSpPr>
          <p:nvPr>
            <p:ph type="title"/>
          </p:nvPr>
        </p:nvSpPr>
        <p:spPr>
          <a:xfrm>
            <a:off x="1080000" y="1800000"/>
            <a:ext cx="6515101" cy="1231106"/>
          </a:xfrm>
        </p:spPr>
        <p:txBody>
          <a:bodyPr lIns="0" tIns="0" bIns="0" anchor="t">
            <a:spAutoFit/>
          </a:bodyPr>
          <a:lstStyle>
            <a:lvl1pPr>
              <a:defRPr sz="4000" b="1" cap="all"/>
            </a:lvl1pPr>
          </a:lstStyle>
          <a:p>
            <a:r>
              <a:rPr lang="fr-FR" dirty="0" smtClean="0"/>
              <a:t>Cliquez et modifiez le titre</a:t>
            </a:r>
            <a:endParaRPr lang="fr-FR" dirty="0"/>
          </a:p>
        </p:txBody>
      </p:sp>
    </p:spTree>
    <p:extLst>
      <p:ext uri="{BB962C8B-B14F-4D97-AF65-F5344CB8AC3E}">
        <p14:creationId xmlns:p14="http://schemas.microsoft.com/office/powerpoint/2010/main" val="1430383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8"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9" name="Espace réservé du numéro de diapositive 5"/>
          <p:cNvSpPr>
            <a:spLocks noGrp="1"/>
          </p:cNvSpPr>
          <p:nvPr>
            <p:ph type="sldNum" sz="quarter" idx="12"/>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Tree>
    <p:extLst>
      <p:ext uri="{BB962C8B-B14F-4D97-AF65-F5344CB8AC3E}">
        <p14:creationId xmlns:p14="http://schemas.microsoft.com/office/powerpoint/2010/main" val="3384395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65493"/>
            <a:ext cx="2057400" cy="5886914"/>
          </a:xfrm>
        </p:spPr>
        <p:txBody>
          <a:bodyPr vert="eaVert"/>
          <a:lstStyle/>
          <a:p>
            <a:r>
              <a:rPr lang="fr-FR" dirty="0" smtClean="0"/>
              <a:t>Cliquez et modifiez le titre</a:t>
            </a:r>
            <a:endParaRPr lang="fr-FR" dirty="0"/>
          </a:p>
        </p:txBody>
      </p:sp>
      <p:sp>
        <p:nvSpPr>
          <p:cNvPr id="3" name="Espace réservé du texte vertical 2"/>
          <p:cNvSpPr>
            <a:spLocks noGrp="1"/>
          </p:cNvSpPr>
          <p:nvPr>
            <p:ph type="body" orient="vert" idx="1"/>
          </p:nvPr>
        </p:nvSpPr>
        <p:spPr>
          <a:xfrm>
            <a:off x="457200" y="565493"/>
            <a:ext cx="6019800" cy="5886914"/>
          </a:xfrm>
        </p:spPr>
        <p:txBody>
          <a:bodyPr vert="eaVert"/>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8"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9" name="Espace réservé du numéro de diapositive 5"/>
          <p:cNvSpPr>
            <a:spLocks noGrp="1"/>
          </p:cNvSpPr>
          <p:nvPr>
            <p:ph type="sldNum" sz="quarter" idx="12"/>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Tree>
    <p:extLst>
      <p:ext uri="{BB962C8B-B14F-4D97-AF65-F5344CB8AC3E}">
        <p14:creationId xmlns:p14="http://schemas.microsoft.com/office/powerpoint/2010/main" val="3340346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3800"/>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lvl1pPr marL="0" indent="0" algn="just">
              <a:buNone/>
              <a:defRPr sz="2800" b="0" i="0">
                <a:latin typeface="Verdana"/>
                <a:cs typeface="Verdana"/>
              </a:defRPr>
            </a:lvl1pPr>
            <a:lvl2pPr marL="742950" indent="-285750" algn="just">
              <a:buClr>
                <a:schemeClr val="tx2"/>
              </a:buClr>
              <a:buFont typeface="Arial" panose="020B0604020202020204" pitchFamily="34" charset="0"/>
              <a:buChar char="•"/>
              <a:defRPr sz="2800" b="0">
                <a:latin typeface="Verdana"/>
                <a:cs typeface="Verdana"/>
              </a:defRPr>
            </a:lvl2pPr>
            <a:lvl3pPr marL="1371600" indent="-457200" algn="just">
              <a:buClr>
                <a:schemeClr val="tx2"/>
              </a:buClr>
              <a:buSzPct val="80000"/>
              <a:buFont typeface="Wingdings" panose="05000000000000000000" pitchFamily="2" charset="2"/>
              <a:buChar char="§"/>
              <a:defRPr sz="2800" b="0">
                <a:latin typeface="Verdana"/>
                <a:cs typeface="Verdana"/>
              </a:defRPr>
            </a:lvl3pPr>
            <a:lvl4pPr algn="just">
              <a:defRPr sz="2800" b="0">
                <a:latin typeface="Verdana"/>
                <a:cs typeface="Verdana"/>
              </a:defRPr>
            </a:lvl4pPr>
            <a:lvl5pPr algn="just">
              <a:defRPr sz="2800" b="0">
                <a:latin typeface="Verdana"/>
                <a:cs typeface="Verdana"/>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title="Titre de la présentation"/>
          <p:cNvSpPr>
            <a:spLocks noGrp="1"/>
          </p:cNvSpPr>
          <p:nvPr>
            <p:ph type="ftr" sz="quarter" idx="11"/>
          </p:nvPr>
        </p:nvSpPr>
        <p:spPr>
          <a:xfrm>
            <a:off x="2894121" y="0"/>
            <a:ext cx="4607510" cy="388938"/>
          </a:xfrm>
        </p:spPr>
        <p:txBody>
          <a:bodyPr/>
          <a:lstStyle>
            <a:lvl1pPr>
              <a:defRPr/>
            </a:lvl1pPr>
          </a:lstStyle>
          <a:p>
            <a:pPr>
              <a:defRPr/>
            </a:pPr>
            <a:r>
              <a:rPr lang="fr-FR" dirty="0" smtClean="0"/>
              <a:t>Analyse des pratiques et développement professionnel des jeunes enseignants de sciences économiques et sociales</a:t>
            </a:r>
            <a:endParaRPr lang="fr-FR" dirty="0"/>
          </a:p>
        </p:txBody>
      </p:sp>
      <p:sp>
        <p:nvSpPr>
          <p:cNvPr id="6" name="Espace réservé du numéro de diapositive 5"/>
          <p:cNvSpPr>
            <a:spLocks noGrp="1"/>
          </p:cNvSpPr>
          <p:nvPr>
            <p:ph type="sldNum" sz="quarter" idx="12"/>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
        <p:nvSpPr>
          <p:cNvPr id="7"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8" name="Espace réservé du texte 7"/>
          <p:cNvSpPr>
            <a:spLocks noGrp="1"/>
          </p:cNvSpPr>
          <p:nvPr>
            <p:ph type="body" sz="quarter" idx="13" hasCustomPrompt="1"/>
          </p:nvPr>
        </p:nvSpPr>
        <p:spPr>
          <a:xfrm>
            <a:off x="2272569" y="6721475"/>
            <a:ext cx="4421310" cy="136525"/>
          </a:xfrm>
        </p:spPr>
        <p:txBody>
          <a:bodyPr anchor="ctr"/>
          <a:lstStyle>
            <a:lvl1pPr algn="ctr">
              <a:defRPr sz="1000" b="1">
                <a:solidFill>
                  <a:schemeClr val="bg1"/>
                </a:solidFill>
              </a:defRPr>
            </a:lvl1pPr>
          </a:lstStyle>
          <a:p>
            <a:pPr lvl="0"/>
            <a:r>
              <a:rPr lang="fr-FR" dirty="0" smtClean="0"/>
              <a:t>Printemps de la recherche en ESPE – Paris – 23 mars 2015</a:t>
            </a:r>
          </a:p>
        </p:txBody>
      </p:sp>
    </p:spTree>
    <p:extLst>
      <p:ext uri="{BB962C8B-B14F-4D97-AF65-F5344CB8AC3E}">
        <p14:creationId xmlns:p14="http://schemas.microsoft.com/office/powerpoint/2010/main" val="9103192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7"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8" name="Espace réservé du numéro de diapositive 5"/>
          <p:cNvSpPr txBox="1">
            <a:spLocks/>
          </p:cNvSpPr>
          <p:nvPr userDrawn="1"/>
        </p:nvSpPr>
        <p:spPr>
          <a:xfrm>
            <a:off x="8300620" y="6721475"/>
            <a:ext cx="843379" cy="136525"/>
          </a:xfrm>
          <a:prstGeom prst="rect">
            <a:avLst/>
          </a:prstGeom>
        </p:spPr>
        <p:txBody>
          <a:bodyPr anchor="ctr"/>
          <a:lstStyle>
            <a:defPPr>
              <a:defRPr lang="fr-FR"/>
            </a:defPPr>
            <a:lvl1pPr algn="ctr" defTabSz="457200" rtl="0" fontAlgn="base">
              <a:spcBef>
                <a:spcPct val="0"/>
              </a:spcBef>
              <a:spcAft>
                <a:spcPct val="0"/>
              </a:spcAft>
              <a:defRPr sz="1000" b="1" kern="1200">
                <a:solidFill>
                  <a:schemeClr val="bg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fld id="{3D74D438-E81A-4686-AA33-003D7967FA74}" type="slidenum">
              <a:rPr lang="fr-FR" altLang="fr-FR" smtClean="0"/>
              <a:pPr/>
              <a:t>‹N°›</a:t>
            </a:fld>
            <a:endParaRPr lang="fr-FR" altLang="fr-FR" dirty="0"/>
          </a:p>
        </p:txBody>
      </p:sp>
    </p:spTree>
    <p:extLst>
      <p:ext uri="{BB962C8B-B14F-4D97-AF65-F5344CB8AC3E}">
        <p14:creationId xmlns:p14="http://schemas.microsoft.com/office/powerpoint/2010/main" val="95491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600200"/>
            <a:ext cx="4038600" cy="4525963"/>
          </a:xfrm>
        </p:spPr>
        <p:txBody>
          <a:bodyPr>
            <a:norm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9"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10" name="Espace réservé du numéro de diapositive 5"/>
          <p:cNvSpPr>
            <a:spLocks noGrp="1"/>
          </p:cNvSpPr>
          <p:nvPr>
            <p:ph type="sldNum" sz="quarter" idx="12"/>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Tree>
    <p:extLst>
      <p:ext uri="{BB962C8B-B14F-4D97-AF65-F5344CB8AC3E}">
        <p14:creationId xmlns:p14="http://schemas.microsoft.com/office/powerpoint/2010/main" val="12496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535113"/>
            <a:ext cx="4041775" cy="639762"/>
          </a:xfrm>
        </p:spPr>
        <p:txBody>
          <a:bodyPr>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Espace réservé du numéro de diapositive 8"/>
          <p:cNvSpPr>
            <a:spLocks noGrp="1"/>
          </p:cNvSpPr>
          <p:nvPr>
            <p:ph type="sldNum" sz="quarter" idx="12"/>
          </p:nvPr>
        </p:nvSpPr>
        <p:spPr>
          <a:xfrm>
            <a:off x="2152650" y="6721475"/>
            <a:ext cx="4826000" cy="136525"/>
          </a:xfrm>
          <a:prstGeom prst="rect">
            <a:avLst/>
          </a:prstGeom>
        </p:spPr>
        <p:txBody>
          <a:bodyPr/>
          <a:lstStyle>
            <a:lvl1pPr>
              <a:defRPr/>
            </a:lvl1pPr>
          </a:lstStyle>
          <a:p>
            <a:fld id="{358FE57C-379D-4A18-8576-749485B71CB4}" type="slidenum">
              <a:rPr lang="fr-FR" altLang="fr-FR"/>
              <a:pPr/>
              <a:t>‹N°›</a:t>
            </a:fld>
            <a:endParaRPr lang="fr-FR" altLang="fr-FR"/>
          </a:p>
        </p:txBody>
      </p:sp>
      <p:sp>
        <p:nvSpPr>
          <p:cNvPr id="10"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11"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Tree>
    <p:extLst>
      <p:ext uri="{BB962C8B-B14F-4D97-AF65-F5344CB8AC3E}">
        <p14:creationId xmlns:p14="http://schemas.microsoft.com/office/powerpoint/2010/main" val="2931036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6"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7"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8" name="Espace réservé du numéro de diapositive 5"/>
          <p:cNvSpPr>
            <a:spLocks noGrp="1"/>
          </p:cNvSpPr>
          <p:nvPr>
            <p:ph type="sldNum" sz="quarter" idx="12"/>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Tree>
    <p:extLst>
      <p:ext uri="{BB962C8B-B14F-4D97-AF65-F5344CB8AC3E}">
        <p14:creationId xmlns:p14="http://schemas.microsoft.com/office/powerpoint/2010/main" val="11728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6"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7" name="Espace réservé du numéro de diapositive 5"/>
          <p:cNvSpPr>
            <a:spLocks noGrp="1"/>
          </p:cNvSpPr>
          <p:nvPr>
            <p:ph type="sldNum" sz="quarter" idx="12"/>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Tree>
    <p:extLst>
      <p:ext uri="{BB962C8B-B14F-4D97-AF65-F5344CB8AC3E}">
        <p14:creationId xmlns:p14="http://schemas.microsoft.com/office/powerpoint/2010/main" val="249484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565492"/>
            <a:ext cx="3008313" cy="869607"/>
          </a:xfrm>
        </p:spPr>
        <p:txBody>
          <a:bodyPr anchor="t"/>
          <a:lstStyle>
            <a:lvl1pPr algn="l">
              <a:defRPr sz="2000" b="1"/>
            </a:lvl1pPr>
          </a:lstStyle>
          <a:p>
            <a:r>
              <a:rPr lang="fr-FR" dirty="0" smtClean="0"/>
              <a:t>Cliquez et modifiez le titre</a:t>
            </a:r>
            <a:endParaRPr lang="fr-FR" dirty="0"/>
          </a:p>
        </p:txBody>
      </p:sp>
      <p:sp>
        <p:nvSpPr>
          <p:cNvPr id="3" name="Espace réservé du contenu 2"/>
          <p:cNvSpPr>
            <a:spLocks noGrp="1"/>
          </p:cNvSpPr>
          <p:nvPr>
            <p:ph idx="1"/>
          </p:nvPr>
        </p:nvSpPr>
        <p:spPr>
          <a:xfrm>
            <a:off x="3575050" y="565492"/>
            <a:ext cx="5111750" cy="5560671"/>
          </a:xfrm>
        </p:spPr>
        <p:txBody>
          <a:bodyPr>
            <a:normAutofit/>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sp>
        <p:nvSpPr>
          <p:cNvPr id="7" name="Espace réservé du numéro de diapositive 6"/>
          <p:cNvSpPr>
            <a:spLocks noGrp="1"/>
          </p:cNvSpPr>
          <p:nvPr>
            <p:ph type="sldNum" sz="quarter" idx="12"/>
          </p:nvPr>
        </p:nvSpPr>
        <p:spPr>
          <a:xfrm>
            <a:off x="2152650" y="6721475"/>
            <a:ext cx="4826000" cy="136525"/>
          </a:xfrm>
          <a:prstGeom prst="rect">
            <a:avLst/>
          </a:prstGeom>
        </p:spPr>
        <p:txBody>
          <a:bodyPr/>
          <a:lstStyle>
            <a:lvl1pPr>
              <a:defRPr/>
            </a:lvl1pPr>
          </a:lstStyle>
          <a:p>
            <a:fld id="{2E7E0B58-5BB5-4D6C-902B-B14D7875D742}" type="slidenum">
              <a:rPr lang="fr-FR" altLang="fr-FR"/>
              <a:pPr/>
              <a:t>‹N°›</a:t>
            </a:fld>
            <a:endParaRPr lang="fr-FR" altLang="fr-FR"/>
          </a:p>
        </p:txBody>
      </p:sp>
      <p:sp>
        <p:nvSpPr>
          <p:cNvPr id="8"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9"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Tree>
    <p:extLst>
      <p:ext uri="{BB962C8B-B14F-4D97-AF65-F5344CB8AC3E}">
        <p14:creationId xmlns:p14="http://schemas.microsoft.com/office/powerpoint/2010/main" val="194233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7" name="Espace réservé du numéro de diapositive 6"/>
          <p:cNvSpPr>
            <a:spLocks noGrp="1"/>
          </p:cNvSpPr>
          <p:nvPr>
            <p:ph type="sldNum" sz="quarter" idx="12"/>
          </p:nvPr>
        </p:nvSpPr>
        <p:spPr>
          <a:xfrm>
            <a:off x="2152650" y="6721475"/>
            <a:ext cx="4826000" cy="136525"/>
          </a:xfrm>
          <a:prstGeom prst="rect">
            <a:avLst/>
          </a:prstGeom>
        </p:spPr>
        <p:txBody>
          <a:bodyPr/>
          <a:lstStyle>
            <a:lvl1pPr>
              <a:defRPr/>
            </a:lvl1pPr>
          </a:lstStyle>
          <a:p>
            <a:fld id="{39E64473-60FB-4C34-8BCC-097C17AC945D}" type="slidenum">
              <a:rPr lang="fr-FR" altLang="fr-FR"/>
              <a:pPr/>
              <a:t>‹N°›</a:t>
            </a:fld>
            <a:endParaRPr lang="fr-FR" altLang="fr-FR"/>
          </a:p>
        </p:txBody>
      </p:sp>
      <p:sp>
        <p:nvSpPr>
          <p:cNvPr id="8" name="Espace réservé du pied de page 4" title="Titre de la présentation"/>
          <p:cNvSpPr txBox="1">
            <a:spLocks/>
          </p:cNvSpPr>
          <p:nvPr userDrawn="1"/>
        </p:nvSpPr>
        <p:spPr>
          <a:xfrm>
            <a:off x="2902999" y="0"/>
            <a:ext cx="4607510" cy="388938"/>
          </a:xfrm>
          <a:prstGeom prst="rect">
            <a:avLst/>
          </a:prstGeom>
        </p:spPr>
        <p:txBody>
          <a:bodyPr vert="horz" wrap="square" lIns="91440" tIns="45720" rIns="91440" bIns="45720" numCol="1" anchor="ctr" anchorCtr="0" compatLnSpc="1">
            <a:prstTxWarp prst="textNoShape">
              <a:avLst/>
            </a:prstTxWarp>
          </a:bodyPr>
          <a:lstStyle>
            <a:defPPr>
              <a:defRPr lang="fr-FR"/>
            </a:defPPr>
            <a:lvl1pPr algn="l" defTabSz="457200" rtl="0" fontAlgn="base">
              <a:spcBef>
                <a:spcPct val="0"/>
              </a:spcBef>
              <a:spcAft>
                <a:spcPct val="0"/>
              </a:spcAft>
              <a:defRPr sz="1000" b="1" kern="1200">
                <a:solidFill>
                  <a:srgbClr val="FFFFFF"/>
                </a:solidFill>
                <a:latin typeface="Verdana"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a:defRPr/>
            </a:pPr>
            <a:r>
              <a:rPr lang="fr-FR" dirty="0" smtClean="0"/>
              <a:t>Analyse des pratiques et développement professionnel des jeunes enseignants de sciences économiques et sociales</a:t>
            </a:r>
            <a:endParaRPr lang="fr-FR" dirty="0"/>
          </a:p>
        </p:txBody>
      </p:sp>
      <p:sp>
        <p:nvSpPr>
          <p:cNvPr id="9" name="Espace réservé de la date 3"/>
          <p:cNvSpPr>
            <a:spLocks noGrp="1"/>
          </p:cNvSpPr>
          <p:nvPr>
            <p:ph type="dt" sz="half" idx="10"/>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Tree>
    <p:extLst>
      <p:ext uri="{BB962C8B-B14F-4D97-AF65-F5344CB8AC3E}">
        <p14:creationId xmlns:p14="http://schemas.microsoft.com/office/powerpoint/2010/main" val="255120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Image 6" descr="fond_diapos.gif"/>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Espace réservé du titre 1"/>
          <p:cNvSpPr>
            <a:spLocks noGrp="1"/>
          </p:cNvSpPr>
          <p:nvPr>
            <p:ph type="title"/>
          </p:nvPr>
        </p:nvSpPr>
        <p:spPr bwMode="auto">
          <a:xfrm>
            <a:off x="457200" y="571500"/>
            <a:ext cx="822960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smtClean="0"/>
              <a:t>Cliquez et modifiez le titre</a:t>
            </a:r>
          </a:p>
        </p:txBody>
      </p:sp>
      <p:sp>
        <p:nvSpPr>
          <p:cNvPr id="1028"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smtClean="0"/>
              <a:t>Cliquez pour modifier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5" name="Espace réservé du pied de page 4" title="Titre de la Présentation &gt; Titre de la partie"/>
          <p:cNvSpPr>
            <a:spLocks noGrp="1"/>
          </p:cNvSpPr>
          <p:nvPr>
            <p:ph type="ftr" sz="quarter" idx="3"/>
          </p:nvPr>
        </p:nvSpPr>
        <p:spPr>
          <a:xfrm>
            <a:off x="2894121" y="0"/>
            <a:ext cx="4508392" cy="388938"/>
          </a:xfrm>
          <a:prstGeom prst="rect">
            <a:avLst/>
          </a:prstGeom>
        </p:spPr>
        <p:txBody>
          <a:bodyPr vert="horz" wrap="square" lIns="91440" tIns="45720" rIns="91440" bIns="45720" numCol="1" anchor="ctr" anchorCtr="0" compatLnSpc="1">
            <a:prstTxWarp prst="textNoShape">
              <a:avLst/>
            </a:prstTxWarp>
          </a:bodyPr>
          <a:lstStyle>
            <a:lvl1pPr>
              <a:defRPr sz="1000" b="1">
                <a:solidFill>
                  <a:srgbClr val="FFFFFF"/>
                </a:solidFill>
                <a:latin typeface="Verdana" pitchFamily="34" charset="0"/>
              </a:defRPr>
            </a:lvl1pPr>
          </a:lstStyle>
          <a:p>
            <a:pPr>
              <a:defRPr/>
            </a:pPr>
            <a:r>
              <a:rPr lang="fr-FR" dirty="0" smtClean="0"/>
              <a:t>Analyse des pratiques et développement professionnel des jeunes enseignants de sciences économiques et sociales</a:t>
            </a:r>
            <a:endParaRPr lang="fr-FR" dirty="0"/>
          </a:p>
        </p:txBody>
      </p:sp>
      <p:pic>
        <p:nvPicPr>
          <p:cNvPr id="1032" name="Picture 1034" descr="Logo_ESPEX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5463" y="185738"/>
            <a:ext cx="19939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976313" y="123825"/>
            <a:ext cx="185737" cy="95250"/>
          </a:xfrm>
          <a:custGeom>
            <a:avLst/>
            <a:gdLst>
              <a:gd name="connsiteX0" fmla="*/ 0 w 109537"/>
              <a:gd name="connsiteY0" fmla="*/ 0 h 95250"/>
              <a:gd name="connsiteX1" fmla="*/ 109537 w 109537"/>
              <a:gd name="connsiteY1" fmla="*/ 0 h 95250"/>
              <a:gd name="connsiteX2" fmla="*/ 109537 w 109537"/>
              <a:gd name="connsiteY2" fmla="*/ 95250 h 95250"/>
              <a:gd name="connsiteX3" fmla="*/ 0 w 109537"/>
              <a:gd name="connsiteY3" fmla="*/ 95250 h 95250"/>
              <a:gd name="connsiteX4" fmla="*/ 0 w 109537"/>
              <a:gd name="connsiteY4" fmla="*/ 0 h 95250"/>
              <a:gd name="connsiteX0" fmla="*/ 0 w 109537"/>
              <a:gd name="connsiteY0" fmla="*/ 0 h 95250"/>
              <a:gd name="connsiteX1" fmla="*/ 109537 w 109537"/>
              <a:gd name="connsiteY1" fmla="*/ 0 h 95250"/>
              <a:gd name="connsiteX2" fmla="*/ 109537 w 109537"/>
              <a:gd name="connsiteY2" fmla="*/ 95250 h 95250"/>
              <a:gd name="connsiteX3" fmla="*/ 47625 w 109537"/>
              <a:gd name="connsiteY3" fmla="*/ 85725 h 95250"/>
              <a:gd name="connsiteX4" fmla="*/ 0 w 109537"/>
              <a:gd name="connsiteY4" fmla="*/ 0 h 95250"/>
              <a:gd name="connsiteX0" fmla="*/ 0 w 119062"/>
              <a:gd name="connsiteY0" fmla="*/ 0 h 95250"/>
              <a:gd name="connsiteX1" fmla="*/ 119062 w 119062"/>
              <a:gd name="connsiteY1" fmla="*/ 33338 h 95250"/>
              <a:gd name="connsiteX2" fmla="*/ 109537 w 119062"/>
              <a:gd name="connsiteY2" fmla="*/ 95250 h 95250"/>
              <a:gd name="connsiteX3" fmla="*/ 47625 w 119062"/>
              <a:gd name="connsiteY3" fmla="*/ 85725 h 95250"/>
              <a:gd name="connsiteX4" fmla="*/ 0 w 119062"/>
              <a:gd name="connsiteY4" fmla="*/ 0 h 95250"/>
              <a:gd name="connsiteX0" fmla="*/ 0 w 100012"/>
              <a:gd name="connsiteY0" fmla="*/ 4762 h 61912"/>
              <a:gd name="connsiteX1" fmla="*/ 100012 w 100012"/>
              <a:gd name="connsiteY1" fmla="*/ 0 h 61912"/>
              <a:gd name="connsiteX2" fmla="*/ 90487 w 100012"/>
              <a:gd name="connsiteY2" fmla="*/ 61912 h 61912"/>
              <a:gd name="connsiteX3" fmla="*/ 28575 w 100012"/>
              <a:gd name="connsiteY3" fmla="*/ 52387 h 61912"/>
              <a:gd name="connsiteX4" fmla="*/ 0 w 100012"/>
              <a:gd name="connsiteY4" fmla="*/ 4762 h 61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12" h="61912">
                <a:moveTo>
                  <a:pt x="0" y="4762"/>
                </a:moveTo>
                <a:lnTo>
                  <a:pt x="100012" y="0"/>
                </a:lnTo>
                <a:lnTo>
                  <a:pt x="90487" y="61912"/>
                </a:lnTo>
                <a:lnTo>
                  <a:pt x="28575" y="52387"/>
                </a:lnTo>
                <a:lnTo>
                  <a:pt x="0" y="4762"/>
                </a:lnTo>
                <a:close/>
              </a:path>
            </a:pathLst>
          </a:cu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12" name="Espace réservé de la date 3"/>
          <p:cNvSpPr>
            <a:spLocks noGrp="1"/>
          </p:cNvSpPr>
          <p:nvPr>
            <p:ph type="dt" sz="half" idx="2"/>
          </p:nvPr>
        </p:nvSpPr>
        <p:spPr>
          <a:xfrm>
            <a:off x="7510509" y="0"/>
            <a:ext cx="1633491" cy="319596"/>
          </a:xfrm>
          <a:prstGeom prst="rect">
            <a:avLst/>
          </a:prstGeom>
        </p:spPr>
        <p:txBody>
          <a:bodyPr/>
          <a:lstStyle>
            <a:lvl1pPr>
              <a:defRPr sz="1400"/>
            </a:lvl1pPr>
          </a:lstStyle>
          <a:p>
            <a:pPr>
              <a:defRPr/>
            </a:pPr>
            <a:r>
              <a:rPr lang="fr-FR" dirty="0" smtClean="0"/>
              <a:t>Paris, 23 mars 2015</a:t>
            </a:r>
            <a:endParaRPr lang="fr-FR" dirty="0"/>
          </a:p>
        </p:txBody>
      </p:sp>
      <p:sp>
        <p:nvSpPr>
          <p:cNvPr id="10" name="Espace réservé du texte 7"/>
          <p:cNvSpPr txBox="1">
            <a:spLocks/>
          </p:cNvSpPr>
          <p:nvPr userDrawn="1"/>
        </p:nvSpPr>
        <p:spPr>
          <a:xfrm>
            <a:off x="2272569" y="6721475"/>
            <a:ext cx="4421310" cy="136525"/>
          </a:xfrm>
          <a:prstGeom prst="rect">
            <a:avLst/>
          </a:prstGeom>
        </p:spPr>
        <p:txBody>
          <a:bodyPr anchor="ctr"/>
          <a:lstStyle>
            <a:lvl1pPr marL="342900" indent="-342900" algn="ctr" defTabSz="457200" rtl="0" eaLnBrk="0" fontAlgn="base" hangingPunct="0">
              <a:spcBef>
                <a:spcPct val="20000"/>
              </a:spcBef>
              <a:spcAft>
                <a:spcPct val="0"/>
              </a:spcAft>
              <a:defRPr sz="1000" b="1" kern="1200">
                <a:solidFill>
                  <a:schemeClr val="bg1"/>
                </a:solidFill>
                <a:latin typeface="Verdana"/>
                <a:ea typeface="MS PGothic" pitchFamily="34" charset="-128"/>
                <a:cs typeface="MS PGothic" pitchFamily="34" charset="-128"/>
              </a:defRPr>
            </a:lvl1pPr>
            <a:lvl2pPr marL="742950" indent="-285750" algn="l" defTabSz="457200" rtl="0" eaLnBrk="0" fontAlgn="base" hangingPunct="0">
              <a:spcBef>
                <a:spcPct val="20000"/>
              </a:spcBef>
              <a:spcAft>
                <a:spcPct val="0"/>
              </a:spcAft>
              <a:buClr>
                <a:schemeClr val="bg2"/>
              </a:buClr>
              <a:buFont typeface="Wingdings" panose="05000000000000000000" pitchFamily="2" charset="2"/>
              <a:buChar char=""/>
              <a:defRPr sz="1400" kern="1200">
                <a:solidFill>
                  <a:schemeClr val="tx1"/>
                </a:solidFill>
                <a:latin typeface="Verdana"/>
                <a:ea typeface="MS PGothic" pitchFamily="34" charset="-128"/>
                <a:cs typeface="Verdana"/>
              </a:defRPr>
            </a:lvl2pPr>
            <a:lvl3pPr marL="1143000" indent="-228600" algn="l" defTabSz="457200" rtl="0" eaLnBrk="0" fontAlgn="base" hangingPunct="0">
              <a:spcBef>
                <a:spcPct val="20000"/>
              </a:spcBef>
              <a:spcAft>
                <a:spcPct val="0"/>
              </a:spcAft>
              <a:buClr>
                <a:schemeClr val="bg2"/>
              </a:buClr>
              <a:buFont typeface="Arial" panose="020B0604020202020204" pitchFamily="34" charset="0"/>
              <a:buChar char="•"/>
              <a:defRPr sz="1400" kern="1200">
                <a:solidFill>
                  <a:schemeClr val="tx1"/>
                </a:solidFill>
                <a:latin typeface="Verdana"/>
                <a:ea typeface="Verdana" charset="0"/>
                <a:cs typeface="Verdana"/>
              </a:defRPr>
            </a:lvl3pPr>
            <a:lvl4pPr marL="1600200" indent="-228600" algn="l" defTabSz="457200" rtl="0" eaLnBrk="0" fontAlgn="base" hangingPunct="0">
              <a:spcBef>
                <a:spcPct val="20000"/>
              </a:spcBef>
              <a:spcAft>
                <a:spcPct val="0"/>
              </a:spcAft>
              <a:buClr>
                <a:schemeClr val="bg2"/>
              </a:buClr>
              <a:buFont typeface="Arial" panose="020B0604020202020204" pitchFamily="34" charset="0"/>
              <a:buChar char="–"/>
              <a:defRPr sz="1400" kern="1200">
                <a:solidFill>
                  <a:schemeClr val="tx1"/>
                </a:solidFill>
                <a:latin typeface="Verdana"/>
                <a:ea typeface="Verdana" charset="0"/>
                <a:cs typeface="Verdana"/>
              </a:defRPr>
            </a:lvl4pPr>
            <a:lvl5pPr marL="2057400" indent="-228600" algn="l" defTabSz="457200" rtl="0" eaLnBrk="0" fontAlgn="base" hangingPunct="0">
              <a:spcBef>
                <a:spcPct val="20000"/>
              </a:spcBef>
              <a:spcAft>
                <a:spcPct val="0"/>
              </a:spcAft>
              <a:buClr>
                <a:schemeClr val="bg2"/>
              </a:buClr>
              <a:buFont typeface="Arial" panose="020B0604020202020204" pitchFamily="34" charset="0"/>
              <a:buChar char="»"/>
              <a:defRPr sz="1400" kern="1200">
                <a:solidFill>
                  <a:schemeClr val="tx1"/>
                </a:solidFill>
                <a:latin typeface="Verdana"/>
                <a:ea typeface="Verdana"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smtClean="0"/>
              <a:t>Printemps de la recherche en ESPE – Paris – 23 mars 2015</a:t>
            </a:r>
            <a:endParaRPr lang="fr-FR" dirty="0" smtClean="0"/>
          </a:p>
        </p:txBody>
      </p:sp>
      <p:sp>
        <p:nvSpPr>
          <p:cNvPr id="11" name="Espace réservé du numéro de diapositive 5"/>
          <p:cNvSpPr>
            <a:spLocks noGrp="1"/>
          </p:cNvSpPr>
          <p:nvPr>
            <p:ph type="sldNum" sz="quarter" idx="4"/>
          </p:nvPr>
        </p:nvSpPr>
        <p:spPr>
          <a:xfrm>
            <a:off x="8300620" y="6721475"/>
            <a:ext cx="843379" cy="136525"/>
          </a:xfrm>
          <a:prstGeom prst="rect">
            <a:avLst/>
          </a:prstGeom>
        </p:spPr>
        <p:txBody>
          <a:bodyPr anchor="ctr"/>
          <a:lstStyle>
            <a:lvl1pPr algn="ctr">
              <a:defRPr sz="1000" b="1">
                <a:solidFill>
                  <a:schemeClr val="bg1"/>
                </a:solidFill>
              </a:defRPr>
            </a:lvl1pPr>
          </a:lstStyle>
          <a:p>
            <a:fld id="{3D74D438-E81A-4686-AA33-003D7967FA74}" type="slidenum">
              <a:rPr lang="fr-FR" altLang="fr-FR" smtClean="0"/>
              <a:pPr/>
              <a:t>‹N°›</a:t>
            </a:fld>
            <a:endParaRPr lang="fr-FR" altLang="fr-FR"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1000" fill="hold"/>
                                        <p:tgtEl>
                                          <p:spTgt spid="1027"/>
                                        </p:tgtEl>
                                        <p:attrNameLst>
                                          <p:attrName>ppt_w</p:attrName>
                                        </p:attrNameLst>
                                      </p:cBhvr>
                                      <p:tavLst>
                                        <p:tav tm="0">
                                          <p:val>
                                            <p:fltVal val="0"/>
                                          </p:val>
                                        </p:tav>
                                        <p:tav tm="100000">
                                          <p:val>
                                            <p:strVal val="#ppt_w"/>
                                          </p:val>
                                        </p:tav>
                                      </p:tavLst>
                                    </p:anim>
                                    <p:anim calcmode="lin" valueType="num">
                                      <p:cBhvr>
                                        <p:cTn id="8" dur="1000" fill="hold"/>
                                        <p:tgtEl>
                                          <p:spTgt spid="1027"/>
                                        </p:tgtEl>
                                        <p:attrNameLst>
                                          <p:attrName>ppt_h</p:attrName>
                                        </p:attrNameLst>
                                      </p:cBhvr>
                                      <p:tavLst>
                                        <p:tav tm="0">
                                          <p:val>
                                            <p:fltVal val="0"/>
                                          </p:val>
                                        </p:tav>
                                        <p:tav tm="100000">
                                          <p:val>
                                            <p:strVal val="#ppt_h"/>
                                          </p:val>
                                        </p:tav>
                                      </p:tavLst>
                                    </p:anim>
                                    <p:animEffect transition="in" filter="fade">
                                      <p:cBhvr>
                                        <p:cTn id="9" dur="1000"/>
                                        <p:tgtEl>
                                          <p:spTgt spid="102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28">
                                            <p:txEl>
                                              <p:pRg st="0" end="0"/>
                                            </p:txEl>
                                          </p:spTgt>
                                        </p:tgtEl>
                                        <p:attrNameLst>
                                          <p:attrName>style.visibility</p:attrName>
                                        </p:attrNameLst>
                                      </p:cBhvr>
                                      <p:to>
                                        <p:strVal val="visible"/>
                                      </p:to>
                                    </p:set>
                                    <p:anim calcmode="lin" valueType="num">
                                      <p:cBhvr>
                                        <p:cTn id="14" dur="1000" fill="hold"/>
                                        <p:tgtEl>
                                          <p:spTgt spid="1028">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1028">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102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28">
                                            <p:txEl>
                                              <p:pRg st="1" end="1"/>
                                            </p:txEl>
                                          </p:spTgt>
                                        </p:tgtEl>
                                        <p:attrNameLst>
                                          <p:attrName>style.visibility</p:attrName>
                                        </p:attrNameLst>
                                      </p:cBhvr>
                                      <p:to>
                                        <p:strVal val="visible"/>
                                      </p:to>
                                    </p:set>
                                    <p:anim calcmode="lin" valueType="num">
                                      <p:cBhvr>
                                        <p:cTn id="21" dur="1000" fill="hold"/>
                                        <p:tgtEl>
                                          <p:spTgt spid="1028">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1028">
                                            <p:txEl>
                                              <p:pRg st="1" end="1"/>
                                            </p:txEl>
                                          </p:spTgt>
                                        </p:tgtEl>
                                        <p:attrNameLst>
                                          <p:attrName>ppt_h</p:attrName>
                                        </p:attrNameLst>
                                      </p:cBhvr>
                                      <p:tavLst>
                                        <p:tav tm="0">
                                          <p:val>
                                            <p:fltVal val="0"/>
                                          </p:val>
                                        </p:tav>
                                        <p:tav tm="100000">
                                          <p:val>
                                            <p:strVal val="#ppt_h"/>
                                          </p:val>
                                        </p:tav>
                                      </p:tavLst>
                                    </p:anim>
                                    <p:animEffect transition="in" filter="fade">
                                      <p:cBhvr>
                                        <p:cTn id="23" dur="1000"/>
                                        <p:tgtEl>
                                          <p:spTgt spid="102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28">
                                            <p:txEl>
                                              <p:pRg st="2" end="2"/>
                                            </p:txEl>
                                          </p:spTgt>
                                        </p:tgtEl>
                                        <p:attrNameLst>
                                          <p:attrName>style.visibility</p:attrName>
                                        </p:attrNameLst>
                                      </p:cBhvr>
                                      <p:to>
                                        <p:strVal val="visible"/>
                                      </p:to>
                                    </p:set>
                                    <p:anim calcmode="lin" valueType="num">
                                      <p:cBhvr>
                                        <p:cTn id="28" dur="1000" fill="hold"/>
                                        <p:tgtEl>
                                          <p:spTgt spid="1028">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1028">
                                            <p:txEl>
                                              <p:pRg st="2" end="2"/>
                                            </p:txEl>
                                          </p:spTgt>
                                        </p:tgtEl>
                                        <p:attrNameLst>
                                          <p:attrName>ppt_h</p:attrName>
                                        </p:attrNameLst>
                                      </p:cBhvr>
                                      <p:tavLst>
                                        <p:tav tm="0">
                                          <p:val>
                                            <p:fltVal val="0"/>
                                          </p:val>
                                        </p:tav>
                                        <p:tav tm="100000">
                                          <p:val>
                                            <p:strVal val="#ppt_h"/>
                                          </p:val>
                                        </p:tav>
                                      </p:tavLst>
                                    </p:anim>
                                    <p:animEffect transition="in" filter="fade">
                                      <p:cBhvr>
                                        <p:cTn id="30" dur="1000"/>
                                        <p:tgtEl>
                                          <p:spTgt spid="102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28">
                                            <p:txEl>
                                              <p:pRg st="3" end="3"/>
                                            </p:txEl>
                                          </p:spTgt>
                                        </p:tgtEl>
                                        <p:attrNameLst>
                                          <p:attrName>style.visibility</p:attrName>
                                        </p:attrNameLst>
                                      </p:cBhvr>
                                      <p:to>
                                        <p:strVal val="visible"/>
                                      </p:to>
                                    </p:set>
                                    <p:anim calcmode="lin" valueType="num">
                                      <p:cBhvr>
                                        <p:cTn id="35" dur="1000" fill="hold"/>
                                        <p:tgtEl>
                                          <p:spTgt spid="1028">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1028">
                                            <p:txEl>
                                              <p:pRg st="3" end="3"/>
                                            </p:txEl>
                                          </p:spTgt>
                                        </p:tgtEl>
                                        <p:attrNameLst>
                                          <p:attrName>ppt_h</p:attrName>
                                        </p:attrNameLst>
                                      </p:cBhvr>
                                      <p:tavLst>
                                        <p:tav tm="0">
                                          <p:val>
                                            <p:fltVal val="0"/>
                                          </p:val>
                                        </p:tav>
                                        <p:tav tm="100000">
                                          <p:val>
                                            <p:strVal val="#ppt_h"/>
                                          </p:val>
                                        </p:tav>
                                      </p:tavLst>
                                    </p:anim>
                                    <p:animEffect transition="in" filter="fade">
                                      <p:cBhvr>
                                        <p:cTn id="37" dur="1000"/>
                                        <p:tgtEl>
                                          <p:spTgt spid="102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028">
                                            <p:txEl>
                                              <p:pRg st="4" end="4"/>
                                            </p:txEl>
                                          </p:spTgt>
                                        </p:tgtEl>
                                        <p:attrNameLst>
                                          <p:attrName>style.visibility</p:attrName>
                                        </p:attrNameLst>
                                      </p:cBhvr>
                                      <p:to>
                                        <p:strVal val="visible"/>
                                      </p:to>
                                    </p:set>
                                    <p:anim calcmode="lin" valueType="num">
                                      <p:cBhvr>
                                        <p:cTn id="42" dur="1000" fill="hold"/>
                                        <p:tgtEl>
                                          <p:spTgt spid="1028">
                                            <p:txEl>
                                              <p:pRg st="4" end="4"/>
                                            </p:txEl>
                                          </p:spTgt>
                                        </p:tgtEl>
                                        <p:attrNameLst>
                                          <p:attrName>ppt_w</p:attrName>
                                        </p:attrNameLst>
                                      </p:cBhvr>
                                      <p:tavLst>
                                        <p:tav tm="0">
                                          <p:val>
                                            <p:fltVal val="0"/>
                                          </p:val>
                                        </p:tav>
                                        <p:tav tm="100000">
                                          <p:val>
                                            <p:strVal val="#ppt_w"/>
                                          </p:val>
                                        </p:tav>
                                      </p:tavLst>
                                    </p:anim>
                                    <p:anim calcmode="lin" valueType="num">
                                      <p:cBhvr>
                                        <p:cTn id="43" dur="1000" fill="hold"/>
                                        <p:tgtEl>
                                          <p:spTgt spid="1028">
                                            <p:txEl>
                                              <p:pRg st="4" end="4"/>
                                            </p:txEl>
                                          </p:spTgt>
                                        </p:tgtEl>
                                        <p:attrNameLst>
                                          <p:attrName>ppt_h</p:attrName>
                                        </p:attrNameLst>
                                      </p:cBhvr>
                                      <p:tavLst>
                                        <p:tav tm="0">
                                          <p:val>
                                            <p:fltVal val="0"/>
                                          </p:val>
                                        </p:tav>
                                        <p:tav tm="100000">
                                          <p:val>
                                            <p:strVal val="#ppt_h"/>
                                          </p:val>
                                        </p:tav>
                                      </p:tavLst>
                                    </p:anim>
                                    <p:animEffect transition="in" filter="fade">
                                      <p:cBhvr>
                                        <p:cTn id="44" dur="1000"/>
                                        <p:tgtEl>
                                          <p:spTgt spid="10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P spid="1028" grpId="0" build="p">
        <p:tmplLst>
          <p:tmpl lvl="1">
            <p:tnLst>
              <p:par>
                <p:cTn presetID="53" presetClass="entr" presetSubtype="16" fill="hold" nodeType="clickEffect">
                  <p:stCondLst>
                    <p:cond delay="0"/>
                  </p:stCondLst>
                  <p:childTnLst>
                    <p:set>
                      <p:cBhvr>
                        <p:cTn dur="1" fill="hold">
                          <p:stCondLst>
                            <p:cond delay="0"/>
                          </p:stCondLst>
                        </p:cTn>
                        <p:tgtEl>
                          <p:spTgt spid="1028"/>
                        </p:tgtEl>
                        <p:attrNameLst>
                          <p:attrName>style.visibility</p:attrName>
                        </p:attrNameLst>
                      </p:cBhvr>
                      <p:to>
                        <p:strVal val="visible"/>
                      </p:to>
                    </p:set>
                    <p:anim calcmode="lin" valueType="num">
                      <p:cBhvr>
                        <p:cTn dur="1000" fill="hold"/>
                        <p:tgtEl>
                          <p:spTgt spid="1028"/>
                        </p:tgtEl>
                        <p:attrNameLst>
                          <p:attrName>ppt_w</p:attrName>
                        </p:attrNameLst>
                      </p:cBhvr>
                      <p:tavLst>
                        <p:tav tm="0">
                          <p:val>
                            <p:fltVal val="0"/>
                          </p:val>
                        </p:tav>
                        <p:tav tm="100000">
                          <p:val>
                            <p:strVal val="#ppt_w"/>
                          </p:val>
                        </p:tav>
                      </p:tavLst>
                    </p:anim>
                    <p:anim calcmode="lin" valueType="num">
                      <p:cBhvr>
                        <p:cTn dur="1000" fill="hold"/>
                        <p:tgtEl>
                          <p:spTgt spid="1028"/>
                        </p:tgtEl>
                        <p:attrNameLst>
                          <p:attrName>ppt_h</p:attrName>
                        </p:attrNameLst>
                      </p:cBhvr>
                      <p:tavLst>
                        <p:tav tm="0">
                          <p:val>
                            <p:fltVal val="0"/>
                          </p:val>
                        </p:tav>
                        <p:tav tm="100000">
                          <p:val>
                            <p:strVal val="#ppt_h"/>
                          </p:val>
                        </p:tav>
                      </p:tavLst>
                    </p:anim>
                    <p:animEffect transition="in" filter="fade">
                      <p:cBhvr>
                        <p:cTn dur="1000"/>
                        <p:tgtEl>
                          <p:spTgt spid="1028"/>
                        </p:tgtEl>
                      </p:cBhvr>
                    </p:animEffect>
                  </p:childTnLst>
                </p:cTn>
              </p:par>
            </p:tnLst>
          </p:tmpl>
          <p:tmpl lvl="2">
            <p:tnLst>
              <p:par>
                <p:cTn presetID="53" presetClass="entr" presetSubtype="16" fill="hold" nodeType="clickEffect">
                  <p:stCondLst>
                    <p:cond delay="0"/>
                  </p:stCondLst>
                  <p:childTnLst>
                    <p:set>
                      <p:cBhvr>
                        <p:cTn dur="1" fill="hold">
                          <p:stCondLst>
                            <p:cond delay="0"/>
                          </p:stCondLst>
                        </p:cTn>
                        <p:tgtEl>
                          <p:spTgt spid="1028"/>
                        </p:tgtEl>
                        <p:attrNameLst>
                          <p:attrName>style.visibility</p:attrName>
                        </p:attrNameLst>
                      </p:cBhvr>
                      <p:to>
                        <p:strVal val="visible"/>
                      </p:to>
                    </p:set>
                    <p:anim calcmode="lin" valueType="num">
                      <p:cBhvr>
                        <p:cTn dur="1000" fill="hold"/>
                        <p:tgtEl>
                          <p:spTgt spid="1028"/>
                        </p:tgtEl>
                        <p:attrNameLst>
                          <p:attrName>ppt_w</p:attrName>
                        </p:attrNameLst>
                      </p:cBhvr>
                      <p:tavLst>
                        <p:tav tm="0">
                          <p:val>
                            <p:fltVal val="0"/>
                          </p:val>
                        </p:tav>
                        <p:tav tm="100000">
                          <p:val>
                            <p:strVal val="#ppt_w"/>
                          </p:val>
                        </p:tav>
                      </p:tavLst>
                    </p:anim>
                    <p:anim calcmode="lin" valueType="num">
                      <p:cBhvr>
                        <p:cTn dur="1000" fill="hold"/>
                        <p:tgtEl>
                          <p:spTgt spid="1028"/>
                        </p:tgtEl>
                        <p:attrNameLst>
                          <p:attrName>ppt_h</p:attrName>
                        </p:attrNameLst>
                      </p:cBhvr>
                      <p:tavLst>
                        <p:tav tm="0">
                          <p:val>
                            <p:fltVal val="0"/>
                          </p:val>
                        </p:tav>
                        <p:tav tm="100000">
                          <p:val>
                            <p:strVal val="#ppt_h"/>
                          </p:val>
                        </p:tav>
                      </p:tavLst>
                    </p:anim>
                    <p:animEffect transition="in" filter="fade">
                      <p:cBhvr>
                        <p:cTn dur="1000"/>
                        <p:tgtEl>
                          <p:spTgt spid="1028"/>
                        </p:tgtEl>
                      </p:cBhvr>
                    </p:animEffect>
                  </p:childTnLst>
                </p:cTn>
              </p:par>
            </p:tnLst>
          </p:tmpl>
          <p:tmpl lvl="3">
            <p:tnLst>
              <p:par>
                <p:cTn presetID="53" presetClass="entr" presetSubtype="16" fill="hold" nodeType="clickEffect">
                  <p:stCondLst>
                    <p:cond delay="0"/>
                  </p:stCondLst>
                  <p:childTnLst>
                    <p:set>
                      <p:cBhvr>
                        <p:cTn dur="1" fill="hold">
                          <p:stCondLst>
                            <p:cond delay="0"/>
                          </p:stCondLst>
                        </p:cTn>
                        <p:tgtEl>
                          <p:spTgt spid="1028"/>
                        </p:tgtEl>
                        <p:attrNameLst>
                          <p:attrName>style.visibility</p:attrName>
                        </p:attrNameLst>
                      </p:cBhvr>
                      <p:to>
                        <p:strVal val="visible"/>
                      </p:to>
                    </p:set>
                    <p:anim calcmode="lin" valueType="num">
                      <p:cBhvr>
                        <p:cTn dur="1000" fill="hold"/>
                        <p:tgtEl>
                          <p:spTgt spid="1028"/>
                        </p:tgtEl>
                        <p:attrNameLst>
                          <p:attrName>ppt_w</p:attrName>
                        </p:attrNameLst>
                      </p:cBhvr>
                      <p:tavLst>
                        <p:tav tm="0">
                          <p:val>
                            <p:fltVal val="0"/>
                          </p:val>
                        </p:tav>
                        <p:tav tm="100000">
                          <p:val>
                            <p:strVal val="#ppt_w"/>
                          </p:val>
                        </p:tav>
                      </p:tavLst>
                    </p:anim>
                    <p:anim calcmode="lin" valueType="num">
                      <p:cBhvr>
                        <p:cTn dur="1000" fill="hold"/>
                        <p:tgtEl>
                          <p:spTgt spid="1028"/>
                        </p:tgtEl>
                        <p:attrNameLst>
                          <p:attrName>ppt_h</p:attrName>
                        </p:attrNameLst>
                      </p:cBhvr>
                      <p:tavLst>
                        <p:tav tm="0">
                          <p:val>
                            <p:fltVal val="0"/>
                          </p:val>
                        </p:tav>
                        <p:tav tm="100000">
                          <p:val>
                            <p:strVal val="#ppt_h"/>
                          </p:val>
                        </p:tav>
                      </p:tavLst>
                    </p:anim>
                    <p:animEffect transition="in" filter="fade">
                      <p:cBhvr>
                        <p:cTn dur="1000"/>
                        <p:tgtEl>
                          <p:spTgt spid="1028"/>
                        </p:tgtEl>
                      </p:cBhvr>
                    </p:animEffect>
                  </p:childTnLst>
                </p:cTn>
              </p:par>
            </p:tnLst>
          </p:tmpl>
          <p:tmpl lvl="4">
            <p:tnLst>
              <p:par>
                <p:cTn presetID="53" presetClass="entr" presetSubtype="16" fill="hold" nodeType="clickEffect">
                  <p:stCondLst>
                    <p:cond delay="0"/>
                  </p:stCondLst>
                  <p:childTnLst>
                    <p:set>
                      <p:cBhvr>
                        <p:cTn dur="1" fill="hold">
                          <p:stCondLst>
                            <p:cond delay="0"/>
                          </p:stCondLst>
                        </p:cTn>
                        <p:tgtEl>
                          <p:spTgt spid="1028"/>
                        </p:tgtEl>
                        <p:attrNameLst>
                          <p:attrName>style.visibility</p:attrName>
                        </p:attrNameLst>
                      </p:cBhvr>
                      <p:to>
                        <p:strVal val="visible"/>
                      </p:to>
                    </p:set>
                    <p:anim calcmode="lin" valueType="num">
                      <p:cBhvr>
                        <p:cTn dur="1000" fill="hold"/>
                        <p:tgtEl>
                          <p:spTgt spid="1028"/>
                        </p:tgtEl>
                        <p:attrNameLst>
                          <p:attrName>ppt_w</p:attrName>
                        </p:attrNameLst>
                      </p:cBhvr>
                      <p:tavLst>
                        <p:tav tm="0">
                          <p:val>
                            <p:fltVal val="0"/>
                          </p:val>
                        </p:tav>
                        <p:tav tm="100000">
                          <p:val>
                            <p:strVal val="#ppt_w"/>
                          </p:val>
                        </p:tav>
                      </p:tavLst>
                    </p:anim>
                    <p:anim calcmode="lin" valueType="num">
                      <p:cBhvr>
                        <p:cTn dur="1000" fill="hold"/>
                        <p:tgtEl>
                          <p:spTgt spid="1028"/>
                        </p:tgtEl>
                        <p:attrNameLst>
                          <p:attrName>ppt_h</p:attrName>
                        </p:attrNameLst>
                      </p:cBhvr>
                      <p:tavLst>
                        <p:tav tm="0">
                          <p:val>
                            <p:fltVal val="0"/>
                          </p:val>
                        </p:tav>
                        <p:tav tm="100000">
                          <p:val>
                            <p:strVal val="#ppt_h"/>
                          </p:val>
                        </p:tav>
                      </p:tavLst>
                    </p:anim>
                    <p:animEffect transition="in" filter="fade">
                      <p:cBhvr>
                        <p:cTn dur="1000"/>
                        <p:tgtEl>
                          <p:spTgt spid="1028"/>
                        </p:tgtEl>
                      </p:cBhvr>
                    </p:animEffect>
                  </p:childTnLst>
                </p:cTn>
              </p:par>
            </p:tnLst>
          </p:tmpl>
          <p:tmpl lvl="5">
            <p:tnLst>
              <p:par>
                <p:cTn presetID="53" presetClass="entr" presetSubtype="16" fill="hold" nodeType="clickEffect">
                  <p:stCondLst>
                    <p:cond delay="0"/>
                  </p:stCondLst>
                  <p:childTnLst>
                    <p:set>
                      <p:cBhvr>
                        <p:cTn dur="1" fill="hold">
                          <p:stCondLst>
                            <p:cond delay="0"/>
                          </p:stCondLst>
                        </p:cTn>
                        <p:tgtEl>
                          <p:spTgt spid="1028"/>
                        </p:tgtEl>
                        <p:attrNameLst>
                          <p:attrName>style.visibility</p:attrName>
                        </p:attrNameLst>
                      </p:cBhvr>
                      <p:to>
                        <p:strVal val="visible"/>
                      </p:to>
                    </p:set>
                    <p:anim calcmode="lin" valueType="num">
                      <p:cBhvr>
                        <p:cTn dur="1000" fill="hold"/>
                        <p:tgtEl>
                          <p:spTgt spid="1028"/>
                        </p:tgtEl>
                        <p:attrNameLst>
                          <p:attrName>ppt_w</p:attrName>
                        </p:attrNameLst>
                      </p:cBhvr>
                      <p:tavLst>
                        <p:tav tm="0">
                          <p:val>
                            <p:fltVal val="0"/>
                          </p:val>
                        </p:tav>
                        <p:tav tm="100000">
                          <p:val>
                            <p:strVal val="#ppt_w"/>
                          </p:val>
                        </p:tav>
                      </p:tavLst>
                    </p:anim>
                    <p:anim calcmode="lin" valueType="num">
                      <p:cBhvr>
                        <p:cTn dur="1000" fill="hold"/>
                        <p:tgtEl>
                          <p:spTgt spid="1028"/>
                        </p:tgtEl>
                        <p:attrNameLst>
                          <p:attrName>ppt_h</p:attrName>
                        </p:attrNameLst>
                      </p:cBhvr>
                      <p:tavLst>
                        <p:tav tm="0">
                          <p:val>
                            <p:fltVal val="0"/>
                          </p:val>
                        </p:tav>
                        <p:tav tm="100000">
                          <p:val>
                            <p:strVal val="#ppt_h"/>
                          </p:val>
                        </p:tav>
                      </p:tavLst>
                    </p:anim>
                    <p:animEffect transition="in" filter="fade">
                      <p:cBhvr>
                        <p:cTn dur="1000"/>
                        <p:tgtEl>
                          <p:spTgt spid="1028"/>
                        </p:tgtEl>
                      </p:cBhvr>
                    </p:animEffect>
                  </p:childTnLst>
                </p:cTn>
              </p:par>
            </p:tnLst>
          </p:tmpl>
        </p:tmplLst>
      </p:bldP>
    </p:bldLst>
  </p:timing>
  <p:hf hdr="0"/>
  <p:txStyles>
    <p:titleStyle>
      <a:lvl1pPr algn="l" defTabSz="457200" rtl="0" eaLnBrk="0" fontAlgn="base" hangingPunct="0">
        <a:spcBef>
          <a:spcPct val="0"/>
        </a:spcBef>
        <a:spcAft>
          <a:spcPct val="0"/>
        </a:spcAft>
        <a:defRPr sz="3200" b="1" kern="1200">
          <a:solidFill>
            <a:srgbClr val="2663B4"/>
          </a:solidFill>
          <a:latin typeface="Verdana"/>
          <a:ea typeface="MS PGothic" pitchFamily="34" charset="-128"/>
          <a:cs typeface="Verdana"/>
        </a:defRPr>
      </a:lvl1pPr>
      <a:lvl2pPr algn="l" defTabSz="457200" rtl="0" eaLnBrk="0" fontAlgn="base" hangingPunct="0">
        <a:spcBef>
          <a:spcPct val="0"/>
        </a:spcBef>
        <a:spcAft>
          <a:spcPct val="0"/>
        </a:spcAft>
        <a:defRPr sz="2600">
          <a:solidFill>
            <a:srgbClr val="2663B4"/>
          </a:solidFill>
          <a:latin typeface="Verdana" charset="0"/>
          <a:ea typeface="MS PGothic" pitchFamily="34" charset="-128"/>
          <a:cs typeface="Verdana" pitchFamily="34" charset="0"/>
        </a:defRPr>
      </a:lvl2pPr>
      <a:lvl3pPr algn="l" defTabSz="457200" rtl="0" eaLnBrk="0" fontAlgn="base" hangingPunct="0">
        <a:spcBef>
          <a:spcPct val="0"/>
        </a:spcBef>
        <a:spcAft>
          <a:spcPct val="0"/>
        </a:spcAft>
        <a:defRPr sz="2600">
          <a:solidFill>
            <a:srgbClr val="2663B4"/>
          </a:solidFill>
          <a:latin typeface="Verdana" charset="0"/>
          <a:ea typeface="MS PGothic" pitchFamily="34" charset="-128"/>
          <a:cs typeface="Verdana" pitchFamily="34" charset="0"/>
        </a:defRPr>
      </a:lvl3pPr>
      <a:lvl4pPr algn="l" defTabSz="457200" rtl="0" eaLnBrk="0" fontAlgn="base" hangingPunct="0">
        <a:spcBef>
          <a:spcPct val="0"/>
        </a:spcBef>
        <a:spcAft>
          <a:spcPct val="0"/>
        </a:spcAft>
        <a:defRPr sz="2600">
          <a:solidFill>
            <a:srgbClr val="2663B4"/>
          </a:solidFill>
          <a:latin typeface="Verdana" charset="0"/>
          <a:ea typeface="MS PGothic" pitchFamily="34" charset="-128"/>
          <a:cs typeface="Verdana" pitchFamily="34" charset="0"/>
        </a:defRPr>
      </a:lvl4pPr>
      <a:lvl5pPr algn="l" defTabSz="457200" rtl="0" eaLnBrk="0" fontAlgn="base" hangingPunct="0">
        <a:spcBef>
          <a:spcPct val="0"/>
        </a:spcBef>
        <a:spcAft>
          <a:spcPct val="0"/>
        </a:spcAft>
        <a:defRPr sz="2600">
          <a:solidFill>
            <a:srgbClr val="2663B4"/>
          </a:solidFill>
          <a:latin typeface="Verdana" charset="0"/>
          <a:ea typeface="MS PGothic" pitchFamily="34" charset="-128"/>
          <a:cs typeface="Verdana" pitchFamily="34" charset="0"/>
        </a:defRPr>
      </a:lvl5pPr>
      <a:lvl6pPr marL="457200" algn="l" defTabSz="457200" rtl="0" fontAlgn="base">
        <a:spcBef>
          <a:spcPct val="0"/>
        </a:spcBef>
        <a:spcAft>
          <a:spcPct val="0"/>
        </a:spcAft>
        <a:defRPr sz="2600">
          <a:solidFill>
            <a:srgbClr val="2663B4"/>
          </a:solidFill>
          <a:latin typeface="Verdana" charset="0"/>
          <a:ea typeface="ＭＳ Ｐゴシック" charset="0"/>
        </a:defRPr>
      </a:lvl6pPr>
      <a:lvl7pPr marL="914400" algn="l" defTabSz="457200" rtl="0" fontAlgn="base">
        <a:spcBef>
          <a:spcPct val="0"/>
        </a:spcBef>
        <a:spcAft>
          <a:spcPct val="0"/>
        </a:spcAft>
        <a:defRPr sz="2600">
          <a:solidFill>
            <a:srgbClr val="2663B4"/>
          </a:solidFill>
          <a:latin typeface="Verdana" charset="0"/>
          <a:ea typeface="ＭＳ Ｐゴシック" charset="0"/>
        </a:defRPr>
      </a:lvl7pPr>
      <a:lvl8pPr marL="1371600" algn="l" defTabSz="457200" rtl="0" fontAlgn="base">
        <a:spcBef>
          <a:spcPct val="0"/>
        </a:spcBef>
        <a:spcAft>
          <a:spcPct val="0"/>
        </a:spcAft>
        <a:defRPr sz="2600">
          <a:solidFill>
            <a:srgbClr val="2663B4"/>
          </a:solidFill>
          <a:latin typeface="Verdana" charset="0"/>
          <a:ea typeface="ＭＳ Ｐゴシック" charset="0"/>
        </a:defRPr>
      </a:lvl8pPr>
      <a:lvl9pPr marL="1828800" algn="l" defTabSz="457200" rtl="0" fontAlgn="base">
        <a:spcBef>
          <a:spcPct val="0"/>
        </a:spcBef>
        <a:spcAft>
          <a:spcPct val="0"/>
        </a:spcAft>
        <a:defRPr sz="2600">
          <a:solidFill>
            <a:srgbClr val="2663B4"/>
          </a:solidFill>
          <a:latin typeface="Verdana" charset="0"/>
          <a:ea typeface="ＭＳ Ｐゴシック" charset="0"/>
        </a:defRPr>
      </a:lvl9pPr>
    </p:titleStyle>
    <p:bodyStyle>
      <a:lvl1pPr marL="342900" indent="-342900" algn="l" defTabSz="457200" rtl="0" eaLnBrk="0" fontAlgn="base" hangingPunct="0">
        <a:spcBef>
          <a:spcPct val="20000"/>
        </a:spcBef>
        <a:spcAft>
          <a:spcPct val="0"/>
        </a:spcAft>
        <a:defRPr sz="2600" kern="1200">
          <a:solidFill>
            <a:schemeClr val="tx1"/>
          </a:solidFill>
          <a:latin typeface="Verdana"/>
          <a:ea typeface="MS PGothic" pitchFamily="34" charset="-128"/>
          <a:cs typeface="MS PGothic" pitchFamily="34" charset="-128"/>
        </a:defRPr>
      </a:lvl1pPr>
      <a:lvl2pPr marL="742950" indent="-285750" algn="l" defTabSz="457200" rtl="0" eaLnBrk="0" fontAlgn="base" hangingPunct="0">
        <a:spcBef>
          <a:spcPct val="20000"/>
        </a:spcBef>
        <a:spcAft>
          <a:spcPct val="0"/>
        </a:spcAft>
        <a:buClr>
          <a:schemeClr val="bg2"/>
        </a:buClr>
        <a:buFont typeface="Wingdings" panose="05000000000000000000" pitchFamily="2" charset="2"/>
        <a:buChar char=""/>
        <a:defRPr sz="2600" kern="1200">
          <a:solidFill>
            <a:schemeClr val="tx1"/>
          </a:solidFill>
          <a:latin typeface="Verdana"/>
          <a:ea typeface="MS PGothic" pitchFamily="34" charset="-128"/>
          <a:cs typeface="Verdana"/>
        </a:defRPr>
      </a:lvl2pPr>
      <a:lvl3pPr marL="1143000" indent="-228600" algn="l" defTabSz="457200" rtl="0" eaLnBrk="0" fontAlgn="base" hangingPunct="0">
        <a:spcBef>
          <a:spcPct val="20000"/>
        </a:spcBef>
        <a:spcAft>
          <a:spcPct val="0"/>
        </a:spcAft>
        <a:buClr>
          <a:schemeClr val="bg2"/>
        </a:buClr>
        <a:buFont typeface="Arial" panose="020B0604020202020204" pitchFamily="34" charset="0"/>
        <a:buChar char="•"/>
        <a:defRPr sz="2600" kern="1200">
          <a:solidFill>
            <a:schemeClr val="tx1"/>
          </a:solidFill>
          <a:latin typeface="Verdana"/>
          <a:ea typeface="Verdana" charset="0"/>
          <a:cs typeface="Verdana"/>
        </a:defRPr>
      </a:lvl3pPr>
      <a:lvl4pPr marL="1600200" indent="-228600" algn="l" defTabSz="457200" rtl="0" eaLnBrk="0" fontAlgn="base" hangingPunct="0">
        <a:spcBef>
          <a:spcPct val="20000"/>
        </a:spcBef>
        <a:spcAft>
          <a:spcPct val="0"/>
        </a:spcAft>
        <a:buClr>
          <a:schemeClr val="bg2"/>
        </a:buClr>
        <a:buFont typeface="Arial" panose="020B0604020202020204" pitchFamily="34" charset="0"/>
        <a:buChar char="–"/>
        <a:defRPr sz="2600" kern="1200">
          <a:solidFill>
            <a:schemeClr val="tx1"/>
          </a:solidFill>
          <a:latin typeface="Verdana"/>
          <a:ea typeface="Verdana" charset="0"/>
          <a:cs typeface="Verdana"/>
        </a:defRPr>
      </a:lvl4pPr>
      <a:lvl5pPr marL="2057400" indent="-228600" algn="l" defTabSz="457200" rtl="0" eaLnBrk="0" fontAlgn="base" hangingPunct="0">
        <a:spcBef>
          <a:spcPct val="20000"/>
        </a:spcBef>
        <a:spcAft>
          <a:spcPct val="0"/>
        </a:spcAft>
        <a:buClr>
          <a:schemeClr val="bg2"/>
        </a:buClr>
        <a:buFont typeface="Arial" panose="020B0604020202020204" pitchFamily="34" charset="0"/>
        <a:buChar char="»"/>
        <a:defRPr sz="2600" kern="1200">
          <a:solidFill>
            <a:schemeClr val="tx1"/>
          </a:solidFill>
          <a:latin typeface="Verdana"/>
          <a:ea typeface="Verdana"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2975" y="1800000"/>
            <a:ext cx="7115175" cy="2954655"/>
          </a:xfrm>
        </p:spPr>
        <p:txBody>
          <a:bodyPr/>
          <a:lstStyle/>
          <a:p>
            <a:r>
              <a:rPr lang="fr-FR" sz="3200" dirty="0">
                <a:ea typeface="ＭＳ Ｐゴシック" charset="0"/>
              </a:rPr>
              <a:t>Analyse des pratiques et développement professionnel des jeunes enseignants de sciences économiques et </a:t>
            </a:r>
            <a:r>
              <a:rPr lang="fr-FR" sz="3200" dirty="0" smtClean="0">
                <a:ea typeface="ＭＳ Ｐゴシック" charset="0"/>
              </a:rPr>
              <a:t>sociales</a:t>
            </a:r>
            <a:endParaRPr lang="fr-FR" sz="3200" dirty="0"/>
          </a:p>
        </p:txBody>
      </p:sp>
      <p:sp>
        <p:nvSpPr>
          <p:cNvPr id="3" name="Sous-titre 2"/>
          <p:cNvSpPr txBox="1">
            <a:spLocks/>
          </p:cNvSpPr>
          <p:nvPr/>
        </p:nvSpPr>
        <p:spPr>
          <a:xfrm>
            <a:off x="828675" y="4711310"/>
            <a:ext cx="5798369" cy="648072"/>
          </a:xfrm>
          <a:prstGeom prst="rect">
            <a:avLst/>
          </a:prstGeom>
        </p:spPr>
        <p:txBody>
          <a:bodyPr>
            <a:normAutofit fontScale="85000" lnSpcReduction="20000"/>
          </a:bodyPr>
          <a:lstStyle>
            <a:lvl1pPr marL="342900" indent="-342900" algn="l" defTabSz="457200" rtl="0" eaLnBrk="0" fontAlgn="base" hangingPunct="0">
              <a:spcBef>
                <a:spcPct val="20000"/>
              </a:spcBef>
              <a:spcAft>
                <a:spcPct val="0"/>
              </a:spcAft>
              <a:defRPr sz="1400" kern="1200">
                <a:solidFill>
                  <a:schemeClr val="tx1"/>
                </a:solidFill>
                <a:latin typeface="Verdana"/>
                <a:ea typeface="MS PGothic" pitchFamily="34" charset="-128"/>
                <a:cs typeface="MS PGothic" pitchFamily="34" charset="-128"/>
              </a:defRPr>
            </a:lvl1pPr>
            <a:lvl2pPr marL="742950" indent="-285750" algn="l" defTabSz="457200" rtl="0" eaLnBrk="0" fontAlgn="base" hangingPunct="0">
              <a:spcBef>
                <a:spcPct val="20000"/>
              </a:spcBef>
              <a:spcAft>
                <a:spcPct val="0"/>
              </a:spcAft>
              <a:buClr>
                <a:schemeClr val="bg2"/>
              </a:buClr>
              <a:buFont typeface="Wingdings" panose="05000000000000000000" pitchFamily="2" charset="2"/>
              <a:buChar char=""/>
              <a:defRPr sz="1400" kern="1200">
                <a:solidFill>
                  <a:schemeClr val="tx1"/>
                </a:solidFill>
                <a:latin typeface="Verdana"/>
                <a:ea typeface="MS PGothic" pitchFamily="34" charset="-128"/>
                <a:cs typeface="Verdana"/>
              </a:defRPr>
            </a:lvl2pPr>
            <a:lvl3pPr marL="1143000" indent="-228600" algn="l" defTabSz="457200" rtl="0" eaLnBrk="0" fontAlgn="base" hangingPunct="0">
              <a:spcBef>
                <a:spcPct val="20000"/>
              </a:spcBef>
              <a:spcAft>
                <a:spcPct val="0"/>
              </a:spcAft>
              <a:buClr>
                <a:schemeClr val="bg2"/>
              </a:buClr>
              <a:buFont typeface="Arial" panose="020B0604020202020204" pitchFamily="34" charset="0"/>
              <a:buChar char="•"/>
              <a:defRPr sz="1400" kern="1200">
                <a:solidFill>
                  <a:schemeClr val="tx1"/>
                </a:solidFill>
                <a:latin typeface="Verdana"/>
                <a:ea typeface="Verdana" charset="0"/>
                <a:cs typeface="Verdana"/>
              </a:defRPr>
            </a:lvl3pPr>
            <a:lvl4pPr marL="1600200" indent="-228600" algn="l" defTabSz="457200" rtl="0" eaLnBrk="0" fontAlgn="base" hangingPunct="0">
              <a:spcBef>
                <a:spcPct val="20000"/>
              </a:spcBef>
              <a:spcAft>
                <a:spcPct val="0"/>
              </a:spcAft>
              <a:buClr>
                <a:schemeClr val="bg2"/>
              </a:buClr>
              <a:buFont typeface="Arial" panose="020B0604020202020204" pitchFamily="34" charset="0"/>
              <a:buChar char="–"/>
              <a:defRPr sz="1400" kern="1200">
                <a:solidFill>
                  <a:schemeClr val="tx1"/>
                </a:solidFill>
                <a:latin typeface="Verdana"/>
                <a:ea typeface="Verdana" charset="0"/>
                <a:cs typeface="Verdana"/>
              </a:defRPr>
            </a:lvl4pPr>
            <a:lvl5pPr marL="2057400" indent="-228600" algn="l" defTabSz="457200" rtl="0" eaLnBrk="0" fontAlgn="base" hangingPunct="0">
              <a:spcBef>
                <a:spcPct val="20000"/>
              </a:spcBef>
              <a:spcAft>
                <a:spcPct val="0"/>
              </a:spcAft>
              <a:buClr>
                <a:schemeClr val="bg2"/>
              </a:buClr>
              <a:buFont typeface="Arial" panose="020B0604020202020204" pitchFamily="34" charset="0"/>
              <a:buChar char="»"/>
              <a:defRPr sz="1400" kern="1200">
                <a:solidFill>
                  <a:schemeClr val="tx1"/>
                </a:solidFill>
                <a:latin typeface="Verdana"/>
                <a:ea typeface="Verdana"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b="1" dirty="0" smtClean="0">
                <a:solidFill>
                  <a:srgbClr val="FFC000"/>
                </a:solidFill>
              </a:rPr>
              <a:t>Christine Dollo</a:t>
            </a:r>
          </a:p>
          <a:p>
            <a:r>
              <a:rPr lang="fr-FR" b="1" dirty="0" smtClean="0">
                <a:solidFill>
                  <a:srgbClr val="FFC000"/>
                </a:solidFill>
              </a:rPr>
              <a:t>Maître de conférences, ESPE </a:t>
            </a:r>
            <a:r>
              <a:rPr lang="fr-FR" b="1" dirty="0" smtClean="0">
                <a:solidFill>
                  <a:srgbClr val="FFC000"/>
                </a:solidFill>
              </a:rPr>
              <a:t>Aix-Marseille</a:t>
            </a:r>
          </a:p>
          <a:p>
            <a:r>
              <a:rPr lang="fr-FR" b="1" dirty="0" smtClean="0">
                <a:solidFill>
                  <a:srgbClr val="FFC000"/>
                </a:solidFill>
              </a:rPr>
              <a:t>EA 4671Adef, Aix-Marseille Université, 13248, Marseille, France</a:t>
            </a:r>
            <a:endParaRPr lang="fr-FR" b="1" dirty="0" smtClean="0">
              <a:solidFill>
                <a:srgbClr val="FFC000"/>
              </a:solidFill>
            </a:endParaRPr>
          </a:p>
        </p:txBody>
      </p:sp>
      <p:sp>
        <p:nvSpPr>
          <p:cNvPr id="4" name="ZoneTexte 3"/>
          <p:cNvSpPr txBox="1"/>
          <p:nvPr/>
        </p:nvSpPr>
        <p:spPr>
          <a:xfrm>
            <a:off x="1428750" y="828675"/>
            <a:ext cx="5772150" cy="369332"/>
          </a:xfrm>
          <a:prstGeom prst="rect">
            <a:avLst/>
          </a:prstGeom>
          <a:noFill/>
        </p:spPr>
        <p:txBody>
          <a:bodyPr wrap="square" rtlCol="0">
            <a:spAutoFit/>
          </a:bodyPr>
          <a:lstStyle/>
          <a:p>
            <a:r>
              <a:rPr lang="fr-FR" b="1" dirty="0" smtClean="0">
                <a:solidFill>
                  <a:schemeClr val="accent1">
                    <a:lumMod val="75000"/>
                  </a:schemeClr>
                </a:solidFill>
              </a:rPr>
              <a:t>Printemps de la recherche en ESPE – Paris - 23 mars 2015</a:t>
            </a:r>
            <a:endParaRPr lang="fr-FR" b="1" dirty="0">
              <a:solidFill>
                <a:schemeClr val="accent1">
                  <a:lumMod val="75000"/>
                </a:schemeClr>
              </a:solidFill>
            </a:endParaRPr>
          </a:p>
        </p:txBody>
      </p:sp>
    </p:spTree>
    <p:extLst>
      <p:ext uri="{BB962C8B-B14F-4D97-AF65-F5344CB8AC3E}">
        <p14:creationId xmlns:p14="http://schemas.microsoft.com/office/powerpoint/2010/main" val="248521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313" y="4176074"/>
            <a:ext cx="7772400" cy="1998483"/>
          </a:xfrm>
        </p:spPr>
        <p:txBody>
          <a:bodyPr/>
          <a:lstStyle/>
          <a:p>
            <a:r>
              <a:rPr lang="fr-FR" sz="3600" dirty="0" smtClean="0"/>
              <a:t>Le « statut » de l’enseignant dans la classe</a:t>
            </a:r>
            <a:endParaRPr lang="fr-FR" sz="3600" dirty="0"/>
          </a:p>
        </p:txBody>
      </p:sp>
      <p:sp>
        <p:nvSpPr>
          <p:cNvPr id="4" name="Espace réservé de la date 3"/>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3519986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2709" y="778807"/>
            <a:ext cx="8229600" cy="846138"/>
          </a:xfrm>
        </p:spPr>
        <p:txBody>
          <a:bodyPr/>
          <a:lstStyle/>
          <a:p>
            <a:r>
              <a:rPr lang="fr-FR" dirty="0" smtClean="0"/>
              <a:t>Le « statut » de l’enseignant dans la classe : Thibault</a:t>
            </a:r>
            <a:endParaRPr lang="fr-FR" dirty="0"/>
          </a:p>
        </p:txBody>
      </p:sp>
      <p:sp>
        <p:nvSpPr>
          <p:cNvPr id="3" name="Espace réservé du contenu 2"/>
          <p:cNvSpPr>
            <a:spLocks noGrp="1"/>
          </p:cNvSpPr>
          <p:nvPr>
            <p:ph idx="1"/>
          </p:nvPr>
        </p:nvSpPr>
        <p:spPr>
          <a:xfrm>
            <a:off x="457200" y="2084156"/>
            <a:ext cx="8229600" cy="4335498"/>
          </a:xfrm>
        </p:spPr>
        <p:txBody>
          <a:bodyPr/>
          <a:lstStyle/>
          <a:p>
            <a:r>
              <a:rPr lang="fr-FR" dirty="0" smtClean="0">
                <a:latin typeface="Verdana" panose="020B0604030504040204" pitchFamily="34" charset="0"/>
                <a:ea typeface="Verdana" panose="020B0604030504040204" pitchFamily="34" charset="0"/>
                <a:cs typeface="Verdana" panose="020B0604030504040204" pitchFamily="34" charset="0"/>
              </a:rPr>
              <a:t>« Alors</a:t>
            </a:r>
            <a:r>
              <a:rPr lang="fr-FR" dirty="0">
                <a:latin typeface="Verdana" panose="020B0604030504040204" pitchFamily="34" charset="0"/>
                <a:ea typeface="Verdana" panose="020B0604030504040204" pitchFamily="34" charset="0"/>
                <a:cs typeface="Verdana" panose="020B0604030504040204" pitchFamily="34" charset="0"/>
              </a:rPr>
              <a:t>, le concert de musique, il ne pose pas de problème ? Tout le monde est d’accord pour dire que c’est un service </a:t>
            </a:r>
            <a:r>
              <a:rPr lang="fr-FR" dirty="0" smtClean="0">
                <a:latin typeface="Verdana" panose="020B0604030504040204" pitchFamily="34" charset="0"/>
                <a:ea typeface="Verdana" panose="020B0604030504040204" pitchFamily="34" charset="0"/>
                <a:cs typeface="Verdana" panose="020B0604030504040204" pitchFamily="34" charset="0"/>
              </a:rPr>
              <a:t>?</a:t>
            </a:r>
            <a:r>
              <a:rPr lang="fr-FR" dirty="0">
                <a:latin typeface="Verdana" panose="020B0604030504040204" pitchFamily="34" charset="0"/>
                <a:ea typeface="Verdana" panose="020B0604030504040204" pitchFamily="34" charset="0"/>
                <a:cs typeface="Verdana" panose="020B0604030504040204" pitchFamily="34" charset="0"/>
              </a:rPr>
              <a:t> Oui, </a:t>
            </a:r>
            <a:r>
              <a:rPr lang="fr-FR"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moi je suis d’accord </a:t>
            </a:r>
            <a:r>
              <a:rPr lang="fr-FR" dirty="0" smtClean="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aussi </a:t>
            </a:r>
            <a:r>
              <a:rPr lang="fr-FR" dirty="0" smtClean="0">
                <a:latin typeface="Verdana" panose="020B0604030504040204" pitchFamily="34" charset="0"/>
                <a:ea typeface="Verdana" panose="020B0604030504040204" pitchFamily="34" charset="0"/>
                <a:cs typeface="Verdana" panose="020B0604030504040204" pitchFamily="34" charset="0"/>
              </a:rPr>
              <a:t>». </a:t>
            </a:r>
          </a:p>
          <a:p>
            <a:r>
              <a:rPr lang="fr-FR" dirty="0" smtClean="0">
                <a:latin typeface="Verdana" panose="020B0604030504040204" pitchFamily="34" charset="0"/>
                <a:ea typeface="Verdana" panose="020B0604030504040204" pitchFamily="34" charset="0"/>
                <a:cs typeface="Verdana" panose="020B0604030504040204" pitchFamily="34" charset="0"/>
              </a:rPr>
              <a:t>« A </a:t>
            </a:r>
            <a:r>
              <a:rPr lang="fr-FR" dirty="0">
                <a:latin typeface="Verdana" panose="020B0604030504040204" pitchFamily="34" charset="0"/>
                <a:ea typeface="Verdana" panose="020B0604030504040204" pitchFamily="34" charset="0"/>
                <a:cs typeface="Verdana" panose="020B0604030504040204" pitchFamily="34" charset="0"/>
              </a:rPr>
              <a:t>priori dans les biens vous me dites que c’est quelque chose de matériel. </a:t>
            </a:r>
            <a:r>
              <a:rPr lang="fr-FR" dirty="0">
                <a:solidFill>
                  <a:srgbClr val="385623"/>
                </a:solidFill>
                <a:latin typeface="Verdana" panose="020B0604030504040204" pitchFamily="34" charset="0"/>
                <a:ea typeface="Verdana" panose="020B0604030504040204" pitchFamily="34" charset="0"/>
                <a:cs typeface="Verdana" panose="020B0604030504040204" pitchFamily="34" charset="0"/>
              </a:rPr>
              <a:t>Je suis assez d’accord avec </a:t>
            </a:r>
            <a:r>
              <a:rPr lang="fr-FR" dirty="0" smtClean="0">
                <a:solidFill>
                  <a:srgbClr val="385623"/>
                </a:solidFill>
                <a:latin typeface="Verdana" panose="020B0604030504040204" pitchFamily="34" charset="0"/>
                <a:ea typeface="Verdana" panose="020B0604030504040204" pitchFamily="34" charset="0"/>
                <a:cs typeface="Verdana" panose="020B0604030504040204" pitchFamily="34" charset="0"/>
              </a:rPr>
              <a:t>ça </a:t>
            </a:r>
            <a:r>
              <a:rPr lang="fr-FR" dirty="0" smtClean="0">
                <a:latin typeface="Verdana" panose="020B0604030504040204" pitchFamily="34" charset="0"/>
                <a:ea typeface="Verdana" panose="020B0604030504040204" pitchFamily="34" charset="0"/>
                <a:cs typeface="Verdana" panose="020B0604030504040204" pitchFamily="34" charset="0"/>
              </a:rPr>
              <a:t>»</a:t>
            </a:r>
            <a:r>
              <a:rPr lang="fr-FR" dirty="0" smtClean="0">
                <a:solidFill>
                  <a:srgbClr val="385623"/>
                </a:solidFill>
                <a:latin typeface="Verdana" panose="020B0604030504040204" pitchFamily="34" charset="0"/>
                <a:ea typeface="Verdana" panose="020B0604030504040204" pitchFamily="34" charset="0"/>
                <a:cs typeface="Verdana" panose="020B0604030504040204" pitchFamily="34" charset="0"/>
              </a:rPr>
              <a:t>.</a:t>
            </a:r>
          </a:p>
          <a:p>
            <a:r>
              <a:rPr lang="fr-FR" dirty="0" smtClean="0">
                <a:latin typeface="Verdana" panose="020B0604030504040204" pitchFamily="34" charset="0"/>
                <a:ea typeface="Verdana" panose="020B0604030504040204" pitchFamily="34" charset="0"/>
                <a:cs typeface="Verdana" panose="020B0604030504040204" pitchFamily="34" charset="0"/>
              </a:rPr>
              <a:t>Le repas à emporter : «</a:t>
            </a:r>
            <a:r>
              <a:rPr lang="fr-FR" dirty="0" smtClean="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 Moi</a:t>
            </a:r>
            <a:r>
              <a:rPr lang="fr-FR"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 j’ai tendance à penser que </a:t>
            </a:r>
            <a:r>
              <a:rPr lang="fr-FR" dirty="0">
                <a:latin typeface="Verdana" panose="020B0604030504040204" pitchFamily="34" charset="0"/>
                <a:ea typeface="Verdana" panose="020B0604030504040204" pitchFamily="34" charset="0"/>
                <a:cs typeface="Verdana" panose="020B0604030504040204" pitchFamily="34" charset="0"/>
              </a:rPr>
              <a:t>c’est plutôt un </a:t>
            </a:r>
            <a:r>
              <a:rPr lang="fr-FR" dirty="0" smtClean="0">
                <a:latin typeface="Verdana" panose="020B0604030504040204" pitchFamily="34" charset="0"/>
                <a:ea typeface="Verdana" panose="020B0604030504040204" pitchFamily="34" charset="0"/>
                <a:cs typeface="Verdana" panose="020B0604030504040204" pitchFamily="34" charset="0"/>
              </a:rPr>
              <a:t>service ».</a:t>
            </a:r>
            <a:endParaRPr lang="fr-FR" dirty="0">
              <a:latin typeface="Verdana" panose="020B0604030504040204" pitchFamily="34" charset="0"/>
              <a:ea typeface="Verdana" panose="020B0604030504040204" pitchFamily="34" charset="0"/>
              <a:cs typeface="Verdana" panose="020B0604030504040204" pitchFamily="34" charset="0"/>
            </a:endParaRPr>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11</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1799302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89660"/>
            <a:ext cx="8229600" cy="1163115"/>
          </a:xfrm>
        </p:spPr>
        <p:txBody>
          <a:bodyPr/>
          <a:lstStyle/>
          <a:p>
            <a:r>
              <a:rPr lang="fr-FR" dirty="0" smtClean="0"/>
              <a:t>Ce qui est discuté dans la séance collective</a:t>
            </a:r>
            <a:endParaRPr lang="fr-FR" dirty="0"/>
          </a:p>
        </p:txBody>
      </p:sp>
      <p:sp>
        <p:nvSpPr>
          <p:cNvPr id="3" name="Espace réservé du contenu 2"/>
          <p:cNvSpPr>
            <a:spLocks noGrp="1"/>
          </p:cNvSpPr>
          <p:nvPr>
            <p:ph idx="1"/>
          </p:nvPr>
        </p:nvSpPr>
        <p:spPr>
          <a:xfrm>
            <a:off x="457200" y="2428875"/>
            <a:ext cx="8229600" cy="3697288"/>
          </a:xfrm>
        </p:spPr>
        <p:txBody>
          <a:bodyPr/>
          <a:lstStyle/>
          <a:p>
            <a:pPr lvl="0"/>
            <a:r>
              <a:rPr lang="fr-FR" sz="2400" dirty="0" smtClean="0"/>
              <a:t>Thibault : une </a:t>
            </a:r>
            <a:r>
              <a:rPr lang="fr-FR" sz="2400" dirty="0"/>
              <a:t>posture qui va dans le sens d’un modèle épistémologique implicite des élèves </a:t>
            </a:r>
            <a:endParaRPr lang="fr-FR" sz="2400" dirty="0" smtClean="0"/>
          </a:p>
          <a:p>
            <a:pPr lvl="0"/>
            <a:r>
              <a:rPr lang="fr-FR" sz="2400" dirty="0" smtClean="0"/>
              <a:t>Des </a:t>
            </a:r>
            <a:r>
              <a:rPr lang="fr-FR" sz="2400" dirty="0"/>
              <a:t>expressions du type « moi je suis d’accord aussi » ou « moi </a:t>
            </a:r>
            <a:r>
              <a:rPr lang="fr-FR" sz="2400" dirty="0" smtClean="0"/>
              <a:t>j’ai </a:t>
            </a:r>
            <a:r>
              <a:rPr lang="fr-FR" sz="2400" dirty="0"/>
              <a:t>tendance à penser que </a:t>
            </a:r>
            <a:r>
              <a:rPr lang="fr-FR" sz="2400" dirty="0" smtClean="0"/>
              <a:t>» : la </a:t>
            </a:r>
            <a:r>
              <a:rPr lang="fr-FR" sz="2400" dirty="0"/>
              <a:t>classification économique des produits de l’entreprise entre bien et service peut se </a:t>
            </a:r>
            <a:r>
              <a:rPr lang="fr-FR" sz="2400" dirty="0" smtClean="0"/>
              <a:t>discuter</a:t>
            </a:r>
            <a:r>
              <a:rPr lang="fr-FR" sz="2400" dirty="0"/>
              <a:t> </a:t>
            </a:r>
            <a:r>
              <a:rPr lang="fr-FR" sz="2400" dirty="0" smtClean="0"/>
              <a:t>?</a:t>
            </a:r>
            <a:endParaRPr lang="fr-FR" sz="2400" dirty="0" smtClean="0"/>
          </a:p>
          <a:p>
            <a:pPr lvl="0"/>
            <a:r>
              <a:rPr lang="fr-FR" sz="2400" dirty="0" smtClean="0"/>
              <a:t>On </a:t>
            </a:r>
            <a:r>
              <a:rPr lang="fr-FR" sz="2400" dirty="0"/>
              <a:t>peut être d’accord avec le fait que le concert de musique, par exemple, est un service.</a:t>
            </a:r>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12</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15777810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Le « statut » de l’enseignant dans la classe : Charlotte</a:t>
            </a:r>
            <a:endParaRPr lang="fr-FR" sz="3200" dirty="0"/>
          </a:p>
        </p:txBody>
      </p:sp>
      <p:sp>
        <p:nvSpPr>
          <p:cNvPr id="3" name="Espace réservé du contenu 2"/>
          <p:cNvSpPr>
            <a:spLocks noGrp="1"/>
          </p:cNvSpPr>
          <p:nvPr>
            <p:ph idx="1"/>
          </p:nvPr>
        </p:nvSpPr>
        <p:spPr>
          <a:xfrm>
            <a:off x="457200" y="1914524"/>
            <a:ext cx="8229600" cy="4608823"/>
          </a:xfrm>
        </p:spPr>
        <p:txBody>
          <a:bodyPr/>
          <a:lstStyle/>
          <a:p>
            <a:pPr>
              <a:lnSpc>
                <a:spcPct val="120000"/>
              </a:lnSpc>
              <a:spcBef>
                <a:spcPts val="0"/>
              </a:spcBef>
            </a:pPr>
            <a:r>
              <a:rPr lang="fr-FR" sz="2600" dirty="0" smtClean="0"/>
              <a:t>« On </a:t>
            </a:r>
            <a:r>
              <a:rPr lang="fr-FR" sz="2600" dirty="0"/>
              <a:t>va chercher la </a:t>
            </a:r>
            <a:r>
              <a:rPr lang="fr-FR" sz="2600" b="1" dirty="0">
                <a:solidFill>
                  <a:schemeClr val="accent2">
                    <a:lumMod val="50000"/>
                  </a:schemeClr>
                </a:solidFill>
              </a:rPr>
              <a:t>définition économique</a:t>
            </a:r>
            <a:r>
              <a:rPr lang="fr-FR" sz="2600" dirty="0"/>
              <a:t>, donc la définition qui est donnée par la science économique, de la population </a:t>
            </a:r>
            <a:r>
              <a:rPr lang="fr-FR" sz="2600" dirty="0" smtClean="0"/>
              <a:t>active »</a:t>
            </a:r>
            <a:r>
              <a:rPr lang="fr-FR" sz="2600" i="1" dirty="0" smtClean="0"/>
              <a:t>.</a:t>
            </a:r>
          </a:p>
          <a:p>
            <a:pPr marL="0" lvl="1" indent="0">
              <a:lnSpc>
                <a:spcPct val="120000"/>
              </a:lnSpc>
              <a:spcBef>
                <a:spcPts val="0"/>
              </a:spcBef>
              <a:buNone/>
            </a:pPr>
            <a:r>
              <a:rPr lang="fr-FR" sz="2600" dirty="0" smtClean="0"/>
              <a:t>Amélie </a:t>
            </a:r>
            <a:r>
              <a:rPr lang="fr-FR" sz="2600" dirty="0"/>
              <a:t>: Un ouvrier dans une usine Ford, c’est un actif</a:t>
            </a:r>
          </a:p>
          <a:p>
            <a:pPr marL="0" lvl="1" indent="0">
              <a:lnSpc>
                <a:spcPct val="120000"/>
              </a:lnSpc>
              <a:spcBef>
                <a:spcPts val="0"/>
              </a:spcBef>
              <a:buNone/>
            </a:pPr>
            <a:r>
              <a:rPr lang="fr-FR" sz="2600" dirty="0" smtClean="0"/>
              <a:t>(…)</a:t>
            </a:r>
          </a:p>
          <a:p>
            <a:pPr marL="0" lvl="1" indent="0">
              <a:lnSpc>
                <a:spcPct val="120000"/>
              </a:lnSpc>
              <a:spcBef>
                <a:spcPts val="0"/>
              </a:spcBef>
              <a:buNone/>
            </a:pPr>
            <a:r>
              <a:rPr lang="fr-FR" sz="2600" dirty="0" smtClean="0"/>
              <a:t>P </a:t>
            </a:r>
            <a:r>
              <a:rPr lang="fr-FR" sz="2600" dirty="0"/>
              <a:t>: Oui, c’est bon ? Alors </a:t>
            </a:r>
            <a:r>
              <a:rPr lang="fr-FR" sz="2600" b="1" dirty="0">
                <a:solidFill>
                  <a:schemeClr val="accent2">
                    <a:lumMod val="50000"/>
                  </a:schemeClr>
                </a:solidFill>
              </a:rPr>
              <a:t>l’économiste il est d’accord</a:t>
            </a:r>
            <a:r>
              <a:rPr lang="fr-FR" sz="2600" dirty="0"/>
              <a:t>, c’est un actif. </a:t>
            </a:r>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13</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651536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313" y="4176074"/>
            <a:ext cx="7772400" cy="1998483"/>
          </a:xfrm>
        </p:spPr>
        <p:txBody>
          <a:bodyPr/>
          <a:lstStyle/>
          <a:p>
            <a:r>
              <a:rPr lang="fr-FR" sz="3600" dirty="0" smtClean="0"/>
              <a:t>Pertinence des exemples illustratifs pour l’avancée des savoirs</a:t>
            </a:r>
            <a:endParaRPr lang="fr-FR" sz="3600" dirty="0"/>
          </a:p>
        </p:txBody>
      </p:sp>
      <p:sp>
        <p:nvSpPr>
          <p:cNvPr id="4" name="Espace réservé de la date 3"/>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864380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499" y="571499"/>
            <a:ext cx="8521831" cy="1098043"/>
          </a:xfrm>
        </p:spPr>
        <p:txBody>
          <a:bodyPr/>
          <a:lstStyle/>
          <a:p>
            <a:r>
              <a:rPr lang="fr-FR" sz="3200" dirty="0" smtClean="0"/>
              <a:t>Pertinence des exemples illustratifs pour l’avancée du savoir: Thibault</a:t>
            </a:r>
            <a:endParaRPr lang="fr-FR" sz="3200" dirty="0"/>
          </a:p>
        </p:txBody>
      </p:sp>
      <p:sp>
        <p:nvSpPr>
          <p:cNvPr id="3" name="Espace réservé du contenu 2"/>
          <p:cNvSpPr>
            <a:spLocks noGrp="1"/>
          </p:cNvSpPr>
          <p:nvPr>
            <p:ph idx="1"/>
          </p:nvPr>
        </p:nvSpPr>
        <p:spPr>
          <a:xfrm>
            <a:off x="457200" y="1852102"/>
            <a:ext cx="8229600" cy="4595831"/>
          </a:xfrm>
        </p:spPr>
        <p:txBody>
          <a:bodyPr/>
          <a:lstStyle/>
          <a:p>
            <a:r>
              <a:rPr lang="fr-FR" dirty="0" smtClean="0"/>
              <a:t>« Alors</a:t>
            </a:r>
            <a:r>
              <a:rPr lang="fr-FR" dirty="0"/>
              <a:t>, celui qui pose problème, c’est donc le repas à emporter. Pour faire ce classement, vous vous êtes demandé quoi </a:t>
            </a:r>
            <a:r>
              <a:rPr lang="fr-FR" dirty="0" smtClean="0"/>
              <a:t>? » (…)</a:t>
            </a:r>
            <a:endParaRPr lang="fr-FR" dirty="0"/>
          </a:p>
          <a:p>
            <a:r>
              <a:rPr lang="fr-FR" dirty="0" smtClean="0"/>
              <a:t>« A </a:t>
            </a:r>
            <a:r>
              <a:rPr lang="fr-FR" dirty="0"/>
              <a:t>priori dans les biens vous me dites que c’est quelque chose de matériel. Je suis assez d’accord avec ça. Et un service alors c’est … Immatériel… Vous dites on a quelque chose, quand on consomme un service, on a rien </a:t>
            </a:r>
            <a:r>
              <a:rPr lang="fr-FR" dirty="0" smtClean="0"/>
              <a:t>de matériel en fait ».</a:t>
            </a:r>
            <a:endParaRPr lang="fr-FR"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15</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3334669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499" y="571499"/>
            <a:ext cx="8521831" cy="1098043"/>
          </a:xfrm>
        </p:spPr>
        <p:txBody>
          <a:bodyPr/>
          <a:lstStyle/>
          <a:p>
            <a:r>
              <a:rPr lang="fr-FR" sz="3200" dirty="0" smtClean="0"/>
              <a:t>Pertinence des exemples illustratifs pour l’avancée du savoir: Thibault</a:t>
            </a:r>
            <a:endParaRPr lang="fr-FR" sz="3200" dirty="0"/>
          </a:p>
        </p:txBody>
      </p:sp>
      <p:sp>
        <p:nvSpPr>
          <p:cNvPr id="3" name="Espace réservé du contenu 2"/>
          <p:cNvSpPr>
            <a:spLocks noGrp="1"/>
          </p:cNvSpPr>
          <p:nvPr>
            <p:ph idx="1"/>
          </p:nvPr>
        </p:nvSpPr>
        <p:spPr>
          <a:xfrm>
            <a:off x="457200" y="1762812"/>
            <a:ext cx="8229600" cy="4807670"/>
          </a:xfrm>
        </p:spPr>
        <p:txBody>
          <a:bodyPr/>
          <a:lstStyle/>
          <a:p>
            <a:r>
              <a:rPr lang="fr-FR" dirty="0" smtClean="0"/>
              <a:t>« Et </a:t>
            </a:r>
            <a:r>
              <a:rPr lang="fr-FR" dirty="0"/>
              <a:t>alors, un repas à emporter c’est matériel ou pas </a:t>
            </a:r>
            <a:r>
              <a:rPr lang="fr-FR" dirty="0" smtClean="0"/>
              <a:t>? »</a:t>
            </a:r>
            <a:r>
              <a:rPr lang="fr-FR" dirty="0"/>
              <a:t> </a:t>
            </a:r>
          </a:p>
          <a:p>
            <a:r>
              <a:rPr lang="fr-FR" dirty="0" smtClean="0"/>
              <a:t>« Oui</a:t>
            </a:r>
            <a:r>
              <a:rPr lang="fr-FR" dirty="0"/>
              <a:t>. C’est matériel d’accord ? </a:t>
            </a:r>
            <a:r>
              <a:rPr lang="fr-FR" dirty="0" smtClean="0"/>
              <a:t>(…)</a:t>
            </a:r>
            <a:endParaRPr lang="fr-FR" dirty="0"/>
          </a:p>
          <a:p>
            <a:r>
              <a:rPr lang="fr-FR" dirty="0" smtClean="0"/>
              <a:t>« </a:t>
            </a:r>
            <a:r>
              <a:rPr lang="fr-FR" dirty="0" smtClean="0"/>
              <a:t>Donc </a:t>
            </a:r>
            <a:r>
              <a:rPr lang="fr-FR" dirty="0"/>
              <a:t>effectivement, </a:t>
            </a:r>
            <a:r>
              <a:rPr lang="fr-FR" dirty="0" smtClean="0"/>
              <a:t>le repas </a:t>
            </a:r>
            <a:r>
              <a:rPr lang="fr-FR" dirty="0"/>
              <a:t>à emporter, ça va là (efface le 5 de la colonne des services). Et un repas au restaurant, vous le mettriez où </a:t>
            </a:r>
            <a:r>
              <a:rPr lang="fr-FR" dirty="0" smtClean="0"/>
              <a:t>? »</a:t>
            </a:r>
            <a:r>
              <a:rPr lang="fr-FR" dirty="0"/>
              <a:t> </a:t>
            </a:r>
          </a:p>
          <a:p>
            <a:r>
              <a:rPr lang="fr-FR" dirty="0" smtClean="0"/>
              <a:t>«Dans un service plutôt… Pourquoi ? » </a:t>
            </a:r>
          </a:p>
          <a:p>
            <a:endParaRPr lang="fr-FR"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16</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2304277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499" y="571499"/>
            <a:ext cx="8521831" cy="1098043"/>
          </a:xfrm>
        </p:spPr>
        <p:txBody>
          <a:bodyPr/>
          <a:lstStyle/>
          <a:p>
            <a:r>
              <a:rPr lang="fr-FR" sz="3200" dirty="0" smtClean="0"/>
              <a:t>Pertinence des exemples illustratifs pour l’avancée du savoir: Thibault</a:t>
            </a:r>
            <a:endParaRPr lang="fr-FR" sz="3200" dirty="0"/>
          </a:p>
        </p:txBody>
      </p:sp>
      <p:sp>
        <p:nvSpPr>
          <p:cNvPr id="3" name="Espace réservé du contenu 2"/>
          <p:cNvSpPr>
            <a:spLocks noGrp="1"/>
          </p:cNvSpPr>
          <p:nvPr>
            <p:ph idx="1"/>
          </p:nvPr>
        </p:nvSpPr>
        <p:spPr>
          <a:xfrm>
            <a:off x="457200" y="1852102"/>
            <a:ext cx="8229600" cy="4595831"/>
          </a:xfrm>
        </p:spPr>
        <p:txBody>
          <a:bodyPr/>
          <a:lstStyle/>
          <a:p>
            <a:r>
              <a:rPr lang="fr-FR" sz="2600" dirty="0" smtClean="0"/>
              <a:t>«</a:t>
            </a:r>
            <a:r>
              <a:rPr lang="fr-FR" sz="2600" dirty="0" smtClean="0"/>
              <a:t> Parce </a:t>
            </a:r>
            <a:r>
              <a:rPr lang="fr-FR" sz="2600" dirty="0"/>
              <a:t>que </a:t>
            </a:r>
            <a:r>
              <a:rPr lang="fr-FR" sz="2600" dirty="0" err="1"/>
              <a:t>ya</a:t>
            </a:r>
            <a:r>
              <a:rPr lang="fr-FR" sz="2600" dirty="0"/>
              <a:t> des serveurs (rire) ça ne suffit pas. </a:t>
            </a:r>
            <a:r>
              <a:rPr lang="fr-FR" sz="2600" dirty="0" smtClean="0"/>
              <a:t>(…) Pourquoi </a:t>
            </a:r>
            <a:r>
              <a:rPr lang="fr-FR" sz="2600" dirty="0"/>
              <a:t>un repas au restaurant ça serait immatériel </a:t>
            </a:r>
            <a:r>
              <a:rPr lang="fr-FR" sz="2600" dirty="0" smtClean="0"/>
              <a:t>? »</a:t>
            </a:r>
            <a:endParaRPr lang="fr-FR" sz="2600" dirty="0"/>
          </a:p>
          <a:p>
            <a:r>
              <a:rPr lang="fr-FR" sz="2600" dirty="0" smtClean="0"/>
              <a:t>« A </a:t>
            </a:r>
            <a:r>
              <a:rPr lang="fr-FR" sz="2600" dirty="0"/>
              <a:t>priori on repart pas avec, ok </a:t>
            </a:r>
            <a:r>
              <a:rPr lang="fr-FR" sz="2600" dirty="0" smtClean="0"/>
              <a:t>? </a:t>
            </a:r>
            <a:r>
              <a:rPr lang="fr-FR" sz="2600" dirty="0" smtClean="0"/>
              <a:t>»</a:t>
            </a:r>
          </a:p>
          <a:p>
            <a:r>
              <a:rPr lang="fr-FR" sz="2600" dirty="0"/>
              <a:t>« Et pourtant, dans l’absolu, est-ce qu’on peut envisager de repartir avec ? Ça peut être envisageable, ok ? </a:t>
            </a:r>
            <a:r>
              <a:rPr lang="fr-FR" sz="2600" dirty="0" smtClean="0"/>
              <a:t>(…) Donc </a:t>
            </a:r>
            <a:r>
              <a:rPr lang="fr-FR" sz="2600" dirty="0"/>
              <a:t>effectivement un repas au restaurant, vous voyez que ça peut poser débat. Moi, j’ai tendance à penser que c’est plutôt un </a:t>
            </a:r>
            <a:r>
              <a:rPr lang="fr-FR" sz="2600" dirty="0" smtClean="0"/>
              <a:t>service ». </a:t>
            </a:r>
            <a:endParaRPr lang="fr-FR" sz="2600" dirty="0"/>
          </a:p>
          <a:p>
            <a:endParaRPr lang="fr-FR" dirty="0"/>
          </a:p>
          <a:p>
            <a:endParaRPr lang="fr-FR"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17</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3529358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499" y="571499"/>
            <a:ext cx="8521831" cy="1098043"/>
          </a:xfrm>
        </p:spPr>
        <p:txBody>
          <a:bodyPr/>
          <a:lstStyle/>
          <a:p>
            <a:r>
              <a:rPr lang="fr-FR" sz="3200" dirty="0" smtClean="0"/>
              <a:t>Pertinence des exemples illustratifs pour l’avancée du savoir : Charlotte</a:t>
            </a:r>
            <a:endParaRPr lang="fr-FR" sz="3200" dirty="0"/>
          </a:p>
        </p:txBody>
      </p:sp>
      <p:sp>
        <p:nvSpPr>
          <p:cNvPr id="3" name="Espace réservé du contenu 2"/>
          <p:cNvSpPr>
            <a:spLocks noGrp="1"/>
          </p:cNvSpPr>
          <p:nvPr>
            <p:ph idx="1"/>
          </p:nvPr>
        </p:nvSpPr>
        <p:spPr>
          <a:xfrm>
            <a:off x="457200" y="1852102"/>
            <a:ext cx="8229600" cy="4595831"/>
          </a:xfrm>
        </p:spPr>
        <p:txBody>
          <a:bodyPr/>
          <a:lstStyle/>
          <a:p>
            <a:pPr>
              <a:spcBef>
                <a:spcPts val="0"/>
              </a:spcBef>
            </a:pPr>
            <a:r>
              <a:rPr lang="fr-FR" sz="2400" dirty="0" smtClean="0"/>
              <a:t>Charlotte : même type de tâche proposée aux élèves : classer des individus en deux catégories : actifs et inactifs…</a:t>
            </a:r>
          </a:p>
          <a:p>
            <a:pPr>
              <a:spcBef>
                <a:spcPts val="0"/>
              </a:spcBef>
            </a:pPr>
            <a:r>
              <a:rPr lang="fr-FR" sz="2400" dirty="0" smtClean="0"/>
              <a:t>De petits débats sont organisés sur chacun des exemples.</a:t>
            </a:r>
          </a:p>
          <a:p>
            <a:pPr>
              <a:spcBef>
                <a:spcPts val="0"/>
              </a:spcBef>
            </a:pPr>
            <a:r>
              <a:rPr lang="fr-FR" sz="2400" dirty="0" smtClean="0"/>
              <a:t>Les exemples « à problème » sont notés au tableau, mais, à chaque fois, la réponse de l’économiste est donnée.</a:t>
            </a:r>
          </a:p>
          <a:p>
            <a:pPr>
              <a:spcBef>
                <a:spcPts val="0"/>
              </a:spcBef>
            </a:pPr>
            <a:r>
              <a:rPr lang="fr-FR" sz="2400" dirty="0" smtClean="0"/>
              <a:t>Exemples donnant lieu à débat : l’homme ou la femme au foyer, le retraité, le chômeur  </a:t>
            </a:r>
          </a:p>
          <a:p>
            <a:pPr>
              <a:spcBef>
                <a:spcPts val="0"/>
              </a:spcBef>
            </a:pPr>
            <a:r>
              <a:rPr lang="fr-FR" sz="2400" dirty="0"/>
              <a:t> </a:t>
            </a:r>
            <a:endParaRPr lang="fr-FR"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18</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2100262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499" y="571499"/>
            <a:ext cx="8521831" cy="1098043"/>
          </a:xfrm>
        </p:spPr>
        <p:txBody>
          <a:bodyPr/>
          <a:lstStyle/>
          <a:p>
            <a:r>
              <a:rPr lang="fr-FR" sz="3200" dirty="0" smtClean="0"/>
              <a:t>Pertinence des exemples illustratifs pour l’avancée du savoir : Charlotte</a:t>
            </a:r>
            <a:endParaRPr lang="fr-FR" sz="3200" dirty="0"/>
          </a:p>
        </p:txBody>
      </p:sp>
      <p:sp>
        <p:nvSpPr>
          <p:cNvPr id="3" name="Espace réservé du contenu 2"/>
          <p:cNvSpPr>
            <a:spLocks noGrp="1"/>
          </p:cNvSpPr>
          <p:nvPr>
            <p:ph idx="1"/>
          </p:nvPr>
        </p:nvSpPr>
        <p:spPr>
          <a:xfrm>
            <a:off x="457200" y="1852102"/>
            <a:ext cx="8229600" cy="4595831"/>
          </a:xfrm>
        </p:spPr>
        <p:txBody>
          <a:bodyPr/>
          <a:lstStyle/>
          <a:p>
            <a:pPr marL="457200" indent="-457200">
              <a:spcBef>
                <a:spcPts val="0"/>
              </a:spcBef>
              <a:buClr>
                <a:schemeClr val="tx2">
                  <a:lumMod val="50000"/>
                </a:schemeClr>
              </a:buClr>
              <a:buAutoNum type="arabicParenR"/>
            </a:pPr>
            <a:r>
              <a:rPr lang="fr-FR" sz="2400" dirty="0" smtClean="0"/>
              <a:t>L’homme ou la femme au foyer : le « débat » porte sur la notion d’activité au sens </a:t>
            </a:r>
            <a:r>
              <a:rPr lang="fr-FR" sz="2400" dirty="0"/>
              <a:t>c</a:t>
            </a:r>
            <a:r>
              <a:rPr lang="fr-FR" sz="2400" dirty="0" smtClean="0"/>
              <a:t>ourant du terme. Pour certains élèves, une femme au foyer « fait tourner la maison »Mais il n’y a pas de travail au sens économique …</a:t>
            </a:r>
          </a:p>
          <a:p>
            <a:pPr marL="457200" indent="-457200">
              <a:spcBef>
                <a:spcPts val="0"/>
              </a:spcBef>
              <a:buClr>
                <a:schemeClr val="tx2">
                  <a:lumMod val="50000"/>
                </a:schemeClr>
              </a:buClr>
              <a:buAutoNum type="arabicParenR"/>
            </a:pPr>
            <a:r>
              <a:rPr lang="fr-FR" sz="2400" dirty="0" smtClean="0"/>
              <a:t>Le retraité : pour certains élèves, le fait qu’il soit « rémunéré » pour un travail anciennement occupé en fait un actif.</a:t>
            </a:r>
          </a:p>
          <a:p>
            <a:pPr marL="457200" indent="-457200">
              <a:spcBef>
                <a:spcPts val="0"/>
              </a:spcBef>
              <a:buClr>
                <a:schemeClr val="tx2">
                  <a:lumMod val="50000"/>
                </a:schemeClr>
              </a:buClr>
              <a:buAutoNum type="arabicParenR"/>
            </a:pPr>
            <a:r>
              <a:rPr lang="fr-FR" sz="2400" dirty="0" smtClean="0"/>
              <a:t>Le chômeur : le débat porte également sur la question de la « rémunération » mais aussi sur la question de l’activité : pour certains, il ne fait « rien » pour la société ….</a:t>
            </a:r>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19</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792432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313" y="3893270"/>
            <a:ext cx="7772400" cy="2554663"/>
          </a:xfrm>
        </p:spPr>
        <p:txBody>
          <a:bodyPr/>
          <a:lstStyle/>
          <a:p>
            <a:r>
              <a:rPr lang="fr-FR" sz="3600" dirty="0" smtClean="0"/>
              <a:t>Présentation du dispositif de formation et du contexte des séances analysées</a:t>
            </a:r>
            <a:endParaRPr lang="fr-FR" sz="3600" dirty="0"/>
          </a:p>
        </p:txBody>
      </p:sp>
      <p:sp>
        <p:nvSpPr>
          <p:cNvPr id="4" name="Espace réservé de la date 3"/>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3901100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500"/>
            <a:ext cx="8229600" cy="635131"/>
          </a:xfrm>
        </p:spPr>
        <p:txBody>
          <a:bodyPr/>
          <a:lstStyle/>
          <a:p>
            <a:r>
              <a:rPr lang="fr-FR" sz="3200" b="1" dirty="0" smtClean="0">
                <a:solidFill>
                  <a:schemeClr val="accent1"/>
                </a:solidFill>
              </a:rPr>
              <a:t>Conclusion</a:t>
            </a:r>
            <a:endParaRPr lang="fr-FR" sz="3200" dirty="0"/>
          </a:p>
        </p:txBody>
      </p:sp>
      <p:sp>
        <p:nvSpPr>
          <p:cNvPr id="3" name="Espace réservé du contenu 2"/>
          <p:cNvSpPr>
            <a:spLocks noGrp="1"/>
          </p:cNvSpPr>
          <p:nvPr>
            <p:ph idx="1"/>
          </p:nvPr>
        </p:nvSpPr>
        <p:spPr>
          <a:xfrm>
            <a:off x="457200" y="1389194"/>
            <a:ext cx="8229600" cy="4736970"/>
          </a:xfrm>
        </p:spPr>
        <p:txBody>
          <a:bodyPr/>
          <a:lstStyle/>
          <a:p>
            <a:pPr algn="just">
              <a:lnSpc>
                <a:spcPct val="120000"/>
              </a:lnSpc>
              <a:spcBef>
                <a:spcPts val="0"/>
              </a:spcBef>
            </a:pPr>
            <a:r>
              <a:rPr lang="fr-FR" sz="2400" dirty="0" smtClean="0"/>
              <a:t>Un </a:t>
            </a:r>
            <a:r>
              <a:rPr lang="fr-FR" sz="2400" dirty="0"/>
              <a:t>dispositif efficace du point de vue des </a:t>
            </a:r>
            <a:r>
              <a:rPr lang="fr-FR" sz="2400" dirty="0" smtClean="0"/>
              <a:t>stagiaires, «</a:t>
            </a:r>
            <a:r>
              <a:rPr lang="fr-FR" sz="2400" dirty="0"/>
              <a:t> </a:t>
            </a:r>
            <a:r>
              <a:rPr lang="fr-FR" sz="2400" i="1" dirty="0"/>
              <a:t>je me souviens assez bien des cassettes des uns et des autres, sur ce qu’on a pu dire… Je me souviens notamment </a:t>
            </a:r>
            <a:r>
              <a:rPr lang="fr-FR" sz="2400" i="1" dirty="0" smtClean="0"/>
              <a:t>Thibault, (…) Et </a:t>
            </a:r>
            <a:r>
              <a:rPr lang="fr-FR" sz="2400" i="1" dirty="0"/>
              <a:t>je crois qu’on fait tous l’erreur et donc là ça m’a vraiment fait prendre conscience… Quand  tu </a:t>
            </a:r>
            <a:r>
              <a:rPr lang="fr-FR" sz="2400" i="1" dirty="0" smtClean="0"/>
              <a:t>disais, </a:t>
            </a:r>
            <a:r>
              <a:rPr lang="fr-FR" sz="2400" i="1" dirty="0"/>
              <a:t>oui moi je pense que vous avez raison… Donc alors que voilà là on incitait finalement les élèves à penser que le savoir il dépendait de nous et pas des économistes… </a:t>
            </a:r>
            <a:r>
              <a:rPr lang="fr-FR" sz="2400" i="1" dirty="0" smtClean="0"/>
              <a:t>Voilà </a:t>
            </a:r>
            <a:r>
              <a:rPr lang="fr-FR" sz="2400" i="1" dirty="0"/>
              <a:t>je me souviens de dire attention voilà c’est l’économiste ou le sociologue qui parle </a:t>
            </a:r>
            <a:r>
              <a:rPr lang="fr-FR" sz="2400" i="1" dirty="0" smtClean="0"/>
              <a:t>…</a:t>
            </a:r>
            <a:endParaRPr lang="fr-FR" sz="240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20</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2143930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524" y="760036"/>
            <a:ext cx="8432276" cy="1098042"/>
          </a:xfrm>
        </p:spPr>
        <p:txBody>
          <a:bodyPr/>
          <a:lstStyle/>
          <a:p>
            <a:r>
              <a:rPr lang="fr-FR" altLang="fr-FR" sz="3200" dirty="0" smtClean="0">
                <a:latin typeface="Verdana" panose="020B0604030504040204" pitchFamily="34" charset="0"/>
                <a:cs typeface="Verdana" panose="020B0604030504040204" pitchFamily="34" charset="0"/>
              </a:rPr>
              <a:t>Un dispositif de formation en deux temps</a:t>
            </a:r>
            <a:endParaRPr lang="fr-FR" sz="3200" dirty="0"/>
          </a:p>
        </p:txBody>
      </p:sp>
      <p:sp>
        <p:nvSpPr>
          <p:cNvPr id="3" name="Espace réservé du contenu 2"/>
          <p:cNvSpPr>
            <a:spLocks noGrp="1"/>
          </p:cNvSpPr>
          <p:nvPr>
            <p:ph idx="1"/>
          </p:nvPr>
        </p:nvSpPr>
        <p:spPr>
          <a:xfrm>
            <a:off x="254524" y="2055043"/>
            <a:ext cx="8634952" cy="4581427"/>
          </a:xfrm>
        </p:spPr>
        <p:txBody>
          <a:bodyPr/>
          <a:lstStyle/>
          <a:p>
            <a:pPr marL="457200" indent="-457200" algn="just">
              <a:buClr>
                <a:schemeClr val="tx2"/>
              </a:buClr>
              <a:buFont typeface="Arial" panose="020B0604020202020204" pitchFamily="34" charset="0"/>
              <a:buChar char="•"/>
            </a:pPr>
            <a:r>
              <a:rPr lang="fr-FR" sz="2600" b="0" dirty="0" smtClean="0"/>
              <a:t>Séances « théoriques »: notions </a:t>
            </a:r>
            <a:r>
              <a:rPr lang="fr-FR" sz="2600" b="0" dirty="0"/>
              <a:t>de didactique travaillées avec les professeurs </a:t>
            </a:r>
            <a:r>
              <a:rPr lang="fr-FR" sz="2600" b="0" dirty="0" smtClean="0"/>
              <a:t>stagiaires </a:t>
            </a:r>
            <a:r>
              <a:rPr lang="fr-FR" sz="2600" b="0" dirty="0" smtClean="0"/>
              <a:t>(transposition didactique, milieu didactique, dévolution, etc.)</a:t>
            </a:r>
            <a:r>
              <a:rPr lang="fr-FR" sz="2600" b="0" dirty="0"/>
              <a:t> </a:t>
            </a:r>
            <a:endParaRPr lang="fr-FR" sz="2600" b="0" dirty="0" smtClean="0"/>
          </a:p>
          <a:p>
            <a:pPr marL="457200" indent="-457200" algn="just">
              <a:buClr>
                <a:schemeClr val="tx2"/>
              </a:buClr>
              <a:buFont typeface="Arial" panose="020B0604020202020204" pitchFamily="34" charset="0"/>
              <a:buChar char="•"/>
            </a:pPr>
            <a:endParaRPr lang="fr-FR" sz="2600" b="0" dirty="0" smtClean="0"/>
          </a:p>
          <a:p>
            <a:pPr marL="457200" indent="-457200" algn="just">
              <a:buClr>
                <a:schemeClr val="tx2"/>
              </a:buClr>
              <a:buFont typeface="Arial" panose="020B0604020202020204" pitchFamily="34" charset="0"/>
              <a:buChar char="•"/>
            </a:pPr>
            <a:r>
              <a:rPr lang="fr-FR" sz="2600" b="0" dirty="0" smtClean="0"/>
              <a:t>Séances </a:t>
            </a:r>
            <a:r>
              <a:rPr lang="fr-FR" sz="2600" b="0" dirty="0"/>
              <a:t>d’analyse des pratiques </a:t>
            </a:r>
            <a:r>
              <a:rPr lang="fr-FR" sz="2600" b="0" dirty="0" smtClean="0"/>
              <a:t>professionnelles (APP). </a:t>
            </a:r>
            <a:r>
              <a:rPr lang="fr-FR" sz="2600" b="0" dirty="0"/>
              <a:t>Un complément indispensable à une formation théorique.</a:t>
            </a:r>
          </a:p>
          <a:p>
            <a:endParaRPr lang="fr-FR" sz="2800" b="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3</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4003479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23506"/>
            <a:ext cx="8309728" cy="1111365"/>
          </a:xfrm>
        </p:spPr>
        <p:txBody>
          <a:bodyPr/>
          <a:lstStyle/>
          <a:p>
            <a:r>
              <a:rPr lang="fr-FR" altLang="fr-FR" sz="3200" dirty="0" smtClean="0">
                <a:latin typeface="Verdana" panose="020B0604030504040204" pitchFamily="34" charset="0"/>
                <a:cs typeface="Verdana" panose="020B0604030504040204" pitchFamily="34" charset="0"/>
              </a:rPr>
              <a:t>Séances d’APP : en amont, relevé des traces de l’activité</a:t>
            </a:r>
            <a:endParaRPr lang="fr-FR" sz="3200" dirty="0"/>
          </a:p>
        </p:txBody>
      </p:sp>
      <p:sp>
        <p:nvSpPr>
          <p:cNvPr id="3" name="Espace réservé du contenu 2"/>
          <p:cNvSpPr>
            <a:spLocks noGrp="1"/>
          </p:cNvSpPr>
          <p:nvPr>
            <p:ph idx="1"/>
          </p:nvPr>
        </p:nvSpPr>
        <p:spPr>
          <a:xfrm>
            <a:off x="292231" y="2169439"/>
            <a:ext cx="8394569" cy="4363336"/>
          </a:xfrm>
        </p:spPr>
        <p:txBody>
          <a:bodyPr/>
          <a:lstStyle/>
          <a:p>
            <a:pPr marL="457200" indent="-457200">
              <a:buClr>
                <a:schemeClr val="tx2"/>
              </a:buClr>
              <a:buFont typeface="Arial" panose="020B0604020202020204" pitchFamily="34" charset="0"/>
              <a:buChar char="•"/>
            </a:pPr>
            <a:r>
              <a:rPr lang="fr-FR" sz="2600" dirty="0" smtClean="0"/>
              <a:t>Des </a:t>
            </a:r>
            <a:r>
              <a:rPr lang="fr-FR" sz="2600" dirty="0"/>
              <a:t>enregistrements en situation de classe « ordinaire » : </a:t>
            </a:r>
            <a:r>
              <a:rPr lang="fr-FR" sz="2600" dirty="0" smtClean="0"/>
              <a:t>professeurs </a:t>
            </a:r>
            <a:r>
              <a:rPr lang="fr-FR" sz="2600" dirty="0"/>
              <a:t>stagiaires </a:t>
            </a:r>
            <a:r>
              <a:rPr lang="fr-FR" sz="2600" dirty="0" smtClean="0"/>
              <a:t>filmés </a:t>
            </a:r>
            <a:r>
              <a:rPr lang="fr-FR" sz="2600" dirty="0"/>
              <a:t>dans leur classe en responsabilité. </a:t>
            </a:r>
            <a:endParaRPr lang="fr-FR" sz="2600" dirty="0" smtClean="0"/>
          </a:p>
          <a:p>
            <a:pPr marL="457200" indent="-457200">
              <a:buClr>
                <a:schemeClr val="tx2"/>
              </a:buClr>
              <a:buFont typeface="Arial" panose="020B0604020202020204" pitchFamily="34" charset="0"/>
              <a:buChar char="•"/>
            </a:pPr>
            <a:r>
              <a:rPr lang="fr-FR" sz="2600" dirty="0" smtClean="0"/>
              <a:t>Situations </a:t>
            </a:r>
            <a:r>
              <a:rPr lang="fr-FR" sz="2600" dirty="0"/>
              <a:t>observées </a:t>
            </a:r>
            <a:r>
              <a:rPr lang="fr-FR" sz="2600" dirty="0" smtClean="0"/>
              <a:t> : concernent les </a:t>
            </a:r>
            <a:r>
              <a:rPr lang="fr-FR" sz="2600" dirty="0"/>
              <a:t>pratiques </a:t>
            </a:r>
            <a:r>
              <a:rPr lang="fr-FR" sz="2600" dirty="0" smtClean="0"/>
              <a:t>effectives, et les </a:t>
            </a:r>
            <a:r>
              <a:rPr lang="fr-FR" sz="2600" dirty="0"/>
              <a:t>difficultés auxquelles </a:t>
            </a:r>
            <a:r>
              <a:rPr lang="fr-FR" sz="2600" dirty="0" smtClean="0"/>
              <a:t>est confronté tout débutant.</a:t>
            </a:r>
          </a:p>
          <a:p>
            <a:pPr marL="457200" indent="-457200">
              <a:buClr>
                <a:schemeClr val="tx2"/>
              </a:buClr>
              <a:buFont typeface="Arial" panose="020B0604020202020204" pitchFamily="34" charset="0"/>
              <a:buChar char="•"/>
            </a:pPr>
            <a:r>
              <a:rPr lang="fr-FR" sz="1800" dirty="0" smtClean="0"/>
              <a:t>Depuis cette année : auto-confrontations simples avec les professeurs stagiaires</a:t>
            </a:r>
            <a:endParaRPr lang="fr-FR" sz="180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4</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2077168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23506"/>
            <a:ext cx="8229600" cy="1111365"/>
          </a:xfrm>
        </p:spPr>
        <p:txBody>
          <a:bodyPr/>
          <a:lstStyle/>
          <a:p>
            <a:r>
              <a:rPr lang="fr-FR" altLang="fr-FR" sz="3200" dirty="0" smtClean="0">
                <a:latin typeface="Verdana" panose="020B0604030504040204" pitchFamily="34" charset="0"/>
                <a:cs typeface="Verdana" panose="020B0604030504040204" pitchFamily="34" charset="0"/>
              </a:rPr>
              <a:t>Séances d’APP : organisation de la séance </a:t>
            </a:r>
            <a:r>
              <a:rPr lang="fr-FR" altLang="fr-FR" sz="3200" dirty="0" smtClean="0">
                <a:latin typeface="Verdana" panose="020B0604030504040204" pitchFamily="34" charset="0"/>
                <a:cs typeface="Verdana" panose="020B0604030504040204" pitchFamily="34" charset="0"/>
              </a:rPr>
              <a:t>d’allo confrontation</a:t>
            </a:r>
            <a:endParaRPr lang="fr-FR" sz="3200" dirty="0"/>
          </a:p>
        </p:txBody>
      </p:sp>
      <p:sp>
        <p:nvSpPr>
          <p:cNvPr id="3" name="Espace réservé du contenu 2"/>
          <p:cNvSpPr>
            <a:spLocks noGrp="1"/>
          </p:cNvSpPr>
          <p:nvPr>
            <p:ph idx="1"/>
          </p:nvPr>
        </p:nvSpPr>
        <p:spPr>
          <a:xfrm>
            <a:off x="245097" y="2017336"/>
            <a:ext cx="8748073" cy="4108827"/>
          </a:xfrm>
        </p:spPr>
        <p:txBody>
          <a:bodyPr/>
          <a:lstStyle/>
          <a:p>
            <a:pPr marL="457200" indent="-457200">
              <a:buClr>
                <a:schemeClr val="tx2"/>
              </a:buClr>
              <a:buFont typeface="Arial" panose="020B0604020202020204" pitchFamily="34" charset="0"/>
              <a:buChar char="•"/>
            </a:pPr>
            <a:r>
              <a:rPr lang="fr-FR" sz="2400" dirty="0" smtClean="0"/>
              <a:t>Objectifs </a:t>
            </a:r>
            <a:r>
              <a:rPr lang="fr-FR" sz="2400" dirty="0" smtClean="0"/>
              <a:t>et </a:t>
            </a:r>
            <a:r>
              <a:rPr lang="fr-FR" sz="2400" dirty="0" smtClean="0"/>
              <a:t>choix </a:t>
            </a:r>
            <a:r>
              <a:rPr lang="fr-FR" sz="2400" dirty="0" smtClean="0"/>
              <a:t>didactiques </a:t>
            </a:r>
            <a:r>
              <a:rPr lang="fr-FR" sz="2400" dirty="0" smtClean="0"/>
              <a:t>la </a:t>
            </a:r>
            <a:r>
              <a:rPr lang="fr-FR" sz="2400" dirty="0" smtClean="0"/>
              <a:t>séance; </a:t>
            </a:r>
          </a:p>
          <a:p>
            <a:pPr marL="457200" indent="-457200">
              <a:buClr>
                <a:schemeClr val="tx2"/>
              </a:buClr>
              <a:buFont typeface="Arial" panose="020B0604020202020204" pitchFamily="34" charset="0"/>
              <a:buChar char="•"/>
            </a:pPr>
            <a:r>
              <a:rPr lang="fr-FR" sz="2400" dirty="0" smtClean="0"/>
              <a:t>Projection du montage : le </a:t>
            </a:r>
            <a:r>
              <a:rPr lang="fr-FR" sz="2400" dirty="0"/>
              <a:t>stagiaire et/ou le formateur animateur de la séance peuvent à tout moment </a:t>
            </a:r>
            <a:r>
              <a:rPr lang="fr-FR" sz="2400" dirty="0" smtClean="0"/>
              <a:t>interrompre la </a:t>
            </a:r>
            <a:r>
              <a:rPr lang="fr-FR" sz="2400" dirty="0"/>
              <a:t>projection </a:t>
            </a:r>
            <a:r>
              <a:rPr lang="fr-FR" sz="2400" dirty="0" smtClean="0"/>
              <a:t>;</a:t>
            </a:r>
          </a:p>
          <a:p>
            <a:pPr marL="457200" indent="-457200">
              <a:buClr>
                <a:schemeClr val="tx2"/>
              </a:buClr>
              <a:buFont typeface="Arial" panose="020B0604020202020204" pitchFamily="34" charset="0"/>
              <a:buChar char="•"/>
            </a:pPr>
            <a:r>
              <a:rPr lang="fr-FR" sz="2400" dirty="0" smtClean="0"/>
              <a:t>Le </a:t>
            </a:r>
            <a:r>
              <a:rPr lang="fr-FR" sz="2400" dirty="0"/>
              <a:t>stagiaire filmé est incité à proposer une </a:t>
            </a:r>
            <a:r>
              <a:rPr lang="fr-FR" sz="2400" dirty="0" smtClean="0"/>
              <a:t>analyse ; </a:t>
            </a:r>
          </a:p>
          <a:p>
            <a:pPr marL="457200" indent="-457200">
              <a:buClr>
                <a:schemeClr val="tx2"/>
              </a:buClr>
              <a:buFont typeface="Arial" panose="020B0604020202020204" pitchFamily="34" charset="0"/>
              <a:buChar char="•"/>
            </a:pPr>
            <a:r>
              <a:rPr lang="fr-FR" sz="2400" dirty="0" smtClean="0"/>
              <a:t>Les </a:t>
            </a:r>
            <a:r>
              <a:rPr lang="fr-FR" sz="2400" dirty="0"/>
              <a:t>autres stagiaires sont </a:t>
            </a:r>
            <a:r>
              <a:rPr lang="fr-FR" sz="2400" dirty="0" smtClean="0"/>
              <a:t>invités </a:t>
            </a:r>
            <a:r>
              <a:rPr lang="fr-FR" sz="2400" dirty="0"/>
              <a:t>à </a:t>
            </a:r>
            <a:r>
              <a:rPr lang="fr-FR" sz="2400" dirty="0" smtClean="0"/>
              <a:t>réagir </a:t>
            </a:r>
            <a:r>
              <a:rPr lang="fr-FR" sz="2400" dirty="0" smtClean="0"/>
              <a:t>ensuite.</a:t>
            </a:r>
            <a:endParaRPr lang="fr-FR" sz="2400" dirty="0" smtClean="0"/>
          </a:p>
          <a:p>
            <a:pPr marL="457200" indent="-457200">
              <a:buClr>
                <a:schemeClr val="tx2"/>
              </a:buClr>
              <a:buFont typeface="Arial" panose="020B0604020202020204" pitchFamily="34" charset="0"/>
              <a:buChar char="•"/>
            </a:pPr>
            <a:r>
              <a:rPr lang="fr-FR" sz="2400" dirty="0" smtClean="0"/>
              <a:t>Le </a:t>
            </a:r>
            <a:r>
              <a:rPr lang="fr-FR" sz="2400" dirty="0"/>
              <a:t>formateur animant la séance livre </a:t>
            </a:r>
            <a:r>
              <a:rPr lang="fr-FR" sz="2400" dirty="0" smtClean="0"/>
              <a:t>sa </a:t>
            </a:r>
            <a:r>
              <a:rPr lang="fr-FR" sz="2400" dirty="0"/>
              <a:t>propre analyse didactique.</a:t>
            </a:r>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5</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736775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524" y="659736"/>
            <a:ext cx="8432276" cy="776714"/>
          </a:xfrm>
        </p:spPr>
        <p:txBody>
          <a:bodyPr/>
          <a:lstStyle/>
          <a:p>
            <a:r>
              <a:rPr lang="fr-FR" altLang="fr-FR" sz="3200" dirty="0" smtClean="0">
                <a:latin typeface="Verdana" panose="020B0604030504040204" pitchFamily="34" charset="0"/>
                <a:cs typeface="Verdana" panose="020B0604030504040204" pitchFamily="34" charset="0"/>
              </a:rPr>
              <a:t>Contexte des séances présentées </a:t>
            </a:r>
            <a:endParaRPr lang="fr-FR" sz="3200" dirty="0"/>
          </a:p>
        </p:txBody>
      </p:sp>
      <p:sp>
        <p:nvSpPr>
          <p:cNvPr id="3" name="Espace réservé du contenu 2"/>
          <p:cNvSpPr>
            <a:spLocks noGrp="1"/>
          </p:cNvSpPr>
          <p:nvPr>
            <p:ph idx="1"/>
          </p:nvPr>
        </p:nvSpPr>
        <p:spPr>
          <a:xfrm>
            <a:off x="254524" y="1776590"/>
            <a:ext cx="8634952" cy="4349573"/>
          </a:xfrm>
        </p:spPr>
        <p:txBody>
          <a:bodyPr/>
          <a:lstStyle/>
          <a:p>
            <a:pPr marL="457200" indent="-457200">
              <a:buClr>
                <a:schemeClr val="tx2"/>
              </a:buClr>
              <a:buFont typeface="Arial" panose="020B0604020202020204" pitchFamily="34" charset="0"/>
              <a:buChar char="•"/>
            </a:pPr>
            <a:r>
              <a:rPr lang="fr-FR" sz="2600" dirty="0" smtClean="0"/>
              <a:t>Deux </a:t>
            </a:r>
            <a:r>
              <a:rPr lang="fr-FR" sz="2600" dirty="0"/>
              <a:t>jeunes </a:t>
            </a:r>
            <a:r>
              <a:rPr lang="fr-FR" sz="2600" dirty="0" smtClean="0"/>
              <a:t>professeurs </a:t>
            </a:r>
            <a:r>
              <a:rPr lang="fr-FR" sz="2600" dirty="0"/>
              <a:t>stagiaires </a:t>
            </a:r>
            <a:r>
              <a:rPr lang="fr-FR" sz="2600" dirty="0" smtClean="0"/>
              <a:t>débutants</a:t>
            </a:r>
          </a:p>
          <a:p>
            <a:pPr marL="457200" indent="-457200">
              <a:buClr>
                <a:schemeClr val="tx2"/>
              </a:buClr>
              <a:buFont typeface="Arial" panose="020B0604020202020204" pitchFamily="34" charset="0"/>
              <a:buChar char="•"/>
            </a:pPr>
            <a:r>
              <a:rPr lang="fr-FR" sz="2600" dirty="0" smtClean="0"/>
              <a:t>Classes </a:t>
            </a:r>
            <a:r>
              <a:rPr lang="fr-FR" sz="2600" dirty="0"/>
              <a:t>de Seconde </a:t>
            </a:r>
            <a:r>
              <a:rPr lang="fr-FR" sz="2600" dirty="0" smtClean="0"/>
              <a:t>dans </a:t>
            </a:r>
            <a:r>
              <a:rPr lang="fr-FR" sz="2600" dirty="0"/>
              <a:t>des lycées d’enseignement </a:t>
            </a:r>
            <a:r>
              <a:rPr lang="fr-FR" sz="2600" dirty="0" smtClean="0"/>
              <a:t>général (Marseille et Aix).</a:t>
            </a:r>
          </a:p>
          <a:p>
            <a:pPr marL="457200" indent="-457200">
              <a:buClr>
                <a:schemeClr val="tx2"/>
              </a:buClr>
              <a:buFont typeface="Arial" panose="020B0604020202020204" pitchFamily="34" charset="0"/>
              <a:buChar char="•"/>
            </a:pPr>
            <a:r>
              <a:rPr lang="fr-FR" sz="2600" dirty="0" smtClean="0"/>
              <a:t>Thibault </a:t>
            </a:r>
            <a:r>
              <a:rPr lang="fr-FR" sz="2600" dirty="0" smtClean="0"/>
              <a:t>filmé en septembre</a:t>
            </a:r>
            <a:r>
              <a:rPr lang="fr-FR" sz="2600" dirty="0"/>
              <a:t>, peu de temps après la rentrée </a:t>
            </a:r>
            <a:r>
              <a:rPr lang="fr-FR" sz="2600" dirty="0" smtClean="0"/>
              <a:t>scolaire :  un </a:t>
            </a:r>
            <a:r>
              <a:rPr lang="fr-FR" sz="2600" dirty="0"/>
              <a:t>chapitre sur la production. </a:t>
            </a:r>
            <a:endParaRPr lang="fr-FR" sz="2600" dirty="0" smtClean="0"/>
          </a:p>
          <a:p>
            <a:pPr marL="457200" indent="-457200">
              <a:buClr>
                <a:schemeClr val="tx2"/>
              </a:buClr>
              <a:buFont typeface="Arial" panose="020B0604020202020204" pitchFamily="34" charset="0"/>
              <a:buChar char="•"/>
            </a:pPr>
            <a:r>
              <a:rPr lang="fr-FR" sz="2600" dirty="0" smtClean="0"/>
              <a:t>Charlotte</a:t>
            </a:r>
            <a:r>
              <a:rPr lang="fr-FR" sz="2600" dirty="0"/>
              <a:t>, </a:t>
            </a:r>
            <a:r>
              <a:rPr lang="fr-FR" sz="2600" dirty="0" smtClean="0"/>
              <a:t>filmée en janvier : un </a:t>
            </a:r>
            <a:r>
              <a:rPr lang="fr-FR" sz="2600" dirty="0"/>
              <a:t>chapitre sur l’emploi</a:t>
            </a:r>
            <a:r>
              <a:rPr lang="fr-FR" sz="2600" dirty="0" smtClean="0"/>
              <a:t>.</a:t>
            </a:r>
            <a:endParaRPr lang="fr-FR" sz="260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6</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2310071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524" y="659736"/>
            <a:ext cx="8432276" cy="776714"/>
          </a:xfrm>
        </p:spPr>
        <p:txBody>
          <a:bodyPr/>
          <a:lstStyle/>
          <a:p>
            <a:r>
              <a:rPr lang="fr-FR" altLang="fr-FR" sz="3200" dirty="0" smtClean="0">
                <a:latin typeface="Verdana" panose="020B0604030504040204" pitchFamily="34" charset="0"/>
                <a:cs typeface="Verdana" panose="020B0604030504040204" pitchFamily="34" charset="0"/>
              </a:rPr>
              <a:t>Contexte des séances présentées </a:t>
            </a:r>
            <a:endParaRPr lang="fr-FR" sz="3200" dirty="0"/>
          </a:p>
        </p:txBody>
      </p:sp>
      <p:sp>
        <p:nvSpPr>
          <p:cNvPr id="3" name="Espace réservé du contenu 2"/>
          <p:cNvSpPr>
            <a:spLocks noGrp="1"/>
          </p:cNvSpPr>
          <p:nvPr>
            <p:ph idx="1"/>
          </p:nvPr>
        </p:nvSpPr>
        <p:spPr>
          <a:xfrm>
            <a:off x="254524" y="1776590"/>
            <a:ext cx="8634952" cy="4349573"/>
          </a:xfrm>
        </p:spPr>
        <p:txBody>
          <a:bodyPr/>
          <a:lstStyle/>
          <a:p>
            <a:pPr marL="457200" indent="-457200">
              <a:buClr>
                <a:schemeClr val="tx2"/>
              </a:buClr>
              <a:buFont typeface="Arial" panose="020B0604020202020204" pitchFamily="34" charset="0"/>
              <a:buChar char="•"/>
            </a:pPr>
            <a:r>
              <a:rPr lang="fr-FR" sz="2600" dirty="0" smtClean="0"/>
              <a:t>Entrée </a:t>
            </a:r>
            <a:r>
              <a:rPr lang="fr-FR" sz="2600" dirty="0"/>
              <a:t>dans un nouveau chapitre. </a:t>
            </a:r>
            <a:endParaRPr lang="fr-FR" sz="2600" dirty="0" smtClean="0"/>
          </a:p>
          <a:p>
            <a:pPr marL="457200" indent="-457200">
              <a:buClr>
                <a:schemeClr val="tx2"/>
              </a:buClr>
              <a:buFont typeface="Arial" panose="020B0604020202020204" pitchFamily="34" charset="0"/>
              <a:buChar char="•"/>
            </a:pPr>
            <a:r>
              <a:rPr lang="fr-FR" sz="2600" dirty="0" smtClean="0"/>
              <a:t>Une </a:t>
            </a:r>
            <a:r>
              <a:rPr lang="fr-FR" sz="2600" dirty="0" smtClean="0"/>
              <a:t>tâche </a:t>
            </a:r>
            <a:r>
              <a:rPr lang="fr-FR" sz="2600" dirty="0" smtClean="0"/>
              <a:t> : classer </a:t>
            </a:r>
            <a:r>
              <a:rPr lang="fr-FR" sz="2600" dirty="0"/>
              <a:t>des propositions dans deux catégories distinctes (bien ou service dans le cadre du cours de Thibault sur la production, actif ou inactif dans le cadre du cours sur l’emploi de Charlotte). </a:t>
            </a:r>
            <a:endParaRPr lang="fr-FR" sz="2600" dirty="0" smtClean="0"/>
          </a:p>
          <a:p>
            <a:pPr marL="457200" indent="-457200">
              <a:buClr>
                <a:schemeClr val="tx2"/>
              </a:buClr>
              <a:buFont typeface="Arial" panose="020B0604020202020204" pitchFamily="34" charset="0"/>
              <a:buChar char="•"/>
            </a:pPr>
            <a:r>
              <a:rPr lang="fr-FR" sz="2600" dirty="0" smtClean="0"/>
              <a:t>Il </a:t>
            </a:r>
            <a:r>
              <a:rPr lang="fr-FR" sz="2600" dirty="0"/>
              <a:t>s’agit </a:t>
            </a:r>
            <a:r>
              <a:rPr lang="fr-FR" sz="2600" dirty="0" smtClean="0"/>
              <a:t>de </a:t>
            </a:r>
            <a:r>
              <a:rPr lang="fr-FR" sz="2600" dirty="0"/>
              <a:t>déterminer les critères conventionnels qui conduisent les économistes à définir certains </a:t>
            </a:r>
            <a:r>
              <a:rPr lang="fr-FR" sz="2600" dirty="0" smtClean="0"/>
              <a:t>concepts</a:t>
            </a:r>
            <a:endParaRPr lang="fr-FR" sz="260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7</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1218980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500"/>
            <a:ext cx="8309728" cy="846138"/>
          </a:xfrm>
        </p:spPr>
        <p:txBody>
          <a:bodyPr/>
          <a:lstStyle/>
          <a:p>
            <a:r>
              <a:rPr lang="fr-FR" altLang="fr-FR" sz="3200" dirty="0">
                <a:latin typeface="Verdana" panose="020B0604030504040204" pitchFamily="34" charset="0"/>
                <a:cs typeface="Verdana" panose="020B0604030504040204" pitchFamily="34" charset="0"/>
              </a:rPr>
              <a:t>Contexte des séances présentées </a:t>
            </a:r>
            <a:endParaRPr lang="fr-FR" sz="3200" dirty="0"/>
          </a:p>
        </p:txBody>
      </p:sp>
      <p:sp>
        <p:nvSpPr>
          <p:cNvPr id="3" name="Espace réservé du contenu 2"/>
          <p:cNvSpPr>
            <a:spLocks noGrp="1"/>
          </p:cNvSpPr>
          <p:nvPr>
            <p:ph idx="1"/>
          </p:nvPr>
        </p:nvSpPr>
        <p:spPr>
          <a:xfrm>
            <a:off x="188536" y="1417638"/>
            <a:ext cx="8719794" cy="5237686"/>
          </a:xfrm>
        </p:spPr>
        <p:txBody>
          <a:bodyPr/>
          <a:lstStyle/>
          <a:p>
            <a:pPr marL="457200" lvl="0" indent="-457200">
              <a:buClr>
                <a:schemeClr val="tx2"/>
              </a:buClr>
              <a:buFont typeface="Arial" panose="020B0604020202020204" pitchFamily="34" charset="0"/>
              <a:buChar char="•"/>
            </a:pPr>
            <a:r>
              <a:rPr lang="fr-FR" sz="2400" dirty="0" smtClean="0"/>
              <a:t>Thibault </a:t>
            </a:r>
            <a:r>
              <a:rPr lang="fr-FR" sz="2400" dirty="0" smtClean="0"/>
              <a:t>: </a:t>
            </a:r>
            <a:r>
              <a:rPr lang="fr-FR" sz="2400" dirty="0"/>
              <a:t>qu’est-ce que la production au sens économique du terme ? </a:t>
            </a:r>
            <a:r>
              <a:rPr lang="fr-FR" sz="2400" dirty="0" smtClean="0"/>
              <a:t>Quels sont </a:t>
            </a:r>
            <a:r>
              <a:rPr lang="fr-FR" sz="2400" dirty="0"/>
              <a:t>les critères qui permettent de distinguer </a:t>
            </a:r>
            <a:r>
              <a:rPr lang="fr-FR" sz="2400" dirty="0" smtClean="0"/>
              <a:t>les biens des services en économie</a:t>
            </a:r>
            <a:r>
              <a:rPr lang="fr-FR" sz="2400" dirty="0"/>
              <a:t> </a:t>
            </a:r>
            <a:r>
              <a:rPr lang="fr-FR" sz="2400" dirty="0" smtClean="0"/>
              <a:t>?</a:t>
            </a:r>
          </a:p>
          <a:p>
            <a:pPr marL="457200" lvl="0" indent="-457200">
              <a:buClr>
                <a:schemeClr val="tx2"/>
              </a:buClr>
              <a:buFont typeface="Arial" panose="020B0604020202020204" pitchFamily="34" charset="0"/>
              <a:buChar char="•"/>
            </a:pPr>
            <a:r>
              <a:rPr lang="fr-FR" sz="2400" dirty="0" smtClean="0"/>
              <a:t>Charlotte</a:t>
            </a:r>
            <a:r>
              <a:rPr lang="fr-FR" sz="2400" dirty="0"/>
              <a:t> : qu’est-ce que l’activité au sens économique du terme, qu’est-ce que la population active ? Quels sont les critères qui permettent de distinguer les actifs des inactifs </a:t>
            </a:r>
            <a:r>
              <a:rPr lang="fr-FR" sz="2400" dirty="0" smtClean="0"/>
              <a:t>?</a:t>
            </a:r>
          </a:p>
          <a:p>
            <a:pPr marL="457200" lvl="0" indent="-457200">
              <a:buClr>
                <a:schemeClr val="tx2"/>
              </a:buClr>
              <a:buFont typeface="Arial" panose="020B0604020202020204" pitchFamily="34" charset="0"/>
              <a:buChar char="•"/>
            </a:pPr>
            <a:r>
              <a:rPr lang="fr-FR" sz="2400" dirty="0" smtClean="0"/>
              <a:t>Des questions importantes car </a:t>
            </a:r>
            <a:r>
              <a:rPr lang="fr-FR" sz="2400" dirty="0"/>
              <a:t>en sciences </a:t>
            </a:r>
            <a:r>
              <a:rPr lang="fr-FR" sz="2400" dirty="0" smtClean="0"/>
              <a:t>économiques, </a:t>
            </a:r>
            <a:r>
              <a:rPr lang="fr-FR" sz="2400" dirty="0"/>
              <a:t>la plus élémentaire des données statistiques repose sur des définitions et des conventions dont il faut comprendre la logique.</a:t>
            </a:r>
          </a:p>
          <a:p>
            <a:endParaRPr lang="fr-FR" sz="260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8</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1763723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99"/>
            <a:ext cx="8229600" cy="1313861"/>
          </a:xfrm>
        </p:spPr>
        <p:txBody>
          <a:bodyPr/>
          <a:lstStyle/>
          <a:p>
            <a:pPr algn="just"/>
            <a:r>
              <a:rPr lang="fr-FR" sz="3200" dirty="0" smtClean="0"/>
              <a:t>Séance d’allo confrontation et questions didactiques soulevées</a:t>
            </a:r>
            <a:endParaRPr lang="fr-FR" sz="3200" dirty="0"/>
          </a:p>
        </p:txBody>
      </p:sp>
      <p:sp>
        <p:nvSpPr>
          <p:cNvPr id="3" name="Espace réservé du contenu 2"/>
          <p:cNvSpPr>
            <a:spLocks noGrp="1"/>
          </p:cNvSpPr>
          <p:nvPr>
            <p:ph idx="1"/>
          </p:nvPr>
        </p:nvSpPr>
        <p:spPr>
          <a:xfrm>
            <a:off x="457200" y="1885360"/>
            <a:ext cx="8229600" cy="4600281"/>
          </a:xfrm>
        </p:spPr>
        <p:txBody>
          <a:bodyPr/>
          <a:lstStyle/>
          <a:p>
            <a:r>
              <a:rPr lang="fr-FR" sz="2400" dirty="0" smtClean="0"/>
              <a:t>Quatre </a:t>
            </a:r>
            <a:r>
              <a:rPr lang="fr-FR" sz="2400" dirty="0"/>
              <a:t>points </a:t>
            </a:r>
            <a:r>
              <a:rPr lang="fr-FR" sz="2400" dirty="0" smtClean="0"/>
              <a:t>(seuls les deux derniers sont présentés ici) : </a:t>
            </a:r>
          </a:p>
          <a:p>
            <a:pPr marL="457200" indent="-457200">
              <a:buClr>
                <a:schemeClr val="tx2"/>
              </a:buClr>
              <a:buFont typeface="Arial" panose="020B0604020202020204" pitchFamily="34" charset="0"/>
              <a:buChar char="•"/>
            </a:pPr>
            <a:r>
              <a:rPr lang="fr-FR" sz="2400" dirty="0" smtClean="0"/>
              <a:t>la </a:t>
            </a:r>
            <a:r>
              <a:rPr lang="fr-FR" sz="2400" dirty="0"/>
              <a:t>longueur de l’introduction et la pertinence de la remobilisation des savoirs des élèves </a:t>
            </a:r>
            <a:r>
              <a:rPr lang="fr-FR" sz="2400" dirty="0" smtClean="0"/>
              <a:t>;</a:t>
            </a:r>
          </a:p>
          <a:p>
            <a:pPr marL="457200" indent="-457200">
              <a:buClr>
                <a:schemeClr val="tx2"/>
              </a:buClr>
              <a:buFont typeface="Arial" panose="020B0604020202020204" pitchFamily="34" charset="0"/>
              <a:buChar char="•"/>
            </a:pPr>
            <a:r>
              <a:rPr lang="fr-FR" sz="2400" dirty="0"/>
              <a:t>La rigueur du vocabulaire utilisé par les élèves et sa correction par l’enseignant (savant/non savant) ; </a:t>
            </a:r>
          </a:p>
          <a:p>
            <a:pPr marL="457200" indent="-457200">
              <a:buClr>
                <a:schemeClr val="tx2"/>
              </a:buClr>
              <a:buFont typeface="Arial" panose="020B0604020202020204" pitchFamily="34" charset="0"/>
              <a:buChar char="•"/>
            </a:pPr>
            <a:r>
              <a:rPr lang="fr-FR" sz="2400" dirty="0" smtClean="0"/>
              <a:t>Le </a:t>
            </a:r>
            <a:r>
              <a:rPr lang="fr-FR" sz="2400" dirty="0"/>
              <a:t>« statut » de l’enseignant dans la classe : comment passe-t-on de « je pense que » à « l’économiste pense que » </a:t>
            </a:r>
            <a:r>
              <a:rPr lang="fr-FR" sz="2400" dirty="0" smtClean="0"/>
              <a:t>?</a:t>
            </a:r>
          </a:p>
          <a:p>
            <a:pPr marL="457200" indent="-457200">
              <a:buClr>
                <a:schemeClr val="tx2"/>
              </a:buClr>
              <a:buFont typeface="Arial" panose="020B0604020202020204" pitchFamily="34" charset="0"/>
              <a:buChar char="•"/>
            </a:pPr>
            <a:r>
              <a:rPr lang="fr-FR" sz="2400" dirty="0" smtClean="0"/>
              <a:t>La pertinence des </a:t>
            </a:r>
            <a:r>
              <a:rPr lang="fr-FR" sz="2400" dirty="0"/>
              <a:t>exemples illustratifs d’un concept </a:t>
            </a:r>
            <a:r>
              <a:rPr lang="fr-FR" sz="2400" dirty="0" smtClean="0"/>
              <a:t>économique</a:t>
            </a:r>
            <a:endParaRPr lang="fr-FR" sz="2400" dirty="0"/>
          </a:p>
        </p:txBody>
      </p:sp>
      <p:sp>
        <p:nvSpPr>
          <p:cNvPr id="4" name="Espace réservé du pied de page 3"/>
          <p:cNvSpPr>
            <a:spLocks noGrp="1"/>
          </p:cNvSpPr>
          <p:nvPr>
            <p:ph type="ftr" sz="quarter" idx="11"/>
          </p:nvPr>
        </p:nvSpPr>
        <p:spPr/>
        <p:txBody>
          <a:bodyPr/>
          <a:lstStyle/>
          <a:p>
            <a:pPr>
              <a:defRPr/>
            </a:pPr>
            <a:r>
              <a:rPr lang="fr-FR" smtClean="0"/>
              <a:t>Analyse des pratiques et développement professionnel des jeunes enseignants de sciences économiques et sociales</a:t>
            </a:r>
            <a:endParaRPr lang="fr-FR" dirty="0"/>
          </a:p>
        </p:txBody>
      </p:sp>
      <p:sp>
        <p:nvSpPr>
          <p:cNvPr id="5" name="Espace réservé du numéro de diapositive 4"/>
          <p:cNvSpPr>
            <a:spLocks noGrp="1"/>
          </p:cNvSpPr>
          <p:nvPr>
            <p:ph type="sldNum" sz="quarter" idx="12"/>
          </p:nvPr>
        </p:nvSpPr>
        <p:spPr/>
        <p:txBody>
          <a:bodyPr/>
          <a:lstStyle/>
          <a:p>
            <a:fld id="{3D74D438-E81A-4686-AA33-003D7967FA74}" type="slidenum">
              <a:rPr lang="fr-FR" altLang="fr-FR" smtClean="0"/>
              <a:pPr/>
              <a:t>9</a:t>
            </a:fld>
            <a:endParaRPr lang="fr-FR" altLang="fr-FR"/>
          </a:p>
        </p:txBody>
      </p:sp>
      <p:sp>
        <p:nvSpPr>
          <p:cNvPr id="6" name="Espace réservé de la date 5"/>
          <p:cNvSpPr>
            <a:spLocks noGrp="1"/>
          </p:cNvSpPr>
          <p:nvPr>
            <p:ph type="dt" sz="half" idx="10"/>
          </p:nvPr>
        </p:nvSpPr>
        <p:spPr/>
        <p:txBody>
          <a:bodyPr/>
          <a:lstStyle/>
          <a:p>
            <a:pPr>
              <a:defRPr/>
            </a:pPr>
            <a:r>
              <a:rPr lang="fr-FR" smtClean="0"/>
              <a:t>Paris, 23 mars 2015</a:t>
            </a:r>
            <a:endParaRPr lang="fr-FR" dirty="0"/>
          </a:p>
        </p:txBody>
      </p:sp>
    </p:spTree>
    <p:extLst>
      <p:ext uri="{BB962C8B-B14F-4D97-AF65-F5344CB8AC3E}">
        <p14:creationId xmlns:p14="http://schemas.microsoft.com/office/powerpoint/2010/main" val="1288017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ception personnalisée">
  <a:themeElements>
    <a:clrScheme name="Personnalisée 1">
      <a:dk1>
        <a:srgbClr val="000000"/>
      </a:dk1>
      <a:lt1>
        <a:sysClr val="window" lastClr="FFFFFF"/>
      </a:lt1>
      <a:dk2>
        <a:srgbClr val="235BAA"/>
      </a:dk2>
      <a:lt2>
        <a:srgbClr val="AFB1A5"/>
      </a:lt2>
      <a:accent1>
        <a:srgbClr val="0080FF"/>
      </a:accent1>
      <a:accent2>
        <a:srgbClr val="51C2A9"/>
      </a:accent2>
      <a:accent3>
        <a:srgbClr val="7EC251"/>
      </a:accent3>
      <a:accent4>
        <a:srgbClr val="AFB1A5"/>
      </a:accent4>
      <a:accent5>
        <a:srgbClr val="B54721"/>
      </a:accent5>
      <a:accent6>
        <a:srgbClr val="A16BB1"/>
      </a:accent6>
      <a:hlink>
        <a:srgbClr val="A40A06"/>
      </a:hlink>
      <a:folHlink>
        <a:srgbClr val="837F16"/>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1012</TotalTime>
  <Words>782</Words>
  <Application>Microsoft Office PowerPoint</Application>
  <PresentationFormat>Affichage à l'écran (4:3)</PresentationFormat>
  <Paragraphs>129</Paragraphs>
  <Slides>20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ＭＳ Ｐゴシック</vt:lpstr>
      <vt:lpstr>ＭＳ Ｐゴシック</vt:lpstr>
      <vt:lpstr>Arial</vt:lpstr>
      <vt:lpstr>Calibri</vt:lpstr>
      <vt:lpstr>Verdana</vt:lpstr>
      <vt:lpstr>Wingdings</vt:lpstr>
      <vt:lpstr>Conception personnalisée</vt:lpstr>
      <vt:lpstr>Analyse des pratiques et développement professionnel des jeunes enseignants de sciences économiques et sociales</vt:lpstr>
      <vt:lpstr>Présentation du dispositif de formation et du contexte des séances analysées</vt:lpstr>
      <vt:lpstr>Un dispositif de formation en deux temps</vt:lpstr>
      <vt:lpstr>Séances d’APP : en amont, relevé des traces de l’activité</vt:lpstr>
      <vt:lpstr>Séances d’APP : organisation de la séance d’allo confrontation</vt:lpstr>
      <vt:lpstr>Contexte des séances présentées </vt:lpstr>
      <vt:lpstr>Contexte des séances présentées </vt:lpstr>
      <vt:lpstr>Contexte des séances présentées </vt:lpstr>
      <vt:lpstr>Séance d’allo confrontation et questions didactiques soulevées</vt:lpstr>
      <vt:lpstr>Le « statut » de l’enseignant dans la classe</vt:lpstr>
      <vt:lpstr>Le « statut » de l’enseignant dans la classe : Thibault</vt:lpstr>
      <vt:lpstr>Ce qui est discuté dans la séance collective</vt:lpstr>
      <vt:lpstr>Le « statut » de l’enseignant dans la classe : Charlotte</vt:lpstr>
      <vt:lpstr>Pertinence des exemples illustratifs pour l’avancée des savoirs</vt:lpstr>
      <vt:lpstr>Pertinence des exemples illustratifs pour l’avancée du savoir: Thibault</vt:lpstr>
      <vt:lpstr>Pertinence des exemples illustratifs pour l’avancée du savoir: Thibault</vt:lpstr>
      <vt:lpstr>Pertinence des exemples illustratifs pour l’avancée du savoir: Thibault</vt:lpstr>
      <vt:lpstr>Pertinence des exemples illustratifs pour l’avancée du savoir : Charlotte</vt:lpstr>
      <vt:lpstr>Pertinence des exemples illustratifs pour l’avancée du savoir : Charlotte</vt:lpstr>
      <vt:lpstr>Conclusion</vt:lpstr>
    </vt:vector>
  </TitlesOfParts>
  <Company>Université de la Méditerranée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Isabelle Roulet</dc:creator>
  <cp:lastModifiedBy>Christine Dollo</cp:lastModifiedBy>
  <cp:revision>57</cp:revision>
  <cp:lastPrinted>2015-03-22T21:07:52Z</cp:lastPrinted>
  <dcterms:created xsi:type="dcterms:W3CDTF">2012-01-24T09:06:31Z</dcterms:created>
  <dcterms:modified xsi:type="dcterms:W3CDTF">2015-03-23T11:24:40Z</dcterms:modified>
</cp:coreProperties>
</file>