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handoutMasterIdLst>
    <p:handoutMasterId r:id="rId12"/>
  </p:handoutMasterIdLst>
  <p:sldIdLst>
    <p:sldId id="256" r:id="rId2"/>
    <p:sldId id="268" r:id="rId3"/>
    <p:sldId id="260" r:id="rId4"/>
    <p:sldId id="258" r:id="rId5"/>
    <p:sldId id="261" r:id="rId6"/>
    <p:sldId id="263" r:id="rId7"/>
    <p:sldId id="264" r:id="rId8"/>
    <p:sldId id="265" r:id="rId9"/>
    <p:sldId id="266" r:id="rId10"/>
    <p:sldId id="269" r:id="rId1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51" autoAdjust="0"/>
  </p:normalViewPr>
  <p:slideViewPr>
    <p:cSldViewPr snapToGrid="0" snapToObjects="1">
      <p:cViewPr>
        <p:scale>
          <a:sx n="82" d="100"/>
          <a:sy n="82" d="100"/>
        </p:scale>
        <p:origin x="-2256" y="-728"/>
      </p:cViewPr>
      <p:guideLst>
        <p:guide orient="horz" pos="2160"/>
        <p:guide pos="2880"/>
      </p:guideLst>
    </p:cSldViewPr>
  </p:slideViewPr>
  <p:outlineViewPr>
    <p:cViewPr>
      <p:scale>
        <a:sx n="33" d="100"/>
        <a:sy n="33" d="100"/>
      </p:scale>
      <p:origin x="16" y="34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5D8913-542F-9449-80E7-DEA5A9990DAD}" type="datetimeFigureOut">
              <a:rPr lang="fr-FR" smtClean="0"/>
              <a:t>23/03/15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2C4482-C612-144E-A5AF-6AC55AFBD39E}" type="slidenum">
              <a:rPr lang="fr-FR" smtClean="0"/>
              <a:t>‹#›</a:t>
            </a:fld>
            <a:endParaRPr lang="fr-FR"/>
          </a:p>
        </p:txBody>
      </p:sp>
    </p:spTree>
    <p:extLst>
      <p:ext uri="{BB962C8B-B14F-4D97-AF65-F5344CB8AC3E}">
        <p14:creationId xmlns:p14="http://schemas.microsoft.com/office/powerpoint/2010/main" val="28718748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0DF3F49-BA95-A64F-A629-835B3BE27E93}" type="datetimeFigureOut">
              <a:rPr lang="fr-FR" smtClean="0"/>
              <a:t>23/03/15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318777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0DF3F49-BA95-A64F-A629-835B3BE27E93}" type="datetimeFigureOut">
              <a:rPr lang="fr-FR" smtClean="0"/>
              <a:t>23/03/15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2138424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0DF3F49-BA95-A64F-A629-835B3BE27E93}" type="datetimeFigureOut">
              <a:rPr lang="fr-FR" smtClean="0"/>
              <a:t>23/03/15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17815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0DF3F49-BA95-A64F-A629-835B3BE27E93}" type="datetimeFigureOut">
              <a:rPr lang="fr-FR" smtClean="0"/>
              <a:t>23/03/15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278800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0DF3F49-BA95-A64F-A629-835B3BE27E93}" type="datetimeFigureOut">
              <a:rPr lang="fr-FR" smtClean="0"/>
              <a:t>23/03/15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128094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0DF3F49-BA95-A64F-A629-835B3BE27E93}" type="datetimeFigureOut">
              <a:rPr lang="fr-FR" smtClean="0"/>
              <a:t>23/03/15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3416989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0DF3F49-BA95-A64F-A629-835B3BE27E93}" type="datetimeFigureOut">
              <a:rPr lang="fr-FR" smtClean="0"/>
              <a:t>23/03/15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342089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30DF3F49-BA95-A64F-A629-835B3BE27E93}" type="datetimeFigureOut">
              <a:rPr lang="fr-FR" smtClean="0"/>
              <a:t>23/03/15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42042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0DF3F49-BA95-A64F-A629-835B3BE27E93}" type="datetimeFigureOut">
              <a:rPr lang="fr-FR" smtClean="0"/>
              <a:t>23/03/15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1253805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0DF3F49-BA95-A64F-A629-835B3BE27E93}" type="datetimeFigureOut">
              <a:rPr lang="fr-FR" smtClean="0"/>
              <a:t>23/03/15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166786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0DF3F49-BA95-A64F-A629-835B3BE27E93}" type="datetimeFigureOut">
              <a:rPr lang="fr-FR" smtClean="0"/>
              <a:t>23/03/15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7042BB-DDFA-474F-A905-4B506B9754E6}" type="slidenum">
              <a:rPr lang="fr-FR" smtClean="0"/>
              <a:t>‹#›</a:t>
            </a:fld>
            <a:endParaRPr lang="fr-FR"/>
          </a:p>
        </p:txBody>
      </p:sp>
    </p:spTree>
    <p:extLst>
      <p:ext uri="{BB962C8B-B14F-4D97-AF65-F5344CB8AC3E}">
        <p14:creationId xmlns:p14="http://schemas.microsoft.com/office/powerpoint/2010/main" val="12351258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F3F49-BA95-A64F-A629-835B3BE27E93}" type="datetimeFigureOut">
              <a:rPr lang="fr-FR" smtClean="0"/>
              <a:t>23/03/15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042BB-DDFA-474F-A905-4B506B9754E6}" type="slidenum">
              <a:rPr lang="fr-FR" smtClean="0"/>
              <a:t>‹#›</a:t>
            </a:fld>
            <a:endParaRPr lang="fr-FR"/>
          </a:p>
        </p:txBody>
      </p:sp>
    </p:spTree>
    <p:extLst>
      <p:ext uri="{BB962C8B-B14F-4D97-AF65-F5344CB8AC3E}">
        <p14:creationId xmlns:p14="http://schemas.microsoft.com/office/powerpoint/2010/main" val="14205149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8556" y="1312333"/>
            <a:ext cx="7959021" cy="2793999"/>
          </a:xfrm>
        </p:spPr>
        <p:txBody>
          <a:bodyPr>
            <a:normAutofit fontScale="90000"/>
          </a:bodyPr>
          <a:lstStyle/>
          <a:p>
            <a:r>
              <a:rPr lang="fr-FR" sz="4000" dirty="0"/>
              <a:t>Questionner l’expérience professionnelle : </a:t>
            </a:r>
            <a:r>
              <a:rPr lang="fr-FR" sz="4000" dirty="0" smtClean="0"/>
              <a:t/>
            </a:r>
            <a:br>
              <a:rPr lang="fr-FR" sz="4000" dirty="0" smtClean="0"/>
            </a:br>
            <a:r>
              <a:rPr lang="fr-FR" sz="4000" dirty="0" smtClean="0"/>
              <a:t>le </a:t>
            </a:r>
            <a:r>
              <a:rPr lang="fr-FR" sz="4000" dirty="0"/>
              <a:t>rôle du mémoire dans la formation tout au long de la vie</a:t>
            </a:r>
            <a:br>
              <a:rPr lang="fr-FR" sz="4000" dirty="0"/>
            </a:br>
            <a:endParaRPr lang="fr-FR" sz="4000" dirty="0"/>
          </a:p>
        </p:txBody>
      </p:sp>
      <p:sp>
        <p:nvSpPr>
          <p:cNvPr id="3" name="Sous-titre 2"/>
          <p:cNvSpPr>
            <a:spLocks noGrp="1"/>
          </p:cNvSpPr>
          <p:nvPr>
            <p:ph type="subTitle" idx="1"/>
          </p:nvPr>
        </p:nvSpPr>
        <p:spPr/>
        <p:txBody>
          <a:bodyPr>
            <a:normAutofit lnSpcReduction="10000"/>
          </a:bodyPr>
          <a:lstStyle/>
          <a:p>
            <a:pPr algn="r"/>
            <a:r>
              <a:rPr lang="fr-FR" sz="2800" dirty="0" smtClean="0"/>
              <a:t>A. Belhadjin, M-F Bishop, C. </a:t>
            </a:r>
            <a:r>
              <a:rPr lang="fr-FR" sz="2800" dirty="0" err="1" smtClean="0"/>
              <a:t>Dorison</a:t>
            </a:r>
            <a:r>
              <a:rPr lang="fr-FR" sz="2800" dirty="0" smtClean="0"/>
              <a:t>, </a:t>
            </a:r>
          </a:p>
          <a:p>
            <a:pPr algn="r"/>
            <a:r>
              <a:rPr lang="fr-FR" sz="2400" dirty="0" smtClean="0"/>
              <a:t>ESPÉ de l’académie de Versailles, </a:t>
            </a:r>
          </a:p>
          <a:p>
            <a:pPr algn="r"/>
            <a:r>
              <a:rPr lang="fr-FR" sz="2400" dirty="0" smtClean="0"/>
              <a:t>Université de Cergy Pontoise, </a:t>
            </a:r>
          </a:p>
          <a:p>
            <a:pPr algn="r"/>
            <a:r>
              <a:rPr lang="fr-FR" sz="2400" dirty="0" smtClean="0"/>
              <a:t>Laboratoire EMA</a:t>
            </a:r>
            <a:endParaRPr lang="fr-FR" sz="2400" dirty="0"/>
          </a:p>
        </p:txBody>
      </p:sp>
    </p:spTree>
    <p:extLst>
      <p:ext uri="{BB962C8B-B14F-4D97-AF65-F5344CB8AC3E}">
        <p14:creationId xmlns:p14="http://schemas.microsoft.com/office/powerpoint/2010/main" val="369595947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half" idx="4294967295"/>
          </p:nvPr>
        </p:nvSpPr>
        <p:spPr>
          <a:xfrm>
            <a:off x="520861" y="727672"/>
            <a:ext cx="4040188" cy="5395336"/>
          </a:xfrm>
        </p:spPr>
        <p:txBody>
          <a:bodyPr>
            <a:normAutofit fontScale="77500" lnSpcReduction="20000"/>
          </a:bodyPr>
          <a:lstStyle/>
          <a:p>
            <a:pPr marL="0" indent="0">
              <a:buNone/>
            </a:pPr>
            <a:r>
              <a:rPr lang="fr-FR" u="sng" dirty="0" smtClean="0"/>
              <a:t>Corpus, questions</a:t>
            </a:r>
            <a:endParaRPr lang="fr-FR" u="sng" dirty="0"/>
          </a:p>
          <a:p>
            <a:pPr marL="0" indent="0">
              <a:buNone/>
            </a:pPr>
            <a:r>
              <a:rPr lang="fr-FR" dirty="0" smtClean="0">
                <a:solidFill>
                  <a:srgbClr val="FF0000"/>
                </a:solidFill>
              </a:rPr>
              <a:t>Exemple 1. Les processus d’orientation à l’école primaire </a:t>
            </a:r>
          </a:p>
          <a:p>
            <a:pPr marL="0" indent="0">
              <a:buNone/>
            </a:pPr>
            <a:r>
              <a:rPr lang="fr-FR" dirty="0" smtClean="0"/>
              <a:t>Tableau des propositions, des choix des parents, des décisions institutionnelles</a:t>
            </a:r>
            <a:endParaRPr lang="fr-FR" u="sng" dirty="0"/>
          </a:p>
          <a:p>
            <a:pPr marL="0" indent="0">
              <a:buNone/>
            </a:pPr>
            <a:endParaRPr lang="fr-FR" dirty="0" smtClean="0">
              <a:solidFill>
                <a:srgbClr val="FF0000"/>
              </a:solidFill>
            </a:endParaRPr>
          </a:p>
          <a:p>
            <a:pPr marL="0" indent="0">
              <a:buNone/>
            </a:pPr>
            <a:r>
              <a:rPr lang="fr-FR" dirty="0" smtClean="0">
                <a:solidFill>
                  <a:srgbClr val="FF0000"/>
                </a:solidFill>
              </a:rPr>
              <a:t>Exemple 2. La genèse d’un outil institutionnel Le GEVASCO </a:t>
            </a:r>
          </a:p>
          <a:p>
            <a:pPr marL="0" indent="0">
              <a:buNone/>
            </a:pPr>
            <a:endParaRPr lang="fr-FR" dirty="0" smtClean="0">
              <a:solidFill>
                <a:srgbClr val="FF0000"/>
              </a:solidFill>
            </a:endParaRPr>
          </a:p>
          <a:p>
            <a:pPr marL="0" indent="0">
              <a:buNone/>
            </a:pPr>
            <a:r>
              <a:rPr lang="fr-FR" dirty="0" smtClean="0">
                <a:solidFill>
                  <a:srgbClr val="FF0000"/>
                </a:solidFill>
              </a:rPr>
              <a:t>Exemple 3. Aides multiples, inclusion : qu’en pensent les enfants ? </a:t>
            </a:r>
          </a:p>
          <a:p>
            <a:pPr marL="0" indent="0">
              <a:buNone/>
            </a:pPr>
            <a:endParaRPr lang="fr-FR" dirty="0"/>
          </a:p>
        </p:txBody>
      </p:sp>
      <p:sp>
        <p:nvSpPr>
          <p:cNvPr id="18" name="Espace réservé du texte 17"/>
          <p:cNvSpPr>
            <a:spLocks noGrp="1"/>
          </p:cNvSpPr>
          <p:nvPr>
            <p:ph type="body" sz="quarter" idx="4294967295"/>
          </p:nvPr>
        </p:nvSpPr>
        <p:spPr>
          <a:xfrm>
            <a:off x="5102225" y="648183"/>
            <a:ext cx="4041775" cy="740780"/>
          </a:xfrm>
        </p:spPr>
        <p:txBody>
          <a:bodyPr>
            <a:normAutofit/>
          </a:bodyPr>
          <a:lstStyle/>
          <a:p>
            <a:pPr marL="0" indent="0">
              <a:buNone/>
            </a:pPr>
            <a:r>
              <a:rPr lang="fr-FR" sz="2500" u="sng" dirty="0" smtClean="0"/>
              <a:t>Interprétations</a:t>
            </a:r>
            <a:r>
              <a:rPr lang="fr-FR" sz="2400" dirty="0" smtClean="0"/>
              <a:t> </a:t>
            </a:r>
            <a:endParaRPr lang="fr-FR" sz="2400" dirty="0"/>
          </a:p>
        </p:txBody>
      </p:sp>
      <p:cxnSp>
        <p:nvCxnSpPr>
          <p:cNvPr id="9" name="Connecteur droit avec flèche 8"/>
          <p:cNvCxnSpPr>
            <a:endCxn id="10" idx="1"/>
          </p:cNvCxnSpPr>
          <p:nvPr/>
        </p:nvCxnSpPr>
        <p:spPr>
          <a:xfrm flipV="1">
            <a:off x="4561049" y="2103153"/>
            <a:ext cx="1527235" cy="964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6088284" y="1502988"/>
            <a:ext cx="2882096" cy="1200329"/>
          </a:xfrm>
          <a:prstGeom prst="rect">
            <a:avLst/>
          </a:prstGeom>
        </p:spPr>
        <p:txBody>
          <a:bodyPr wrap="square">
            <a:spAutoFit/>
          </a:bodyPr>
          <a:lstStyle/>
          <a:p>
            <a:r>
              <a:rPr lang="fr-FR" dirty="0"/>
              <a:t>Millet M. et Thin D.  (2005). </a:t>
            </a:r>
            <a:r>
              <a:rPr lang="fr-FR" i="1" dirty="0"/>
              <a:t>Ruptures scolaires. L'école à l'épreuve de la question sociale</a:t>
            </a:r>
            <a:r>
              <a:rPr lang="fr-FR" dirty="0"/>
              <a:t>, Paris, PUF. </a:t>
            </a:r>
          </a:p>
        </p:txBody>
      </p:sp>
      <p:sp>
        <p:nvSpPr>
          <p:cNvPr id="12" name="Rectangle 11"/>
          <p:cNvSpPr/>
          <p:nvPr/>
        </p:nvSpPr>
        <p:spPr>
          <a:xfrm>
            <a:off x="6007260" y="3993266"/>
            <a:ext cx="2870522" cy="2031325"/>
          </a:xfrm>
          <a:prstGeom prst="rect">
            <a:avLst/>
          </a:prstGeom>
        </p:spPr>
        <p:txBody>
          <a:bodyPr wrap="square">
            <a:spAutoFit/>
          </a:bodyPr>
          <a:lstStyle/>
          <a:p>
            <a:r>
              <a:rPr lang="fr-FR" dirty="0"/>
              <a:t>Schneider C., Être intégré, être en marge, être reconnu ?. L’enfant en situation de handicap et son statut social</a:t>
            </a:r>
          </a:p>
          <a:p>
            <a:r>
              <a:rPr lang="fr-FR" dirty="0"/>
              <a:t>dans une classe ordinaire, </a:t>
            </a:r>
            <a:r>
              <a:rPr lang="fr-FR" i="1" dirty="0"/>
              <a:t>Éducation et Sociétés </a:t>
            </a:r>
            <a:r>
              <a:rPr lang="fr-FR" dirty="0"/>
              <a:t>2007/2, N° 20, p. 149-166.</a:t>
            </a:r>
          </a:p>
        </p:txBody>
      </p:sp>
      <p:cxnSp>
        <p:nvCxnSpPr>
          <p:cNvPr id="14" name="Connecteur droit avec flèche 13"/>
          <p:cNvCxnSpPr/>
          <p:nvPr/>
        </p:nvCxnSpPr>
        <p:spPr>
          <a:xfrm flipV="1">
            <a:off x="4546639" y="4502552"/>
            <a:ext cx="1310151" cy="7841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90355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i="1" dirty="0" smtClean="0"/>
              <a:t>Formation tout au long de la vie </a:t>
            </a:r>
            <a:endParaRPr lang="fr-FR" sz="3200" i="1" dirty="0"/>
          </a:p>
        </p:txBody>
      </p:sp>
      <p:sp>
        <p:nvSpPr>
          <p:cNvPr id="3" name="Espace réservé du contenu 2"/>
          <p:cNvSpPr>
            <a:spLocks noGrp="1"/>
          </p:cNvSpPr>
          <p:nvPr>
            <p:ph idx="1"/>
          </p:nvPr>
        </p:nvSpPr>
        <p:spPr/>
        <p:txBody>
          <a:bodyPr>
            <a:normAutofit lnSpcReduction="10000"/>
          </a:bodyPr>
          <a:lstStyle/>
          <a:p>
            <a:r>
              <a:rPr lang="fr-FR" dirty="0" smtClean="0"/>
              <a:t>MEEF 2</a:t>
            </a:r>
            <a:r>
              <a:rPr lang="fr-FR" dirty="0" smtClean="0"/>
              <a:t>, parcours professeur d’organisation et de production culinaire </a:t>
            </a:r>
          </a:p>
          <a:p>
            <a:r>
              <a:rPr lang="fr-FR" dirty="0" smtClean="0"/>
              <a:t>MEEF 4, parcours APRIBEP</a:t>
            </a:r>
          </a:p>
          <a:p>
            <a:r>
              <a:rPr lang="fr-FR" dirty="0" smtClean="0"/>
              <a:t>MEEF 4, parcours formation de formateurs </a:t>
            </a:r>
          </a:p>
          <a:p>
            <a:pPr algn="just"/>
            <a:endParaRPr lang="fr-FR" sz="2800" i="1" dirty="0" smtClean="0"/>
          </a:p>
          <a:p>
            <a:pPr algn="just"/>
            <a:r>
              <a:rPr lang="fr-FR" sz="2800" i="1" dirty="0" smtClean="0"/>
              <a:t>comment </a:t>
            </a:r>
            <a:r>
              <a:rPr lang="fr-FR" sz="2800" i="1" dirty="0"/>
              <a:t>les mémoires professionnels de </a:t>
            </a:r>
            <a:r>
              <a:rPr lang="fr-FR" sz="2800" i="1" dirty="0" smtClean="0"/>
              <a:t>ces 3 </a:t>
            </a:r>
            <a:r>
              <a:rPr lang="fr-FR" sz="2800" i="1" dirty="0"/>
              <a:t>catégories de M2 </a:t>
            </a:r>
            <a:r>
              <a:rPr lang="fr-FR" sz="2800" i="1" dirty="0" smtClean="0"/>
              <a:t>peuvent questionner leur </a:t>
            </a:r>
            <a:r>
              <a:rPr lang="fr-FR" sz="2800" i="1" dirty="0"/>
              <a:t>expérience </a:t>
            </a:r>
            <a:r>
              <a:rPr lang="fr-FR" sz="2800" i="1" dirty="0" smtClean="0"/>
              <a:t>professionnelle? </a:t>
            </a:r>
          </a:p>
          <a:p>
            <a:pPr algn="just"/>
            <a:r>
              <a:rPr lang="fr-FR" sz="2800" i="1" dirty="0" smtClean="0"/>
              <a:t>Question du processus de professionnalisation </a:t>
            </a:r>
            <a:endParaRPr lang="fr-FR" sz="2800" i="1" dirty="0"/>
          </a:p>
        </p:txBody>
      </p:sp>
    </p:spTree>
    <p:extLst>
      <p:ext uri="{BB962C8B-B14F-4D97-AF65-F5344CB8AC3E}">
        <p14:creationId xmlns:p14="http://schemas.microsoft.com/office/powerpoint/2010/main" val="3689024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62016"/>
          </a:xfrm>
        </p:spPr>
        <p:txBody>
          <a:bodyPr>
            <a:normAutofit/>
          </a:bodyPr>
          <a:lstStyle/>
          <a:p>
            <a:r>
              <a:rPr lang="fr-FR" dirty="0"/>
              <a:t>É</a:t>
            </a:r>
            <a:r>
              <a:rPr lang="fr-FR" dirty="0" smtClean="0"/>
              <a:t>volutions au cours des réécritures </a:t>
            </a:r>
            <a:endParaRPr lang="fr-FR" dirty="0"/>
          </a:p>
        </p:txBody>
      </p:sp>
      <p:sp>
        <p:nvSpPr>
          <p:cNvPr id="3" name="Espace réservé du contenu 2"/>
          <p:cNvSpPr>
            <a:spLocks noGrp="1"/>
          </p:cNvSpPr>
          <p:nvPr>
            <p:ph idx="1"/>
          </p:nvPr>
        </p:nvSpPr>
        <p:spPr>
          <a:xfrm>
            <a:off x="457200" y="1236654"/>
            <a:ext cx="8229600" cy="4889509"/>
          </a:xfrm>
        </p:spPr>
        <p:txBody>
          <a:bodyPr>
            <a:normAutofit/>
          </a:bodyPr>
          <a:lstStyle/>
          <a:p>
            <a:pPr algn="just">
              <a:spcAft>
                <a:spcPts val="0"/>
              </a:spcAft>
            </a:pPr>
            <a:r>
              <a:rPr lang="fr-FR" sz="2000" dirty="0">
                <a:latin typeface="Helvetica"/>
                <a:ea typeface="ＭＳ 明朝"/>
                <a:cs typeface="Helvetica"/>
              </a:rPr>
              <a:t>« Or pendant la première observation, durant laquelle</a:t>
            </a:r>
            <a:r>
              <a:rPr lang="fr-FR" sz="2000" dirty="0">
                <a:solidFill>
                  <a:srgbClr val="FF0000"/>
                </a:solidFill>
                <a:latin typeface="Helvetica"/>
                <a:ea typeface="ＭＳ 明朝"/>
                <a:cs typeface="Helvetica"/>
              </a:rPr>
              <a:t> je suis restée</a:t>
            </a:r>
            <a:r>
              <a:rPr lang="fr-FR" sz="2000" dirty="0">
                <a:latin typeface="Helvetica"/>
                <a:ea typeface="ＭＳ 明朝"/>
                <a:cs typeface="Helvetica"/>
              </a:rPr>
              <a:t> toute la matinée dans la classe, </a:t>
            </a:r>
            <a:r>
              <a:rPr lang="fr-FR" sz="2000" dirty="0">
                <a:solidFill>
                  <a:srgbClr val="FF0000"/>
                </a:solidFill>
                <a:latin typeface="Helvetica"/>
                <a:ea typeface="ＭＳ 明朝"/>
                <a:cs typeface="Helvetica"/>
              </a:rPr>
              <a:t>j’ai noté </a:t>
            </a:r>
            <a:r>
              <a:rPr lang="fr-FR" sz="2000" dirty="0">
                <a:latin typeface="Helvetica"/>
                <a:ea typeface="ＭＳ 明朝"/>
                <a:cs typeface="Helvetica"/>
              </a:rPr>
              <a:t>que le discours de l’enseignante porte</a:t>
            </a:r>
            <a:r>
              <a:rPr lang="fr-FR" sz="2000" dirty="0">
                <a:solidFill>
                  <a:srgbClr val="008000"/>
                </a:solidFill>
                <a:latin typeface="Helvetica"/>
                <a:ea typeface="ＭＳ 明朝"/>
                <a:cs typeface="Helvetica"/>
              </a:rPr>
              <a:t> </a:t>
            </a:r>
            <a:r>
              <a:rPr lang="fr-FR" sz="2000" b="1" dirty="0">
                <a:solidFill>
                  <a:srgbClr val="008000"/>
                </a:solidFill>
                <a:latin typeface="Helvetica"/>
                <a:ea typeface="ＭＳ 明朝"/>
                <a:cs typeface="Helvetica"/>
              </a:rPr>
              <a:t>beaucoup</a:t>
            </a:r>
            <a:r>
              <a:rPr lang="fr-FR" sz="2000" dirty="0">
                <a:latin typeface="Helvetica"/>
                <a:ea typeface="ＭＳ 明朝"/>
                <a:cs typeface="Helvetica"/>
              </a:rPr>
              <a:t> sur la régulation du climat de la classe et l’implication des élèves </a:t>
            </a:r>
            <a:r>
              <a:rPr lang="fr-FR" sz="2000" b="1" dirty="0">
                <a:solidFill>
                  <a:srgbClr val="008000"/>
                </a:solidFill>
                <a:latin typeface="Helvetica"/>
                <a:ea typeface="ＭＳ 明朝"/>
                <a:cs typeface="Helvetica"/>
              </a:rPr>
              <a:t>aux dépens de la compréhension et des interactions</a:t>
            </a:r>
            <a:r>
              <a:rPr lang="fr-FR" sz="2000" b="1" dirty="0" smtClean="0">
                <a:solidFill>
                  <a:srgbClr val="008000"/>
                </a:solidFill>
                <a:latin typeface="Helvetica"/>
                <a:ea typeface="ＭＳ 明朝"/>
                <a:cs typeface="Helvetica"/>
              </a:rPr>
              <a:t>.</a:t>
            </a:r>
            <a:r>
              <a:rPr lang="fr-FR" sz="2000" dirty="0">
                <a:latin typeface="Helvetica"/>
                <a:ea typeface="ＭＳ 明朝"/>
                <a:cs typeface="Helvetica"/>
              </a:rPr>
              <a:t> </a:t>
            </a:r>
            <a:r>
              <a:rPr lang="fr-FR" sz="2000" b="1" dirty="0" smtClean="0">
                <a:solidFill>
                  <a:srgbClr val="0000FF"/>
                </a:solidFill>
                <a:latin typeface="Helvetica"/>
                <a:ea typeface="ＭＳ 明朝"/>
                <a:cs typeface="Helvetica"/>
              </a:rPr>
              <a:t>»</a:t>
            </a:r>
          </a:p>
          <a:p>
            <a:pPr algn="just">
              <a:spcAft>
                <a:spcPts val="0"/>
              </a:spcAft>
            </a:pPr>
            <a:endParaRPr lang="fr-FR" sz="2000" b="1" dirty="0">
              <a:solidFill>
                <a:srgbClr val="0000FF"/>
              </a:solidFill>
              <a:latin typeface="Helvetica"/>
              <a:ea typeface="ＭＳ 明朝"/>
              <a:cs typeface="Helvetica"/>
            </a:endParaRPr>
          </a:p>
          <a:p>
            <a:pPr algn="just">
              <a:spcAft>
                <a:spcPts val="0"/>
              </a:spcAft>
            </a:pPr>
            <a:endParaRPr lang="fr-FR" sz="2000" dirty="0">
              <a:latin typeface="Helvetica"/>
              <a:ea typeface="ＭＳ 明朝"/>
              <a:cs typeface="Helvetica"/>
            </a:endParaRPr>
          </a:p>
          <a:p>
            <a:pPr algn="just"/>
            <a:r>
              <a:rPr lang="fr-FR" sz="2000" dirty="0">
                <a:solidFill>
                  <a:srgbClr val="FF0000"/>
                </a:solidFill>
                <a:latin typeface="Helvetica"/>
                <a:ea typeface="ＭＳ 明朝"/>
                <a:cs typeface="Helvetica"/>
              </a:rPr>
              <a:t>Il y a </a:t>
            </a:r>
            <a:r>
              <a:rPr lang="fr-FR" sz="2000" dirty="0">
                <a:latin typeface="Helvetica"/>
                <a:ea typeface="ＭＳ 明朝"/>
                <a:cs typeface="Helvetica"/>
              </a:rPr>
              <a:t>comme </a:t>
            </a:r>
            <a:r>
              <a:rPr lang="fr-FR" sz="2000" b="1" dirty="0">
                <a:solidFill>
                  <a:srgbClr val="008000"/>
                </a:solidFill>
                <a:latin typeface="Helvetica"/>
                <a:ea typeface="ＭＳ 明朝"/>
                <a:cs typeface="Helvetica"/>
              </a:rPr>
              <a:t>un malentendu </a:t>
            </a:r>
            <a:r>
              <a:rPr lang="fr-FR" sz="2000" dirty="0">
                <a:latin typeface="Helvetica"/>
                <a:ea typeface="ＭＳ 明朝"/>
                <a:cs typeface="Helvetica"/>
              </a:rPr>
              <a:t>dans le dialogue instauré : alors que l’élève place l’échange à un niveau supérieur, celui du sens </a:t>
            </a:r>
            <a:r>
              <a:rPr lang="fr-FR" sz="2000" dirty="0" smtClean="0">
                <a:latin typeface="Helvetica"/>
                <a:ea typeface="ＭＳ 明朝"/>
                <a:cs typeface="Helvetica"/>
              </a:rPr>
              <a:t>l’enseignante </a:t>
            </a:r>
            <a:r>
              <a:rPr lang="fr-FR" sz="2000" dirty="0">
                <a:latin typeface="Helvetica"/>
                <a:ea typeface="ＭＳ 明朝"/>
                <a:cs typeface="Helvetica"/>
              </a:rPr>
              <a:t>le ramène à celui de la règle à </a:t>
            </a:r>
            <a:r>
              <a:rPr lang="fr-FR" sz="2000" dirty="0" smtClean="0">
                <a:latin typeface="Helvetica"/>
                <a:ea typeface="ＭＳ 明朝"/>
                <a:cs typeface="Helvetica"/>
              </a:rPr>
              <a:t>appliquer. </a:t>
            </a:r>
            <a:r>
              <a:rPr lang="fr-FR" sz="2000" b="1" dirty="0">
                <a:solidFill>
                  <a:srgbClr val="FF0000"/>
                </a:solidFill>
                <a:latin typeface="Helvetica"/>
                <a:ea typeface="ＭＳ 明朝"/>
                <a:cs typeface="Helvetica"/>
              </a:rPr>
              <a:t>Ce</a:t>
            </a:r>
            <a:r>
              <a:rPr lang="fr-FR" sz="2000" b="1" dirty="0">
                <a:solidFill>
                  <a:srgbClr val="008000"/>
                </a:solidFill>
                <a:latin typeface="Helvetica"/>
                <a:ea typeface="ＭＳ 明朝"/>
                <a:cs typeface="Helvetica"/>
              </a:rPr>
              <a:t> malentendu semble provoqué par les attentes de l’enseignante : les échanges qui ont lieu durant cette relecture et la correction sont basés sur un dialogue interrogatif de l’enseignante qui ne suscite pas les échanges et les constructions de savoirs entre les élèves</a:t>
            </a:r>
            <a:r>
              <a:rPr lang="fr-FR" sz="2000" dirty="0">
                <a:latin typeface="Helvetica"/>
                <a:ea typeface="ＭＳ 明朝"/>
                <a:cs typeface="Helvetica"/>
              </a:rPr>
              <a:t>.</a:t>
            </a:r>
          </a:p>
          <a:p>
            <a:endParaRPr lang="fr-FR" sz="2000" dirty="0"/>
          </a:p>
        </p:txBody>
      </p:sp>
    </p:spTree>
    <p:extLst>
      <p:ext uri="{BB962C8B-B14F-4D97-AF65-F5344CB8AC3E}">
        <p14:creationId xmlns:p14="http://schemas.microsoft.com/office/powerpoint/2010/main" val="36271435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 name="Line 41"/>
          <p:cNvSpPr>
            <a:spLocks noChangeShapeType="1"/>
          </p:cNvSpPr>
          <p:nvPr/>
        </p:nvSpPr>
        <p:spPr bwMode="auto">
          <a:xfrm flipH="1">
            <a:off x="4500563" y="5876925"/>
            <a:ext cx="3167062"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fr-FR">
              <a:cs typeface="+mn-cs"/>
            </a:endParaRPr>
          </a:p>
        </p:txBody>
      </p:sp>
      <p:sp>
        <p:nvSpPr>
          <p:cNvPr id="2052" name="Text Box 4"/>
          <p:cNvSpPr txBox="1">
            <a:spLocks noChangeArrowheads="1"/>
          </p:cNvSpPr>
          <p:nvPr/>
        </p:nvSpPr>
        <p:spPr bwMode="auto">
          <a:xfrm>
            <a:off x="1187450" y="817563"/>
            <a:ext cx="2016125" cy="81121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0" bIns="10800"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sz="1800" dirty="0">
                <a:solidFill>
                  <a:srgbClr val="FF0000"/>
                </a:solidFill>
              </a:rPr>
              <a:t>les représentations du formé </a:t>
            </a:r>
          </a:p>
          <a:p>
            <a:pPr eaLnBrk="1" hangingPunct="1"/>
            <a:endParaRPr lang="fr-FR" sz="1800" dirty="0"/>
          </a:p>
        </p:txBody>
      </p:sp>
      <p:sp>
        <p:nvSpPr>
          <p:cNvPr id="2053" name="Line 5"/>
          <p:cNvSpPr>
            <a:spLocks noChangeShapeType="1"/>
          </p:cNvSpPr>
          <p:nvPr/>
        </p:nvSpPr>
        <p:spPr bwMode="auto">
          <a:xfrm>
            <a:off x="2987675" y="1628775"/>
            <a:ext cx="1727200" cy="367188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054" name="Line 6"/>
          <p:cNvSpPr>
            <a:spLocks noChangeShapeType="1"/>
          </p:cNvSpPr>
          <p:nvPr/>
        </p:nvSpPr>
        <p:spPr bwMode="auto">
          <a:xfrm flipV="1">
            <a:off x="466725" y="1628775"/>
            <a:ext cx="1152525" cy="366395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056" name="Text Box 8"/>
          <p:cNvSpPr txBox="1">
            <a:spLocks noChangeArrowheads="1"/>
          </p:cNvSpPr>
          <p:nvPr/>
        </p:nvSpPr>
        <p:spPr bwMode="auto">
          <a:xfrm>
            <a:off x="144463" y="5300663"/>
            <a:ext cx="1403350" cy="108108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sz="1000">
                <a:solidFill>
                  <a:srgbClr val="FF0000"/>
                </a:solidFill>
              </a:rPr>
              <a:t>les savoirs pédagogiques</a:t>
            </a:r>
          </a:p>
          <a:p>
            <a:pPr algn="ctr" eaLnBrk="1" hangingPunct="1"/>
            <a:r>
              <a:rPr lang="fr-FR" sz="1000">
                <a:solidFill>
                  <a:srgbClr val="FF0000"/>
                </a:solidFill>
              </a:rPr>
              <a:t>et didactiques d</a:t>
            </a:r>
            <a:r>
              <a:rPr lang="ja-JP" altLang="fr-FR" sz="1000">
                <a:solidFill>
                  <a:srgbClr val="FF0000"/>
                </a:solidFill>
              </a:rPr>
              <a:t>’</a:t>
            </a:r>
            <a:r>
              <a:rPr lang="fr-FR" altLang="ja-JP" sz="1000">
                <a:solidFill>
                  <a:srgbClr val="FF0000"/>
                </a:solidFill>
              </a:rPr>
              <a:t>un enseignant débutant</a:t>
            </a:r>
          </a:p>
          <a:p>
            <a:pPr eaLnBrk="1" hangingPunct="1"/>
            <a:r>
              <a:rPr lang="fr-FR" sz="1200"/>
              <a:t> </a:t>
            </a:r>
            <a:endParaRPr lang="fr-FR" sz="1800"/>
          </a:p>
        </p:txBody>
      </p:sp>
      <p:sp>
        <p:nvSpPr>
          <p:cNvPr id="2057" name="Line 9"/>
          <p:cNvSpPr>
            <a:spLocks noChangeShapeType="1"/>
          </p:cNvSpPr>
          <p:nvPr/>
        </p:nvSpPr>
        <p:spPr bwMode="auto">
          <a:xfrm>
            <a:off x="1547813" y="5805488"/>
            <a:ext cx="720725"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59" name="Oval 11"/>
          <p:cNvSpPr>
            <a:spLocks noChangeArrowheads="1"/>
          </p:cNvSpPr>
          <p:nvPr/>
        </p:nvSpPr>
        <p:spPr bwMode="auto">
          <a:xfrm>
            <a:off x="1646238" y="3121025"/>
            <a:ext cx="1485900" cy="1371600"/>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60" name="Text Box 12"/>
          <p:cNvSpPr txBox="1">
            <a:spLocks noChangeArrowheads="1"/>
          </p:cNvSpPr>
          <p:nvPr/>
        </p:nvSpPr>
        <p:spPr bwMode="auto">
          <a:xfrm>
            <a:off x="1646238" y="3536950"/>
            <a:ext cx="1485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txBody>
          <a:bodyPr lIns="18000" tIns="10800" rIns="18000" bIns="1080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sz="1200">
                <a:solidFill>
                  <a:srgbClr val="FF0000"/>
                </a:solidFill>
              </a:rPr>
              <a:t>perception du formé</a:t>
            </a:r>
          </a:p>
          <a:p>
            <a:pPr algn="ctr" eaLnBrk="1" hangingPunct="1"/>
            <a:r>
              <a:rPr lang="fr-FR" sz="1200">
                <a:solidFill>
                  <a:srgbClr val="FF0000"/>
                </a:solidFill>
              </a:rPr>
              <a:t>de ses difficultés</a:t>
            </a:r>
            <a:endParaRPr lang="fr-FR" sz="1800"/>
          </a:p>
        </p:txBody>
      </p:sp>
      <p:sp>
        <p:nvSpPr>
          <p:cNvPr id="2061" name="Text Box 13"/>
          <p:cNvSpPr txBox="1">
            <a:spLocks noChangeArrowheads="1"/>
          </p:cNvSpPr>
          <p:nvPr/>
        </p:nvSpPr>
        <p:spPr bwMode="auto">
          <a:xfrm>
            <a:off x="5435600" y="763588"/>
            <a:ext cx="2232025" cy="7937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0" bIns="10800"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sz="1800" dirty="0">
                <a:solidFill>
                  <a:srgbClr val="0000FF"/>
                </a:solidFill>
              </a:rPr>
              <a:t>les représentations du formateur </a:t>
            </a:r>
            <a:endParaRPr lang="fr-FR" sz="1800" dirty="0">
              <a:solidFill>
                <a:srgbClr val="FF0000"/>
              </a:solidFill>
            </a:endParaRPr>
          </a:p>
          <a:p>
            <a:pPr eaLnBrk="1" hangingPunct="1"/>
            <a:endParaRPr lang="fr-FR" sz="1800" dirty="0"/>
          </a:p>
        </p:txBody>
      </p:sp>
      <p:sp>
        <p:nvSpPr>
          <p:cNvPr id="2062" name="Line 14"/>
          <p:cNvSpPr>
            <a:spLocks noChangeShapeType="1"/>
          </p:cNvSpPr>
          <p:nvPr/>
        </p:nvSpPr>
        <p:spPr bwMode="auto">
          <a:xfrm>
            <a:off x="7164388" y="1557338"/>
            <a:ext cx="1655762" cy="37465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063" name="Line 15"/>
          <p:cNvSpPr>
            <a:spLocks noChangeShapeType="1"/>
          </p:cNvSpPr>
          <p:nvPr/>
        </p:nvSpPr>
        <p:spPr bwMode="auto">
          <a:xfrm flipV="1">
            <a:off x="4140200" y="1557338"/>
            <a:ext cx="1655763" cy="37465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064" name="Text Box 16"/>
          <p:cNvSpPr txBox="1">
            <a:spLocks noChangeArrowheads="1"/>
          </p:cNvSpPr>
          <p:nvPr/>
        </p:nvSpPr>
        <p:spPr bwMode="auto">
          <a:xfrm>
            <a:off x="3203575" y="5300663"/>
            <a:ext cx="1296988" cy="865187"/>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FR" sz="1000">
                <a:solidFill>
                  <a:srgbClr val="0000FF"/>
                </a:solidFill>
              </a:rPr>
              <a:t>les savoirs pédagogiques</a:t>
            </a:r>
          </a:p>
          <a:p>
            <a:pPr algn="ctr" eaLnBrk="1" hangingPunct="1"/>
            <a:r>
              <a:rPr lang="fr-FR" sz="1000">
                <a:solidFill>
                  <a:srgbClr val="0000FF"/>
                </a:solidFill>
              </a:rPr>
              <a:t>et didactiques d</a:t>
            </a:r>
            <a:r>
              <a:rPr lang="ja-JP" altLang="fr-FR" sz="1000">
                <a:solidFill>
                  <a:srgbClr val="0000FF"/>
                </a:solidFill>
              </a:rPr>
              <a:t>’</a:t>
            </a:r>
            <a:r>
              <a:rPr lang="fr-FR" altLang="ja-JP" sz="1000">
                <a:solidFill>
                  <a:srgbClr val="0000FF"/>
                </a:solidFill>
              </a:rPr>
              <a:t>un enseignant expérimenté</a:t>
            </a:r>
            <a:endParaRPr lang="fr-FR" altLang="ja-JP" sz="1000">
              <a:solidFill>
                <a:srgbClr val="FF0000"/>
              </a:solidFill>
            </a:endParaRPr>
          </a:p>
          <a:p>
            <a:pPr eaLnBrk="1" hangingPunct="1"/>
            <a:r>
              <a:rPr lang="fr-FR" sz="1200"/>
              <a:t> </a:t>
            </a:r>
            <a:endParaRPr lang="fr-FR" sz="1800"/>
          </a:p>
        </p:txBody>
      </p:sp>
      <p:sp>
        <p:nvSpPr>
          <p:cNvPr id="2065" name="Line 17"/>
          <p:cNvSpPr>
            <a:spLocks noChangeShapeType="1"/>
          </p:cNvSpPr>
          <p:nvPr/>
        </p:nvSpPr>
        <p:spPr bwMode="auto">
          <a:xfrm flipH="1">
            <a:off x="2411413" y="5805488"/>
            <a:ext cx="647700" cy="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66" name="Text Box 18"/>
          <p:cNvSpPr txBox="1">
            <a:spLocks noChangeArrowheads="1"/>
          </p:cNvSpPr>
          <p:nvPr/>
        </p:nvSpPr>
        <p:spPr bwMode="auto">
          <a:xfrm>
            <a:off x="7664450" y="5300663"/>
            <a:ext cx="1371600" cy="72072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800">
              <a:solidFill>
                <a:srgbClr val="0000FF"/>
              </a:solidFill>
            </a:endParaRPr>
          </a:p>
          <a:p>
            <a:pPr eaLnBrk="1" hangingPunct="1"/>
            <a:r>
              <a:rPr lang="fr-FR" sz="1000">
                <a:solidFill>
                  <a:srgbClr val="0000FF"/>
                </a:solidFill>
              </a:rPr>
              <a:t>les représentations de son rôle dans la formation</a:t>
            </a:r>
            <a:endParaRPr lang="fr-FR" sz="1800"/>
          </a:p>
        </p:txBody>
      </p:sp>
      <p:sp>
        <p:nvSpPr>
          <p:cNvPr id="2068" name="Line 20"/>
          <p:cNvSpPr>
            <a:spLocks noChangeShapeType="1"/>
          </p:cNvSpPr>
          <p:nvPr/>
        </p:nvSpPr>
        <p:spPr bwMode="auto">
          <a:xfrm flipH="1">
            <a:off x="4356100" y="1412875"/>
            <a:ext cx="1079500" cy="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69" name="Line 21"/>
          <p:cNvSpPr>
            <a:spLocks noChangeShapeType="1"/>
          </p:cNvSpPr>
          <p:nvPr/>
        </p:nvSpPr>
        <p:spPr bwMode="auto">
          <a:xfrm>
            <a:off x="3203575" y="1412875"/>
            <a:ext cx="1081088"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70" name="Oval 22"/>
          <p:cNvSpPr>
            <a:spLocks noChangeArrowheads="1"/>
          </p:cNvSpPr>
          <p:nvPr/>
        </p:nvSpPr>
        <p:spPr bwMode="auto">
          <a:xfrm>
            <a:off x="5894388" y="3121025"/>
            <a:ext cx="1485900" cy="1371600"/>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71" name="Text Box 23"/>
          <p:cNvSpPr txBox="1">
            <a:spLocks noChangeArrowheads="1"/>
          </p:cNvSpPr>
          <p:nvPr/>
        </p:nvSpPr>
        <p:spPr bwMode="auto">
          <a:xfrm>
            <a:off x="5937250" y="3463925"/>
            <a:ext cx="1371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sz="1200">
                <a:solidFill>
                  <a:srgbClr val="0000FF"/>
                </a:solidFill>
              </a:rPr>
              <a:t>      attentes et   </a:t>
            </a:r>
          </a:p>
          <a:p>
            <a:pPr eaLnBrk="1" hangingPunct="1"/>
            <a:r>
              <a:rPr lang="fr-FR" sz="1200">
                <a:solidFill>
                  <a:srgbClr val="0000FF"/>
                </a:solidFill>
              </a:rPr>
              <a:t>     enjeux du           </a:t>
            </a:r>
          </a:p>
          <a:p>
            <a:pPr eaLnBrk="1" hangingPunct="1"/>
            <a:r>
              <a:rPr lang="fr-FR" sz="1200">
                <a:solidFill>
                  <a:srgbClr val="0000FF"/>
                </a:solidFill>
              </a:rPr>
              <a:t>      formateur</a:t>
            </a:r>
            <a:endParaRPr lang="fr-FR" sz="1800"/>
          </a:p>
        </p:txBody>
      </p:sp>
      <p:sp>
        <p:nvSpPr>
          <p:cNvPr id="2075" name="AutoShape 27"/>
          <p:cNvSpPr>
            <a:spLocks noChangeArrowheads="1"/>
          </p:cNvSpPr>
          <p:nvPr/>
        </p:nvSpPr>
        <p:spPr bwMode="auto">
          <a:xfrm>
            <a:off x="3203575" y="3463925"/>
            <a:ext cx="2592388" cy="457200"/>
          </a:xfrm>
          <a:prstGeom prst="leftRightArrow">
            <a:avLst>
              <a:gd name="adj1" fmla="val 50000"/>
              <a:gd name="adj2" fmla="val 113403"/>
            </a:avLst>
          </a:prstGeom>
          <a:solidFill>
            <a:srgbClr val="FFFFFF"/>
          </a:solidFill>
          <a:ln w="9525">
            <a:solidFill>
              <a:srgbClr val="800080"/>
            </a:solidFill>
            <a:miter lim="800000"/>
            <a:headEnd/>
            <a:tailEnd/>
          </a:ln>
        </p:spPr>
        <p:txBody>
          <a:bodyPr/>
          <a:lstStyle/>
          <a:p>
            <a:endParaRPr lang="fr-FR"/>
          </a:p>
        </p:txBody>
      </p:sp>
      <p:sp>
        <p:nvSpPr>
          <p:cNvPr id="2076" name="Text Box 28"/>
          <p:cNvSpPr txBox="1">
            <a:spLocks noChangeArrowheads="1"/>
          </p:cNvSpPr>
          <p:nvPr/>
        </p:nvSpPr>
        <p:spPr bwMode="auto">
          <a:xfrm>
            <a:off x="3727449" y="3463925"/>
            <a:ext cx="1465439"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sz="1800" b="1" dirty="0">
                <a:solidFill>
                  <a:srgbClr val="800080"/>
                </a:solidFill>
              </a:rPr>
              <a:t>CONFLITS</a:t>
            </a:r>
            <a:endParaRPr lang="fr-FR" sz="1800" b="1" dirty="0"/>
          </a:p>
        </p:txBody>
      </p:sp>
      <p:sp>
        <p:nvSpPr>
          <p:cNvPr id="2078" name="Text Box 30"/>
          <p:cNvSpPr txBox="1">
            <a:spLocks noChangeArrowheads="1"/>
          </p:cNvSpPr>
          <p:nvPr/>
        </p:nvSpPr>
        <p:spPr bwMode="auto">
          <a:xfrm>
            <a:off x="1476375" y="5472113"/>
            <a:ext cx="936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fr-FR" sz="1000">
                <a:cs typeface="+mn-cs"/>
              </a:rPr>
              <a:t>attente d</a:t>
            </a:r>
            <a:r>
              <a:rPr lang="ja-JP" altLang="fr-FR" sz="1000">
                <a:latin typeface="Arial"/>
                <a:cs typeface="+mn-cs"/>
              </a:rPr>
              <a:t>’</a:t>
            </a:r>
            <a:r>
              <a:rPr lang="fr-FR" sz="1000">
                <a:cs typeface="+mn-cs"/>
              </a:rPr>
              <a:t>une</a:t>
            </a:r>
          </a:p>
          <a:p>
            <a:pPr>
              <a:defRPr/>
            </a:pPr>
            <a:r>
              <a:rPr lang="fr-FR" sz="1000">
                <a:cs typeface="+mn-cs"/>
              </a:rPr>
              <a:t>posture</a:t>
            </a:r>
          </a:p>
          <a:p>
            <a:pPr>
              <a:defRPr/>
            </a:pPr>
            <a:r>
              <a:rPr lang="fr-FR" sz="1000">
                <a:cs typeface="+mn-cs"/>
              </a:rPr>
              <a:t>transmissive</a:t>
            </a:r>
          </a:p>
        </p:txBody>
      </p:sp>
      <p:sp>
        <p:nvSpPr>
          <p:cNvPr id="2079" name="Text Box 31"/>
          <p:cNvSpPr txBox="1">
            <a:spLocks noChangeArrowheads="1"/>
          </p:cNvSpPr>
          <p:nvPr/>
        </p:nvSpPr>
        <p:spPr bwMode="auto">
          <a:xfrm>
            <a:off x="2411413" y="5445125"/>
            <a:ext cx="9366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fr-FR" sz="1000">
                <a:cs typeface="+mn-cs"/>
              </a:rPr>
              <a:t>attente d</a:t>
            </a:r>
            <a:r>
              <a:rPr lang="ja-JP" altLang="fr-FR" sz="1000">
                <a:latin typeface="Arial"/>
                <a:cs typeface="+mn-cs"/>
              </a:rPr>
              <a:t>’</a:t>
            </a:r>
            <a:r>
              <a:rPr lang="fr-FR" sz="1000">
                <a:cs typeface="+mn-cs"/>
              </a:rPr>
              <a:t>un</a:t>
            </a:r>
          </a:p>
          <a:p>
            <a:pPr>
              <a:defRPr/>
            </a:pPr>
            <a:r>
              <a:rPr lang="fr-FR" sz="1000">
                <a:cs typeface="+mn-cs"/>
              </a:rPr>
              <a:t>« savoir-</a:t>
            </a:r>
          </a:p>
          <a:p>
            <a:pPr>
              <a:defRPr/>
            </a:pPr>
            <a:endParaRPr lang="fr-FR" sz="400">
              <a:cs typeface="+mn-cs"/>
            </a:endParaRPr>
          </a:p>
          <a:p>
            <a:pPr>
              <a:defRPr/>
            </a:pPr>
            <a:r>
              <a:rPr lang="fr-FR" sz="1000">
                <a:cs typeface="+mn-cs"/>
              </a:rPr>
              <a:t>analyser »</a:t>
            </a:r>
          </a:p>
        </p:txBody>
      </p:sp>
      <p:sp>
        <p:nvSpPr>
          <p:cNvPr id="2080" name="Text Box 32"/>
          <p:cNvSpPr txBox="1">
            <a:spLocks noChangeArrowheads="1"/>
          </p:cNvSpPr>
          <p:nvPr/>
        </p:nvSpPr>
        <p:spPr bwMode="auto">
          <a:xfrm>
            <a:off x="3221038" y="1125538"/>
            <a:ext cx="91916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fr-FR" sz="1000">
                <a:cs typeface="+mn-cs"/>
              </a:rPr>
              <a:t>une pratique </a:t>
            </a:r>
          </a:p>
          <a:p>
            <a:pPr>
              <a:defRPr/>
            </a:pPr>
            <a:endParaRPr lang="fr-FR" sz="1000">
              <a:cs typeface="+mn-cs"/>
            </a:endParaRPr>
          </a:p>
          <a:p>
            <a:pPr>
              <a:defRPr/>
            </a:pPr>
            <a:r>
              <a:rPr lang="fr-FR" sz="1000">
                <a:cs typeface="+mn-cs"/>
              </a:rPr>
              <a:t>transmissive</a:t>
            </a:r>
          </a:p>
        </p:txBody>
      </p:sp>
      <p:sp>
        <p:nvSpPr>
          <p:cNvPr id="2081" name="Text Box 33"/>
          <p:cNvSpPr txBox="1">
            <a:spLocks noChangeArrowheads="1"/>
          </p:cNvSpPr>
          <p:nvPr/>
        </p:nvSpPr>
        <p:spPr bwMode="auto">
          <a:xfrm>
            <a:off x="4211638" y="1125538"/>
            <a:ext cx="109378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fr-FR" sz="1000">
                <a:cs typeface="+mn-cs"/>
              </a:rPr>
              <a:t>     une pratique </a:t>
            </a:r>
          </a:p>
          <a:p>
            <a:pPr>
              <a:defRPr/>
            </a:pPr>
            <a:endParaRPr lang="fr-FR" sz="1000">
              <a:cs typeface="+mn-cs"/>
            </a:endParaRPr>
          </a:p>
          <a:p>
            <a:pPr>
              <a:defRPr/>
            </a:pPr>
            <a:r>
              <a:rPr lang="fr-FR" sz="1000">
                <a:cs typeface="+mn-cs"/>
              </a:rPr>
              <a:t>   constructiviste</a:t>
            </a:r>
          </a:p>
        </p:txBody>
      </p:sp>
      <p:sp>
        <p:nvSpPr>
          <p:cNvPr id="2082" name="Text Box 34"/>
          <p:cNvSpPr txBox="1">
            <a:spLocks noChangeArrowheads="1"/>
          </p:cNvSpPr>
          <p:nvPr/>
        </p:nvSpPr>
        <p:spPr bwMode="auto">
          <a:xfrm>
            <a:off x="5508625" y="5229225"/>
            <a:ext cx="10080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fr-FR" sz="1000">
                <a:cs typeface="+mn-cs"/>
              </a:rPr>
              <a:t>attente d</a:t>
            </a:r>
            <a:r>
              <a:rPr lang="ja-JP" altLang="fr-FR" sz="1000">
                <a:latin typeface="Arial"/>
                <a:cs typeface="+mn-cs"/>
              </a:rPr>
              <a:t>’</a:t>
            </a:r>
            <a:r>
              <a:rPr lang="fr-FR" sz="1000">
                <a:cs typeface="+mn-cs"/>
              </a:rPr>
              <a:t>une</a:t>
            </a:r>
          </a:p>
          <a:p>
            <a:pPr>
              <a:defRPr/>
            </a:pPr>
            <a:endParaRPr lang="fr-FR" sz="400">
              <a:cs typeface="+mn-cs"/>
            </a:endParaRPr>
          </a:p>
          <a:p>
            <a:pPr>
              <a:defRPr/>
            </a:pPr>
            <a:r>
              <a:rPr lang="fr-FR" sz="1000">
                <a:cs typeface="+mn-cs"/>
              </a:rPr>
              <a:t> posture explicative</a:t>
            </a:r>
          </a:p>
        </p:txBody>
      </p:sp>
      <p:sp>
        <p:nvSpPr>
          <p:cNvPr id="2083" name="Text Box 35"/>
          <p:cNvSpPr txBox="1">
            <a:spLocks noChangeArrowheads="1"/>
          </p:cNvSpPr>
          <p:nvPr/>
        </p:nvSpPr>
        <p:spPr bwMode="auto">
          <a:xfrm>
            <a:off x="6516688" y="5229225"/>
            <a:ext cx="122396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fr-FR" sz="1000">
                <a:cs typeface="+mn-cs"/>
              </a:rPr>
              <a:t>   attente d</a:t>
            </a:r>
            <a:r>
              <a:rPr lang="ja-JP" altLang="fr-FR" sz="1000">
                <a:latin typeface="Arial"/>
                <a:cs typeface="+mn-cs"/>
              </a:rPr>
              <a:t>’</a:t>
            </a:r>
            <a:r>
              <a:rPr lang="fr-FR" sz="1000">
                <a:cs typeface="+mn-cs"/>
              </a:rPr>
              <a:t>une</a:t>
            </a:r>
            <a:r>
              <a:rPr lang="fr-FR" sz="400">
                <a:cs typeface="+mn-cs"/>
              </a:rPr>
              <a:t> </a:t>
            </a:r>
          </a:p>
          <a:p>
            <a:pPr>
              <a:defRPr/>
            </a:pPr>
            <a:endParaRPr lang="fr-FR" sz="600">
              <a:cs typeface="+mn-cs"/>
            </a:endParaRPr>
          </a:p>
          <a:p>
            <a:pPr>
              <a:defRPr/>
            </a:pPr>
            <a:r>
              <a:rPr lang="fr-FR" sz="1000">
                <a:cs typeface="+mn-cs"/>
              </a:rPr>
              <a:t>posture réflexive</a:t>
            </a:r>
          </a:p>
        </p:txBody>
      </p:sp>
      <p:sp>
        <p:nvSpPr>
          <p:cNvPr id="2084" name="Text Box 36"/>
          <p:cNvSpPr txBox="1">
            <a:spLocks noChangeArrowheads="1"/>
          </p:cNvSpPr>
          <p:nvPr/>
        </p:nvSpPr>
        <p:spPr bwMode="auto">
          <a:xfrm>
            <a:off x="2268538" y="65088"/>
            <a:ext cx="4752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fr-FR">
                <a:cs typeface="+mn-cs"/>
              </a:rPr>
              <a:t>La confrontation des deux positions dans un entretien en auto-confrontation</a:t>
            </a:r>
          </a:p>
        </p:txBody>
      </p:sp>
      <p:sp>
        <p:nvSpPr>
          <p:cNvPr id="2085" name="Line 37"/>
          <p:cNvSpPr>
            <a:spLocks noChangeShapeType="1"/>
          </p:cNvSpPr>
          <p:nvPr/>
        </p:nvSpPr>
        <p:spPr bwMode="auto">
          <a:xfrm>
            <a:off x="5508625" y="5516563"/>
            <a:ext cx="9350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fr-FR">
              <a:cs typeface="+mn-cs"/>
            </a:endParaRPr>
          </a:p>
        </p:txBody>
      </p:sp>
      <p:sp>
        <p:nvSpPr>
          <p:cNvPr id="2086" name="Line 38"/>
          <p:cNvSpPr>
            <a:spLocks noChangeShapeType="1"/>
          </p:cNvSpPr>
          <p:nvPr/>
        </p:nvSpPr>
        <p:spPr bwMode="auto">
          <a:xfrm flipH="1">
            <a:off x="6443663" y="5516563"/>
            <a:ext cx="1223962"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fr-FR">
              <a:cs typeface="+mn-cs"/>
            </a:endParaRPr>
          </a:p>
        </p:txBody>
      </p:sp>
      <p:sp>
        <p:nvSpPr>
          <p:cNvPr id="2087" name="Line 39"/>
          <p:cNvSpPr>
            <a:spLocks noChangeShapeType="1"/>
          </p:cNvSpPr>
          <p:nvPr/>
        </p:nvSpPr>
        <p:spPr bwMode="auto">
          <a:xfrm>
            <a:off x="1547813" y="6237288"/>
            <a:ext cx="3024187"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fr-FR">
              <a:cs typeface="+mn-cs"/>
            </a:endParaRPr>
          </a:p>
        </p:txBody>
      </p:sp>
      <p:sp>
        <p:nvSpPr>
          <p:cNvPr id="2055" name="Text Box 7"/>
          <p:cNvSpPr txBox="1">
            <a:spLocks noChangeArrowheads="1"/>
          </p:cNvSpPr>
          <p:nvPr/>
        </p:nvSpPr>
        <p:spPr bwMode="auto">
          <a:xfrm>
            <a:off x="4572000" y="5307013"/>
            <a:ext cx="936625" cy="9302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7200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fr-FR" sz="600"/>
          </a:p>
          <a:p>
            <a:pPr eaLnBrk="1" hangingPunct="1"/>
            <a:r>
              <a:rPr lang="fr-FR" sz="1000">
                <a:solidFill>
                  <a:srgbClr val="FF0000"/>
                </a:solidFill>
              </a:rPr>
              <a:t>les attentes </a:t>
            </a:r>
          </a:p>
          <a:p>
            <a:pPr eaLnBrk="1" hangingPunct="1"/>
            <a:r>
              <a:rPr lang="fr-FR" sz="1000">
                <a:solidFill>
                  <a:srgbClr val="FF0000"/>
                </a:solidFill>
              </a:rPr>
              <a:t>de la formation</a:t>
            </a:r>
            <a:endParaRPr lang="fr-FR" sz="1800"/>
          </a:p>
        </p:txBody>
      </p:sp>
    </p:spTree>
    <p:extLst>
      <p:ext uri="{BB962C8B-B14F-4D97-AF65-F5344CB8AC3E}">
        <p14:creationId xmlns:p14="http://schemas.microsoft.com/office/powerpoint/2010/main" val="37197106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5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6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8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6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8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7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7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8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6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8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6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8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nodeType="clickEffect">
                                  <p:stCondLst>
                                    <p:cond delay="0"/>
                                  </p:stCondLst>
                                  <p:childTnLst>
                                    <p:set>
                                      <p:cBhvr>
                                        <p:cTn id="56" dur="1" fill="hold">
                                          <p:stCondLst>
                                            <p:cond delay="0"/>
                                          </p:stCondLst>
                                        </p:cTn>
                                        <p:tgtEl>
                                          <p:spTgt spid="2087"/>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5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07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07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6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xit" presetSubtype="0" fill="hold" nodeType="clickEffect">
                                  <p:stCondLst>
                                    <p:cond delay="0"/>
                                  </p:stCondLst>
                                  <p:childTnLst>
                                    <p:set>
                                      <p:cBhvr>
                                        <p:cTn id="70" dur="1" fill="hold">
                                          <p:stCondLst>
                                            <p:cond delay="0"/>
                                          </p:stCondLst>
                                        </p:cTn>
                                        <p:tgtEl>
                                          <p:spTgt spid="2089"/>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208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08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08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083"/>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07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P spid="2053" grpId="0" animBg="1"/>
      <p:bldP spid="2054" grpId="0" animBg="1"/>
      <p:bldP spid="2056" grpId="0" animBg="1"/>
      <p:bldP spid="2057" grpId="0" animBg="1"/>
      <p:bldP spid="2059" grpId="0" animBg="1"/>
      <p:bldP spid="2060" grpId="0"/>
      <p:bldP spid="2061" grpId="0" animBg="1"/>
      <p:bldP spid="2062" grpId="0" animBg="1"/>
      <p:bldP spid="2063" grpId="0" animBg="1"/>
      <p:bldP spid="2064" grpId="0" animBg="1"/>
      <p:bldP spid="2065" grpId="0" animBg="1"/>
      <p:bldP spid="2066" grpId="0" animBg="1"/>
      <p:bldP spid="2068" grpId="0" animBg="1"/>
      <p:bldP spid="2069" grpId="0" animBg="1"/>
      <p:bldP spid="2070" grpId="0" animBg="1"/>
      <p:bldP spid="2071" grpId="0"/>
      <p:bldP spid="2075" grpId="0" animBg="1"/>
      <p:bldP spid="2076" grpId="0"/>
      <p:bldP spid="2078" grpId="0"/>
      <p:bldP spid="2079" grpId="0"/>
      <p:bldP spid="2080" grpId="0"/>
      <p:bldP spid="2081" grpId="0"/>
      <p:bldP spid="2082" grpId="0"/>
      <p:bldP spid="2083" grpId="0"/>
      <p:bldP spid="2084" grpId="0"/>
      <p:bldP spid="205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Mémoire sur la </a:t>
            </a:r>
            <a:r>
              <a:rPr lang="fr-FR" dirty="0" err="1" smtClean="0"/>
              <a:t>co</a:t>
            </a:r>
            <a:r>
              <a:rPr lang="fr-FR" dirty="0" smtClean="0"/>
              <a:t>-activité en formation</a:t>
            </a:r>
            <a:endParaRPr lang="fr-FR" dirty="0"/>
          </a:p>
        </p:txBody>
      </p:sp>
      <p:sp>
        <p:nvSpPr>
          <p:cNvPr id="3" name="Espace réservé du contenu 2"/>
          <p:cNvSpPr>
            <a:spLocks noGrp="1"/>
          </p:cNvSpPr>
          <p:nvPr>
            <p:ph idx="1"/>
          </p:nvPr>
        </p:nvSpPr>
        <p:spPr/>
        <p:txBody>
          <a:bodyPr>
            <a:normAutofit/>
          </a:bodyPr>
          <a:lstStyle/>
          <a:p>
            <a:r>
              <a:rPr lang="fr-FR" sz="2400" dirty="0"/>
              <a:t>Deux hypothèses vraisemblables après coup peuvent être énoncées : </a:t>
            </a:r>
          </a:p>
          <a:p>
            <a:pPr algn="just"/>
            <a:r>
              <a:rPr lang="fr-FR" sz="2400" dirty="0"/>
              <a:t>La première hypothèse est qu’il n’y a pas eu réellement </a:t>
            </a:r>
            <a:r>
              <a:rPr lang="fr-FR" sz="2400" dirty="0" err="1"/>
              <a:t>co</a:t>
            </a:r>
            <a:r>
              <a:rPr lang="fr-FR" sz="2400" dirty="0"/>
              <a:t>-construction de la séance 3 parce qu’une disjonction sur le savoir grammatical est survenu. </a:t>
            </a:r>
            <a:endParaRPr lang="fr-FR" sz="2400" dirty="0" smtClean="0"/>
          </a:p>
          <a:p>
            <a:pPr algn="just"/>
            <a:r>
              <a:rPr lang="fr-FR" sz="2400" b="1" dirty="0" smtClean="0">
                <a:solidFill>
                  <a:srgbClr val="008000"/>
                </a:solidFill>
              </a:rPr>
              <a:t>Le </a:t>
            </a:r>
            <a:r>
              <a:rPr lang="fr-FR" sz="2400" b="1" dirty="0">
                <a:solidFill>
                  <a:srgbClr val="008000"/>
                </a:solidFill>
              </a:rPr>
              <a:t>formateur aurait été en décalage </a:t>
            </a:r>
            <a:r>
              <a:rPr lang="fr-FR" sz="2400" dirty="0"/>
              <a:t>sans s’en rendre compte et donc sans parvenir à le réduire dans ses interactions avec l’enseignante au point de ne pas avoir pu éclairer le concept de verbe ou </a:t>
            </a:r>
            <a:r>
              <a:rPr lang="fr-FR" sz="2400" dirty="0">
                <a:solidFill>
                  <a:srgbClr val="FF0000"/>
                </a:solidFill>
              </a:rPr>
              <a:t>s’agit-il d’une forme de résistance </a:t>
            </a:r>
            <a:r>
              <a:rPr lang="fr-FR" sz="2400" dirty="0"/>
              <a:t>au changement provoquée par une déstabilisation de sa pratique ?</a:t>
            </a:r>
            <a:r>
              <a:rPr lang="fr-FR" sz="2400" dirty="0" smtClean="0">
                <a:effectLst/>
              </a:rPr>
              <a:t> </a:t>
            </a:r>
            <a:endParaRPr lang="fr-FR" sz="2400" dirty="0"/>
          </a:p>
        </p:txBody>
      </p:sp>
    </p:spTree>
    <p:extLst>
      <p:ext uri="{BB962C8B-B14F-4D97-AF65-F5344CB8AC3E}">
        <p14:creationId xmlns:p14="http://schemas.microsoft.com/office/powerpoint/2010/main" val="33595392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4819"/>
          </a:xfrm>
        </p:spPr>
        <p:txBody>
          <a:bodyPr>
            <a:normAutofit/>
          </a:bodyPr>
          <a:lstStyle/>
          <a:p>
            <a:pPr algn="l"/>
            <a:r>
              <a:rPr lang="fr-FR" sz="2800" b="1" dirty="0" smtClean="0"/>
              <a:t>MEEF 2, professeur </a:t>
            </a:r>
            <a:r>
              <a:rPr lang="fr-FR" sz="2800" b="1" dirty="0"/>
              <a:t>de production </a:t>
            </a:r>
            <a:r>
              <a:rPr lang="fr-FR" sz="2800" b="1" dirty="0" smtClean="0"/>
              <a:t>culinaire</a:t>
            </a:r>
            <a:endParaRPr lang="fr-FR" sz="2800" dirty="0"/>
          </a:p>
        </p:txBody>
      </p:sp>
      <p:sp>
        <p:nvSpPr>
          <p:cNvPr id="3" name="Espace réservé du contenu 2"/>
          <p:cNvSpPr>
            <a:spLocks noGrp="1"/>
          </p:cNvSpPr>
          <p:nvPr>
            <p:ph idx="1"/>
          </p:nvPr>
        </p:nvSpPr>
        <p:spPr>
          <a:xfrm>
            <a:off x="457200" y="1073394"/>
            <a:ext cx="8229600" cy="5052770"/>
          </a:xfrm>
        </p:spPr>
        <p:txBody>
          <a:bodyPr>
            <a:normAutofit lnSpcReduction="10000"/>
          </a:bodyPr>
          <a:lstStyle/>
          <a:p>
            <a:r>
              <a:rPr lang="fr-FR" sz="2400" dirty="0" smtClean="0"/>
              <a:t>16 mémoires cette année/ 3 types de mémoires: </a:t>
            </a:r>
          </a:p>
          <a:p>
            <a:r>
              <a:rPr lang="fr-FR" sz="2400" dirty="0" smtClean="0"/>
              <a:t>12/16: ancrés dans la pratique professionnelle enseignante, transmission du métier de cuisinier.</a:t>
            </a:r>
          </a:p>
          <a:p>
            <a:pPr algn="r"/>
            <a:r>
              <a:rPr lang="fr-FR" sz="2000" b="1" i="1" dirty="0" smtClean="0">
                <a:solidFill>
                  <a:srgbClr val="0000FF"/>
                </a:solidFill>
              </a:rPr>
              <a:t>Le CAP cuisine, diplôme centenaire : synonyme d’employabilité</a:t>
            </a:r>
            <a:r>
              <a:rPr lang="fr-FR" sz="2000" i="1" dirty="0" smtClean="0">
                <a:solidFill>
                  <a:srgbClr val="0000FF"/>
                </a:solidFill>
              </a:rPr>
              <a:t> - Peut-on garantir à l’élève intégrant cette formation en 2015 une employabilité et des compétences professionnelles opérationnelles suffisantes?</a:t>
            </a:r>
          </a:p>
          <a:p>
            <a:pPr algn="r"/>
            <a:r>
              <a:rPr lang="fr-FR" sz="2000" b="1" i="1" dirty="0">
                <a:solidFill>
                  <a:srgbClr val="0000FF"/>
                </a:solidFill>
              </a:rPr>
              <a:t>Diversités culturelles et cultuelles, phobies et intolérances </a:t>
            </a:r>
            <a:r>
              <a:rPr lang="fr-FR" sz="2000" b="1" i="1" dirty="0" smtClean="0">
                <a:solidFill>
                  <a:srgbClr val="0000FF"/>
                </a:solidFill>
              </a:rPr>
              <a:t>alimentaires : </a:t>
            </a:r>
            <a:r>
              <a:rPr lang="fr-FR" sz="2000" i="1" dirty="0">
                <a:solidFill>
                  <a:srgbClr val="0000FF"/>
                </a:solidFill>
              </a:rPr>
              <a:t> Comment réagir face à la montée du religieux dans nos cours de travaux pratiques</a:t>
            </a:r>
            <a:r>
              <a:rPr lang="fr-FR" sz="2000" i="1" dirty="0"/>
              <a:t> </a:t>
            </a:r>
            <a:endParaRPr lang="fr-FR" sz="2000" i="1" dirty="0" smtClean="0"/>
          </a:p>
          <a:p>
            <a:pPr algn="just"/>
            <a:r>
              <a:rPr lang="fr-FR" sz="2400" dirty="0" smtClean="0"/>
              <a:t> 4/16: prennent pour sujet le métier de cuisinier – n’envisagent pas la question de la professionnalisation enseignante.</a:t>
            </a:r>
          </a:p>
          <a:p>
            <a:pPr algn="r"/>
            <a:r>
              <a:rPr lang="fr-FR" sz="2000" b="1" dirty="0">
                <a:solidFill>
                  <a:srgbClr val="0000FF"/>
                </a:solidFill>
              </a:rPr>
              <a:t>Le genre dans le monde de la </a:t>
            </a:r>
            <a:r>
              <a:rPr lang="fr-FR" sz="2000" b="1" dirty="0" smtClean="0">
                <a:solidFill>
                  <a:srgbClr val="0000FF"/>
                </a:solidFill>
              </a:rPr>
              <a:t>cuisine</a:t>
            </a:r>
            <a:r>
              <a:rPr lang="fr-FR" sz="2000" dirty="0" smtClean="0">
                <a:solidFill>
                  <a:srgbClr val="0000FF"/>
                </a:solidFill>
              </a:rPr>
              <a:t>:</a:t>
            </a:r>
            <a:r>
              <a:rPr lang="fr-FR" sz="2000" dirty="0">
                <a:solidFill>
                  <a:srgbClr val="0000FF"/>
                </a:solidFill>
              </a:rPr>
              <a:t> </a:t>
            </a:r>
            <a:r>
              <a:rPr lang="fr-FR" sz="2000" dirty="0" smtClean="0">
                <a:solidFill>
                  <a:srgbClr val="0000FF"/>
                </a:solidFill>
              </a:rPr>
              <a:t>quelle </a:t>
            </a:r>
            <a:r>
              <a:rPr lang="fr-FR" sz="2000" dirty="0">
                <a:solidFill>
                  <a:srgbClr val="0000FF"/>
                </a:solidFill>
              </a:rPr>
              <a:t>est la place des femmes dans le monde de la cuisine ? </a:t>
            </a:r>
            <a:endParaRPr lang="fr-FR" sz="2000" dirty="0" smtClean="0">
              <a:solidFill>
                <a:srgbClr val="0000FF"/>
              </a:solidFill>
            </a:endParaRPr>
          </a:p>
          <a:p>
            <a:pPr algn="just"/>
            <a:endParaRPr lang="fr-FR" sz="2400" dirty="0"/>
          </a:p>
          <a:p>
            <a:pPr algn="just"/>
            <a:endParaRPr lang="fr-FR" sz="2400" dirty="0" smtClean="0"/>
          </a:p>
          <a:p>
            <a:pPr marL="0" indent="0">
              <a:buNone/>
            </a:pPr>
            <a:endParaRPr lang="fr-FR" sz="2000" dirty="0" smtClean="0"/>
          </a:p>
          <a:p>
            <a:endParaRPr lang="fr-FR" sz="2000" dirty="0" smtClean="0"/>
          </a:p>
        </p:txBody>
      </p:sp>
    </p:spTree>
    <p:extLst>
      <p:ext uri="{BB962C8B-B14F-4D97-AF65-F5344CB8AC3E}">
        <p14:creationId xmlns:p14="http://schemas.microsoft.com/office/powerpoint/2010/main" val="35099603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7956"/>
            <a:ext cx="8229600" cy="5748208"/>
          </a:xfrm>
        </p:spPr>
        <p:txBody>
          <a:bodyPr>
            <a:noAutofit/>
          </a:bodyPr>
          <a:lstStyle/>
          <a:p>
            <a:pPr marL="0" indent="0">
              <a:buNone/>
            </a:pPr>
            <a:r>
              <a:rPr lang="fr-FR" sz="2000" b="1" dirty="0"/>
              <a:t>1. POURQUOI CETTE PROBLEMATIQUE : </a:t>
            </a:r>
            <a:endParaRPr lang="fr-FR" sz="2000" dirty="0"/>
          </a:p>
          <a:p>
            <a:pPr marL="0" indent="0">
              <a:buNone/>
            </a:pPr>
            <a:r>
              <a:rPr lang="fr-FR" sz="2000" dirty="0"/>
              <a:t>La question du rapport entre l’école et le monde du travail demeure une question essentielle pour les élèves. Surtout lorsque cela concerne les milieux éducatifs professionnels et technologiques. C’est pour cela que j’ai donc choisi ce sujet car je pense que mon corps de métier fait partie des plus concerné par cette réflexion. </a:t>
            </a:r>
          </a:p>
          <a:p>
            <a:pPr marL="0" indent="0">
              <a:buNone/>
            </a:pPr>
            <a:r>
              <a:rPr lang="fr-FR" sz="2000" dirty="0">
                <a:solidFill>
                  <a:srgbClr val="FF0000"/>
                </a:solidFill>
              </a:rPr>
              <a:t>En effet, la cuisine et la restauration sont des milieux en évolution constante. Toute l’histoire de la cuisine est une évolution en elle même. […] </a:t>
            </a:r>
          </a:p>
          <a:p>
            <a:pPr marL="0" indent="0">
              <a:buNone/>
            </a:pPr>
            <a:r>
              <a:rPr lang="fr-FR" sz="2000" dirty="0">
                <a:solidFill>
                  <a:srgbClr val="FF0000"/>
                </a:solidFill>
              </a:rPr>
              <a:t>En 40 ans de cuisine française, nous sommes passé de la cuisine traditionnelle à une cuisine « scientifique » où de nouveaux ingrédients additifs, voir « texturants » ont pris une place importante. La cuisine étrangère elle aussi a fait aussi son entrée dans notre cuisine française. </a:t>
            </a:r>
          </a:p>
          <a:p>
            <a:pPr marL="0" indent="0">
              <a:buNone/>
            </a:pPr>
            <a:r>
              <a:rPr lang="fr-FR" sz="2000" dirty="0">
                <a:solidFill>
                  <a:srgbClr val="FF0000"/>
                </a:solidFill>
              </a:rPr>
              <a:t>De nombreux chefs étoilés, ou non traversent le monde afin de trouver de nouvelles idées, de nouvelles techniques et de nouveaux arômes</a:t>
            </a:r>
            <a:r>
              <a:rPr lang="fr-FR" sz="2000" dirty="0"/>
              <a:t>. </a:t>
            </a:r>
          </a:p>
          <a:p>
            <a:pPr marL="0" indent="0">
              <a:buNone/>
            </a:pPr>
            <a:r>
              <a:rPr lang="fr-FR" sz="2000" dirty="0"/>
              <a:t>Je pense donc que le sujet est en rapport avec l’évolution de notre cuisine en France, et qu’il est important de faire le lien avec l’enseignement culinaire dispensé dans nos écoles. Nos écoles doivent être l’endroit où toutes ces influences doivent être ajoutées au programme de l’enseignement des bases de la Cuisine traditionnelle française. </a:t>
            </a:r>
          </a:p>
          <a:p>
            <a:endParaRPr lang="fr-FR" sz="2000" dirty="0"/>
          </a:p>
        </p:txBody>
      </p:sp>
    </p:spTree>
    <p:extLst>
      <p:ext uri="{BB962C8B-B14F-4D97-AF65-F5344CB8AC3E}">
        <p14:creationId xmlns:p14="http://schemas.microsoft.com/office/powerpoint/2010/main" val="9385311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8902"/>
            <a:ext cx="8229600" cy="5627262"/>
          </a:xfrm>
        </p:spPr>
        <p:txBody>
          <a:bodyPr>
            <a:noAutofit/>
          </a:bodyPr>
          <a:lstStyle/>
          <a:p>
            <a:pPr marL="0" indent="0">
              <a:buNone/>
            </a:pPr>
            <a:r>
              <a:rPr lang="fr-FR" sz="2000" b="1" dirty="0"/>
              <a:t>2. REFLEXION PERSONNELLE : </a:t>
            </a:r>
            <a:endParaRPr lang="fr-FR" sz="2000" dirty="0"/>
          </a:p>
          <a:p>
            <a:pPr marL="0" indent="0">
              <a:buNone/>
            </a:pPr>
            <a:r>
              <a:rPr lang="fr-FR" sz="1800" dirty="0">
                <a:solidFill>
                  <a:srgbClr val="008000"/>
                </a:solidFill>
              </a:rPr>
              <a:t>L’image que j’ai de mon parcours scolaire professionnel entre 1994 et 1998 reste une image traditionnelle, avec l’enseignement des bases de notre cuisine avec très peu de place pour la créativité. Celle ci est arrivée beaucoup plus tard ; durant l’enseignement de mon BTS. </a:t>
            </a:r>
          </a:p>
          <a:p>
            <a:pPr marL="0" indent="0">
              <a:buNone/>
            </a:pPr>
            <a:r>
              <a:rPr lang="fr-FR" sz="1800" dirty="0">
                <a:solidFill>
                  <a:srgbClr val="008000"/>
                </a:solidFill>
              </a:rPr>
              <a:t>Durant le CAP on nous enseigne les bases de notre cuisine. On les retrouve référencées dans un ouvrage qui s’intitule « Cuisine de Référence » (biblio 3). On y enseigne la traditionnelle quiche Lorraine, les œufs brouillés, le steak au poivre, le poulet rôti, la tarte aux pommes, la glace vanille et tous les plats « classiques » qui ont fait la réputation de notre cuisine et des grands chefs qui les ont </a:t>
            </a:r>
            <a:r>
              <a:rPr lang="fr-FR" sz="1800" dirty="0" smtClean="0">
                <a:solidFill>
                  <a:srgbClr val="008000"/>
                </a:solidFill>
              </a:rPr>
              <a:t>créés</a:t>
            </a:r>
            <a:r>
              <a:rPr lang="fr-FR" sz="1800" dirty="0">
                <a:solidFill>
                  <a:srgbClr val="008000"/>
                </a:solidFill>
              </a:rPr>
              <a:t> </a:t>
            </a:r>
            <a:r>
              <a:rPr lang="fr-FR" sz="1800" dirty="0" smtClean="0">
                <a:solidFill>
                  <a:srgbClr val="008000"/>
                </a:solidFill>
              </a:rPr>
              <a:t>[…] </a:t>
            </a:r>
            <a:endParaRPr lang="fr-FR" sz="1800" dirty="0">
              <a:solidFill>
                <a:srgbClr val="008000"/>
              </a:solidFill>
            </a:endParaRPr>
          </a:p>
          <a:p>
            <a:pPr marL="0" indent="0">
              <a:buNone/>
            </a:pPr>
            <a:r>
              <a:rPr lang="fr-FR" sz="1800" dirty="0" smtClean="0"/>
              <a:t>Actuellement</a:t>
            </a:r>
            <a:r>
              <a:rPr lang="fr-FR" sz="1800" dirty="0"/>
              <a:t>, je reviens vers l’école professionnelle, et je suis surpris de constater que le livre de référence n’a pas changé, que les cours donnés aux élèves sont les mêmes qu’à l’époque ou j’ai suivi mon enseignement. </a:t>
            </a:r>
          </a:p>
          <a:p>
            <a:pPr marL="0" indent="0">
              <a:buNone/>
            </a:pPr>
            <a:r>
              <a:rPr lang="fr-FR" sz="1800" dirty="0"/>
              <a:t>Je constate juste que des cours de TA, «Techniques Appliquées» sont venus renforcer le programme de cuisine du CAP. Des cours durant lesquels on élabore une recette avec les élèves, puis étapes par étapes on explique les différentes réactions physico- chimiques qui se déroulent durant le processus. </a:t>
            </a:r>
          </a:p>
          <a:p>
            <a:pPr marL="0" indent="0">
              <a:buNone/>
            </a:pPr>
            <a:r>
              <a:rPr lang="fr-FR" sz="1800" dirty="0"/>
              <a:t>Je constate qu’avant de commencer mon travail de recherche et de réflexion, et avec ce que j’ai put voir, qu’il existe un écart entre le milieu professionnel et l’enseignement. </a:t>
            </a:r>
            <a:r>
              <a:rPr lang="fr-FR" sz="1800" dirty="0" smtClean="0"/>
              <a:t>Je </a:t>
            </a:r>
            <a:r>
              <a:rPr lang="fr-FR" sz="1800" dirty="0"/>
              <a:t>vais donc avec différents documents et questionnements, essayer de répondre à ma problématique. </a:t>
            </a:r>
          </a:p>
          <a:p>
            <a:endParaRPr lang="fr-FR" sz="2000" dirty="0"/>
          </a:p>
        </p:txBody>
      </p:sp>
    </p:spTree>
    <p:extLst>
      <p:ext uri="{BB962C8B-B14F-4D97-AF65-F5344CB8AC3E}">
        <p14:creationId xmlns:p14="http://schemas.microsoft.com/office/powerpoint/2010/main" val="38806790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361709"/>
            <a:ext cx="8229600" cy="5946494"/>
          </a:xfrm>
        </p:spPr>
        <p:txBody>
          <a:bodyPr>
            <a:normAutofit lnSpcReduction="10000"/>
          </a:bodyPr>
          <a:lstStyle/>
          <a:p>
            <a:pPr marL="0" indent="0" algn="ctr">
              <a:buNone/>
            </a:pPr>
            <a:r>
              <a:rPr lang="fr-FR" dirty="0" smtClean="0"/>
              <a:t>La familiarité avec le milieu professionnel : obstacle et ressource. </a:t>
            </a:r>
          </a:p>
          <a:p>
            <a:pPr marL="0" indent="0">
              <a:buNone/>
            </a:pPr>
            <a:r>
              <a:rPr lang="fr-FR" sz="2400" dirty="0" smtClean="0">
                <a:latin typeface="Helvetica" panose="020B0604020202020204" pitchFamily="34" charset="0"/>
                <a:cs typeface="Helvetica" panose="020B0604020202020204" pitchFamily="34" charset="0"/>
              </a:rPr>
              <a:t>Les</a:t>
            </a:r>
            <a:r>
              <a:rPr lang="fr-FR" sz="2400" dirty="0" smtClean="0"/>
              <a:t> M2 du parcours APRIBEP (</a:t>
            </a:r>
            <a:r>
              <a:rPr lang="fr-FR" sz="2400" dirty="0">
                <a:solidFill>
                  <a:srgbClr val="FF0000"/>
                </a:solidFill>
              </a:rPr>
              <a:t>A</a:t>
            </a:r>
            <a:r>
              <a:rPr lang="fr-FR" sz="2400" dirty="0" smtClean="0"/>
              <a:t>ccessibilité </a:t>
            </a:r>
            <a:r>
              <a:rPr lang="fr-FR" sz="2400" dirty="0" smtClean="0">
                <a:solidFill>
                  <a:srgbClr val="FF0000"/>
                </a:solidFill>
              </a:rPr>
              <a:t>P</a:t>
            </a:r>
            <a:r>
              <a:rPr lang="fr-FR" sz="2400" dirty="0" smtClean="0"/>
              <a:t>édagogique, </a:t>
            </a:r>
            <a:r>
              <a:rPr lang="fr-FR" sz="2400" dirty="0" smtClean="0">
                <a:solidFill>
                  <a:srgbClr val="FF0000"/>
                </a:solidFill>
              </a:rPr>
              <a:t>R</a:t>
            </a:r>
            <a:r>
              <a:rPr lang="fr-FR" sz="2400" dirty="0" smtClean="0"/>
              <a:t>emédiation,  </a:t>
            </a:r>
            <a:r>
              <a:rPr lang="fr-FR" sz="2400" dirty="0" smtClean="0">
                <a:solidFill>
                  <a:srgbClr val="FF0000"/>
                </a:solidFill>
              </a:rPr>
              <a:t>I</a:t>
            </a:r>
            <a:r>
              <a:rPr lang="fr-FR" sz="2400" dirty="0" smtClean="0"/>
              <a:t>nclusion pour les élèves ayant des </a:t>
            </a:r>
            <a:r>
              <a:rPr lang="fr-FR" sz="2400" dirty="0" smtClean="0">
                <a:solidFill>
                  <a:srgbClr val="FF0000"/>
                </a:solidFill>
              </a:rPr>
              <a:t>B</a:t>
            </a:r>
            <a:r>
              <a:rPr lang="fr-FR" sz="2400" dirty="0" smtClean="0"/>
              <a:t>esoins </a:t>
            </a:r>
            <a:r>
              <a:rPr lang="fr-FR" sz="2400" dirty="0" smtClean="0">
                <a:solidFill>
                  <a:srgbClr val="FF0000"/>
                </a:solidFill>
              </a:rPr>
              <a:t>E</a:t>
            </a:r>
            <a:r>
              <a:rPr lang="fr-FR" sz="2400" dirty="0" smtClean="0"/>
              <a:t>ducatifs </a:t>
            </a:r>
            <a:r>
              <a:rPr lang="fr-FR" sz="2400" dirty="0" smtClean="0">
                <a:solidFill>
                  <a:srgbClr val="FF0000"/>
                </a:solidFill>
              </a:rPr>
              <a:t>P</a:t>
            </a:r>
            <a:r>
              <a:rPr lang="fr-FR" sz="2400" dirty="0" smtClean="0"/>
              <a:t>articuliers). </a:t>
            </a:r>
          </a:p>
          <a:p>
            <a:pPr marL="0" indent="0">
              <a:buNone/>
            </a:pPr>
            <a:r>
              <a:rPr lang="fr-FR" sz="2400" u="sng" dirty="0" smtClean="0"/>
              <a:t>Hypothèse</a:t>
            </a:r>
            <a:r>
              <a:rPr lang="fr-FR" sz="2400" dirty="0" smtClean="0"/>
              <a:t>. L’approfondissement de la professionnalité par l’appropriation des résultats de la recherche : l’initiation à la recherche comme propédeutique. </a:t>
            </a:r>
          </a:p>
          <a:p>
            <a:pPr marL="0" indent="0">
              <a:buNone/>
            </a:pPr>
            <a:r>
              <a:rPr lang="fr-FR" sz="1800" dirty="0"/>
              <a:t>Tardif M., </a:t>
            </a:r>
            <a:r>
              <a:rPr lang="fr-FR" sz="1800" dirty="0" err="1"/>
              <a:t>Zourhlal</a:t>
            </a:r>
            <a:r>
              <a:rPr lang="fr-FR" sz="1800" dirty="0"/>
              <a:t> A. (2005). « Enjeux et difficultés de la recherche sur l'enseignement entre les milieux scolaires et universitaires ». </a:t>
            </a:r>
            <a:r>
              <a:rPr lang="fr-FR" sz="1800" i="1" dirty="0"/>
              <a:t>Les sciences de l'éducation pour l'ère nouvelle</a:t>
            </a:r>
            <a:r>
              <a:rPr lang="fr-FR" sz="1800" dirty="0"/>
              <a:t>, vol. 38, n° 4. </a:t>
            </a:r>
            <a:endParaRPr lang="fr-FR" sz="1800" dirty="0" smtClean="0"/>
          </a:p>
          <a:p>
            <a:pPr marL="0" indent="0">
              <a:buNone/>
            </a:pPr>
            <a:r>
              <a:rPr lang="fr-FR" sz="2400" u="sng" dirty="0" smtClean="0"/>
              <a:t>Construire une posture de recherche … sur le milieu d’exercice</a:t>
            </a:r>
            <a:r>
              <a:rPr lang="fr-FR" sz="2400" dirty="0" smtClean="0"/>
              <a:t>. </a:t>
            </a:r>
            <a:r>
              <a:rPr lang="fr-FR" sz="2400" dirty="0"/>
              <a:t>L</a:t>
            </a:r>
            <a:r>
              <a:rPr lang="fr-FR" sz="2400" dirty="0" smtClean="0"/>
              <a:t>’implication dans le métier a pour corollaire une forte familiarité avec l’objet de recherche</a:t>
            </a:r>
            <a:r>
              <a:rPr lang="fr-FR" sz="2400" dirty="0"/>
              <a:t> </a:t>
            </a:r>
            <a:r>
              <a:rPr lang="fr-FR" sz="2400" dirty="0" smtClean="0"/>
              <a:t>: un obstacle ? Un défi. </a:t>
            </a:r>
          </a:p>
          <a:p>
            <a:pPr marL="0" indent="0">
              <a:buNone/>
            </a:pPr>
            <a:r>
              <a:rPr lang="fr-FR" sz="1900" dirty="0" err="1" smtClean="0"/>
              <a:t>Guigue</a:t>
            </a:r>
            <a:r>
              <a:rPr lang="fr-FR" sz="1900" dirty="0" smtClean="0"/>
              <a:t> </a:t>
            </a:r>
            <a:r>
              <a:rPr lang="fr-FR" sz="1900" dirty="0"/>
              <a:t>M. (2005). « La familiarité avec l’objet de recherche », </a:t>
            </a:r>
            <a:r>
              <a:rPr lang="fr-FR" sz="1900" i="1" dirty="0"/>
              <a:t>Les sciences de l’éducation pour l’ère nouvelle</a:t>
            </a:r>
            <a:r>
              <a:rPr lang="fr-FR" sz="1900" dirty="0"/>
              <a:t>, vol. 38, 1, pp. 93-108</a:t>
            </a:r>
          </a:p>
          <a:p>
            <a:pPr marL="0" indent="0">
              <a:buNone/>
            </a:pPr>
            <a:endParaRPr lang="fr-FR" sz="2400" u="sng" dirty="0" smtClean="0"/>
          </a:p>
          <a:p>
            <a:pPr marL="0" indent="0">
              <a:buNone/>
            </a:pPr>
            <a:endParaRPr lang="fr-FR" sz="2400" dirty="0"/>
          </a:p>
          <a:p>
            <a:pPr marL="0" indent="0">
              <a:buNone/>
            </a:pPr>
            <a:endParaRPr lang="fr-FR" sz="2400" dirty="0" smtClean="0"/>
          </a:p>
          <a:p>
            <a:pPr marL="0" indent="0">
              <a:buNone/>
            </a:pPr>
            <a:endParaRPr lang="fr-FR" dirty="0"/>
          </a:p>
        </p:txBody>
      </p:sp>
    </p:spTree>
    <p:extLst>
      <p:ext uri="{BB962C8B-B14F-4D97-AF65-F5344CB8AC3E}">
        <p14:creationId xmlns:p14="http://schemas.microsoft.com/office/powerpoint/2010/main" val="35770181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139</TotalTime>
  <Words>942</Words>
  <Application>Microsoft Macintosh PowerPoint</Application>
  <PresentationFormat>Présentation à l'écran (4:3)</PresentationFormat>
  <Paragraphs>100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Questionner l’expérience professionnelle :  le rôle du mémoire dans la formation tout au long de la vie </vt:lpstr>
      <vt:lpstr>Formation tout au long de la vie </vt:lpstr>
      <vt:lpstr>Évolutions au cours des réécritures </vt:lpstr>
      <vt:lpstr>Présentation PowerPoint</vt:lpstr>
      <vt:lpstr>Mémoire sur la co-activité en formation</vt:lpstr>
      <vt:lpstr>MEEF 2, professeur de production culinaire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Questionner l’expérience professionnelle :  le rôle du mémoire dans la formation tout au long de la vie </dc:title>
  <dc:creator>Marie-france Bishop</dc:creator>
  <cp:lastModifiedBy>Anissa 2004</cp:lastModifiedBy>
  <cp:revision>31</cp:revision>
  <dcterms:created xsi:type="dcterms:W3CDTF">2015-03-20T10:45:15Z</dcterms:created>
  <dcterms:modified xsi:type="dcterms:W3CDTF">2015-03-23T05:53:20Z</dcterms:modified>
</cp:coreProperties>
</file>