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3"/>
  </p:notesMasterIdLst>
  <p:handoutMasterIdLst>
    <p:handoutMasterId r:id="rId44"/>
  </p:handoutMasterIdLst>
  <p:sldIdLst>
    <p:sldId id="256" r:id="rId2"/>
    <p:sldId id="259" r:id="rId3"/>
    <p:sldId id="295" r:id="rId4"/>
    <p:sldId id="294" r:id="rId5"/>
    <p:sldId id="258" r:id="rId6"/>
    <p:sldId id="331" r:id="rId7"/>
    <p:sldId id="293" r:id="rId8"/>
    <p:sldId id="309" r:id="rId9"/>
    <p:sldId id="311" r:id="rId10"/>
    <p:sldId id="330" r:id="rId11"/>
    <p:sldId id="306" r:id="rId12"/>
    <p:sldId id="265" r:id="rId13"/>
    <p:sldId id="304" r:id="rId14"/>
    <p:sldId id="297" r:id="rId15"/>
    <p:sldId id="269" r:id="rId16"/>
    <p:sldId id="298" r:id="rId17"/>
    <p:sldId id="276" r:id="rId18"/>
    <p:sldId id="271" r:id="rId19"/>
    <p:sldId id="329" r:id="rId20"/>
    <p:sldId id="279" r:id="rId21"/>
    <p:sldId id="322" r:id="rId22"/>
    <p:sldId id="312" r:id="rId23"/>
    <p:sldId id="313" r:id="rId24"/>
    <p:sldId id="319" r:id="rId25"/>
    <p:sldId id="320" r:id="rId26"/>
    <p:sldId id="324" r:id="rId27"/>
    <p:sldId id="325" r:id="rId28"/>
    <p:sldId id="327" r:id="rId29"/>
    <p:sldId id="326" r:id="rId30"/>
    <p:sldId id="328" r:id="rId31"/>
    <p:sldId id="334" r:id="rId32"/>
    <p:sldId id="332" r:id="rId33"/>
    <p:sldId id="289" r:id="rId34"/>
    <p:sldId id="288" r:id="rId35"/>
    <p:sldId id="290" r:id="rId36"/>
    <p:sldId id="287" r:id="rId37"/>
    <p:sldId id="333" r:id="rId38"/>
    <p:sldId id="314" r:id="rId39"/>
    <p:sldId id="315" r:id="rId40"/>
    <p:sldId id="316"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61" autoAdjust="0"/>
  </p:normalViewPr>
  <p:slideViewPr>
    <p:cSldViewPr snapToGrid="0" snapToObjects="1">
      <p:cViewPr varScale="1">
        <p:scale>
          <a:sx n="63" d="100"/>
          <a:sy n="63" d="100"/>
        </p:scale>
        <p:origin x="-20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00D901-244C-3545-9C69-BBDF9BCA5335}" type="datetimeFigureOut">
              <a:rPr lang="fr-FR" smtClean="0"/>
              <a:pPr/>
              <a:t>23/03/15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1DCA50-343B-3748-8796-B5E2DA10FD58}" type="slidenum">
              <a:rPr lang="fr-FR" smtClean="0"/>
              <a:pPr/>
              <a:t>‹#›</a:t>
            </a:fld>
            <a:endParaRPr lang="fr-FR"/>
          </a:p>
        </p:txBody>
      </p:sp>
    </p:spTree>
    <p:extLst>
      <p:ext uri="{BB962C8B-B14F-4D97-AF65-F5344CB8AC3E}">
        <p14:creationId xmlns:p14="http://schemas.microsoft.com/office/powerpoint/2010/main" val="140552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2C022-BD24-854C-8F33-A99442CC78C3}" type="datetimeFigureOut">
              <a:rPr lang="fr-FR" smtClean="0"/>
              <a:pPr/>
              <a:t>23/03/15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6496-5DD3-104B-8441-960664C47C54}" type="slidenum">
              <a:rPr lang="fr-FR" smtClean="0"/>
              <a:pPr/>
              <a:t>‹#›</a:t>
            </a:fld>
            <a:endParaRPr lang="fr-FR"/>
          </a:p>
        </p:txBody>
      </p:sp>
    </p:spTree>
    <p:extLst>
      <p:ext uri="{BB962C8B-B14F-4D97-AF65-F5344CB8AC3E}">
        <p14:creationId xmlns:p14="http://schemas.microsoft.com/office/powerpoint/2010/main" val="3111253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BGA</a:t>
            </a:r>
          </a:p>
          <a:p>
            <a:endParaRPr lang="fr-FR" dirty="0" smtClean="0"/>
          </a:p>
          <a:p>
            <a:r>
              <a:rPr lang="fr-FR" dirty="0" smtClean="0"/>
              <a:t>Se situe dans l’axe 3 : Analyser le lien entre recherche et formation, entre recherche et développement professionnel </a:t>
            </a:r>
            <a:r>
              <a:rPr lang="fr-FR" smtClean="0"/>
              <a:t>des enseignants</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 choix théorique permet de définir une référence en termes de genres de tâches / activités enseignantes visées, pour caractériser la formation en relation avec les activités visées (relativement aux pratiques enseignantes ou pratiques liées à l’initiation à la recherche). </a:t>
            </a:r>
          </a:p>
          <a:p>
            <a:r>
              <a:rPr lang="fr-FR" sz="1200" kern="1200" dirty="0" smtClean="0">
                <a:solidFill>
                  <a:schemeClr val="tx1"/>
                </a:solidFill>
                <a:effectLst/>
                <a:latin typeface="+mn-lt"/>
                <a:ea typeface="+mn-ea"/>
                <a:cs typeface="+mn-cs"/>
              </a:rPr>
              <a:t>De cette référence, nous construisons deux grilles d'analyse des pratiques :</a:t>
            </a:r>
            <a:endParaRPr lang="en-GB" sz="1200" kern="1200" dirty="0" smtClean="0">
              <a:solidFill>
                <a:schemeClr val="tx1"/>
              </a:solidFill>
              <a:effectLst/>
              <a:latin typeface="+mn-lt"/>
              <a:ea typeface="+mn-ea"/>
              <a:cs typeface="+mn-cs"/>
            </a:endParaRPr>
          </a:p>
          <a:p>
            <a:pPr marL="171450" lvl="0" indent="-171450">
              <a:buFont typeface="Arial"/>
              <a:buChar char="•"/>
            </a:pPr>
            <a:r>
              <a:rPr lang="fr-FR" sz="1200" kern="1200" dirty="0" smtClean="0">
                <a:solidFill>
                  <a:schemeClr val="tx1"/>
                </a:solidFill>
                <a:effectLst/>
                <a:latin typeface="+mn-lt"/>
                <a:ea typeface="+mn-ea"/>
                <a:cs typeface="+mn-cs"/>
              </a:rPr>
              <a:t>La liste des activités enseignantes visées </a:t>
            </a:r>
            <a:r>
              <a:rPr lang="fr-FR" sz="1200" i="1" kern="1200" dirty="0" smtClean="0">
                <a:solidFill>
                  <a:schemeClr val="tx1"/>
                </a:solidFill>
                <a:effectLst/>
                <a:latin typeface="+mn-lt"/>
                <a:ea typeface="+mn-ea"/>
                <a:cs typeface="+mn-cs"/>
              </a:rPr>
              <a:t>a priori </a:t>
            </a:r>
            <a:r>
              <a:rPr lang="fr-FR" sz="1200" kern="1200" dirty="0" smtClean="0">
                <a:solidFill>
                  <a:schemeClr val="tx1"/>
                </a:solidFill>
                <a:effectLst/>
                <a:latin typeface="+mn-lt"/>
                <a:ea typeface="+mn-ea"/>
                <a:cs typeface="+mn-cs"/>
              </a:rPr>
              <a:t>par la formation mise en relation avec une grille d'analyse des contenus de formation </a:t>
            </a:r>
            <a:endParaRPr lang="en-GB" sz="1200" kern="1200" dirty="0" smtClean="0">
              <a:solidFill>
                <a:schemeClr val="tx1"/>
              </a:solidFill>
              <a:effectLst/>
              <a:latin typeface="+mn-lt"/>
              <a:ea typeface="+mn-ea"/>
              <a:cs typeface="+mn-cs"/>
            </a:endParaRPr>
          </a:p>
          <a:p>
            <a:pPr marL="171450" indent="-171450">
              <a:buFont typeface="Arial"/>
              <a:buChar char="•"/>
            </a:pPr>
            <a:r>
              <a:rPr lang="fr-FR" sz="1200" kern="1200" dirty="0" smtClean="0">
                <a:solidFill>
                  <a:schemeClr val="tx1"/>
                </a:solidFill>
                <a:effectLst/>
                <a:latin typeface="+mn-lt"/>
                <a:ea typeface="+mn-ea"/>
                <a:cs typeface="+mn-cs"/>
              </a:rPr>
              <a:t>L’échelle de développement </a:t>
            </a:r>
            <a:r>
              <a:rPr lang="fr-FR" sz="1200" i="1" kern="1200" dirty="0" smtClean="0">
                <a:solidFill>
                  <a:schemeClr val="tx1"/>
                </a:solidFill>
                <a:effectLst/>
                <a:latin typeface="+mn-lt"/>
                <a:ea typeface="+mn-ea"/>
                <a:cs typeface="+mn-cs"/>
              </a:rPr>
              <a:t>a priori </a:t>
            </a:r>
            <a:r>
              <a:rPr lang="fr-FR" sz="1200" kern="1200" dirty="0" smtClean="0">
                <a:solidFill>
                  <a:schemeClr val="tx1"/>
                </a:solidFill>
                <a:effectLst/>
                <a:latin typeface="+mn-lt"/>
                <a:ea typeface="+mn-ea"/>
                <a:cs typeface="+mn-cs"/>
              </a:rPr>
              <a:t>des pratiques pour évaluer les pratiques effectives des professeurs d’école en lien avec les activités enseignantes développées en classe. Quand on parle d’activité, il s’agit d’activité engendrée par une tâche, au sens de la théorie de l’activité. Quand on parle d’ « activité visée », on entend avec une technique relevant de la technologie et théorie visée, c’est-à-dire les activités enseignantes mettant en jeu les concepts transposés et les outils de la didactique des mathématiques.</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Professeur d’école stagiaire (PES) la première année d’exercice.</a:t>
            </a:r>
            <a:endParaRPr lang="en-GB"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11</a:t>
            </a:fld>
            <a:endParaRPr lang="fr-FR"/>
          </a:p>
        </p:txBody>
      </p:sp>
    </p:spTree>
    <p:extLst>
      <p:ext uri="{BB962C8B-B14F-4D97-AF65-F5344CB8AC3E}">
        <p14:creationId xmlns:p14="http://schemas.microsoft.com/office/powerpoint/2010/main" val="416988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croisé plusieurs travaux et nous les </a:t>
            </a:r>
            <a:r>
              <a:rPr lang="fr-FR" sz="1200" kern="1200" baseline="0" dirty="0" smtClean="0">
                <a:solidFill>
                  <a:schemeClr val="tx1"/>
                </a:solidFill>
                <a:effectLst/>
                <a:latin typeface="+mn-lt"/>
                <a:ea typeface="+mn-ea"/>
                <a:cs typeface="+mn-cs"/>
              </a:rPr>
              <a:t>exprimons en prenant en compte les compétences </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Une remarque : il manque ce sui </a:t>
            </a:r>
            <a:r>
              <a:rPr lang="fr-FR" sz="1200" b="1" kern="1200" baseline="0" dirty="0" smtClean="0">
                <a:solidFill>
                  <a:schemeClr val="tx1"/>
                </a:solidFill>
                <a:effectLst/>
                <a:latin typeface="+mn-lt"/>
                <a:ea typeface="+mn-ea"/>
                <a:cs typeface="+mn-cs"/>
              </a:rPr>
              <a:t>concerne le langage et c’est certainement à rajouter…</a:t>
            </a:r>
            <a:endParaRPr lang="fr-FR" b="1"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12</a:t>
            </a:fld>
            <a:endParaRPr lang="fr-FR"/>
          </a:p>
        </p:txBody>
      </p:sp>
    </p:spTree>
    <p:extLst>
      <p:ext uri="{BB962C8B-B14F-4D97-AF65-F5344CB8AC3E}">
        <p14:creationId xmlns:p14="http://schemas.microsoft.com/office/powerpoint/2010/main" val="107878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 choix a priori a été fait pour mettre en relation tâches de formation et pratiques visées ?</a:t>
            </a: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13</a:t>
            </a:fld>
            <a:endParaRPr lang="fr-FR"/>
          </a:p>
        </p:txBody>
      </p:sp>
    </p:spTree>
    <p:extLst>
      <p:ext uri="{BB962C8B-B14F-4D97-AF65-F5344CB8AC3E}">
        <p14:creationId xmlns:p14="http://schemas.microsoft.com/office/powerpoint/2010/main" val="93705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effet,</a:t>
            </a:r>
            <a:r>
              <a:rPr lang="fr-FR" baseline="0" dirty="0" smtClean="0"/>
              <a:t> il y a une </a:t>
            </a:r>
            <a:r>
              <a:rPr lang="fr-FR" dirty="0" smtClean="0"/>
              <a:t>utilisation de ressources différentes : documents officiels / articles de recherche</a:t>
            </a:r>
          </a:p>
          <a:p>
            <a:r>
              <a:rPr lang="fr-FR" dirty="0" smtClean="0"/>
              <a:t>préparer et mener une séance ≠ faire une expérimentation en classe</a:t>
            </a:r>
          </a:p>
          <a:p>
            <a:r>
              <a:rPr lang="fr-FR" dirty="0" smtClean="0"/>
              <a:t>question professionnelle ≠ problématique de recherche même si les limites sont assez floues parfois </a:t>
            </a:r>
          </a:p>
          <a:p>
            <a:pPr lvl="1"/>
            <a:r>
              <a:rPr lang="fr-FR" dirty="0" smtClean="0"/>
              <a:t>exemples de sujets de mémoire :</a:t>
            </a:r>
          </a:p>
          <a:p>
            <a:r>
              <a:rPr lang="fr-FR" dirty="0" smtClean="0"/>
              <a:t>l'analyse de données (productions d'élèves, vidéo) ne se fait pas avec les mêmes objectifs en tête</a:t>
            </a:r>
          </a:p>
          <a:p>
            <a:pPr>
              <a:buFont typeface="Symbol" pitchFamily="-112" charset="2"/>
              <a:buChar char=""/>
            </a:pPr>
            <a:r>
              <a:rPr lang="fr-FR" dirty="0" smtClean="0"/>
              <a:t> mais pas facile de faire ce pas de côté pour des étudiants qui visent le métier d'enseignants, sans l'avoir encore vécu, et pour des chercheurs qui forment aussi et surtout de futurs enseignants !</a:t>
            </a: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14</a:t>
            </a:fld>
            <a:endParaRPr lang="fr-FR"/>
          </a:p>
        </p:txBody>
      </p:sp>
    </p:spTree>
    <p:extLst>
      <p:ext uri="{BB962C8B-B14F-4D97-AF65-F5344CB8AC3E}">
        <p14:creationId xmlns:p14="http://schemas.microsoft.com/office/powerpoint/2010/main" val="279578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Contenus</a:t>
            </a:r>
            <a:r>
              <a:rPr lang="fr-FR" baseline="0" dirty="0" smtClean="0"/>
              <a:t> de DDM un peu transposés, avec un niveau technologique qui n’est probablement pas celui qu’adopterait un enseignant dans le contexte d’un Master recherche</a:t>
            </a:r>
          </a:p>
          <a:p>
            <a:r>
              <a:rPr lang="fr-FR" baseline="0" dirty="0" smtClean="0"/>
              <a:t>Il faudra y rajouter les savoirs visés pour les étudiants en lien avec les outils visés (en utilisant les PCK ?)</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16</a:t>
            </a:fld>
            <a:endParaRPr lang="fr-FR"/>
          </a:p>
        </p:txBody>
      </p:sp>
    </p:spTree>
    <p:extLst>
      <p:ext uri="{BB962C8B-B14F-4D97-AF65-F5344CB8AC3E}">
        <p14:creationId xmlns:p14="http://schemas.microsoft.com/office/powerpoint/2010/main" val="397382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BGA</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étudier la dynamique de développement professionnel des professeurs d’école stagiaires débutants pour les étudiants ayant suivi l’OR1 en 2012-2013, nous avons caractérisé </a:t>
            </a:r>
            <a:r>
              <a:rPr lang="fr-FR" sz="1200" i="1" kern="1200" dirty="0" smtClean="0">
                <a:solidFill>
                  <a:schemeClr val="tx1"/>
                </a:solidFill>
                <a:effectLst/>
                <a:latin typeface="+mn-lt"/>
                <a:ea typeface="+mn-ea"/>
                <a:cs typeface="+mn-cs"/>
              </a:rPr>
              <a:t>a priori</a:t>
            </a:r>
            <a:r>
              <a:rPr lang="fr-FR" sz="1200" kern="1200" dirty="0" smtClean="0">
                <a:solidFill>
                  <a:schemeClr val="tx1"/>
                </a:solidFill>
                <a:effectLst/>
                <a:latin typeface="+mn-lt"/>
                <a:ea typeface="+mn-ea"/>
                <a:cs typeface="+mn-cs"/>
              </a:rPr>
              <a:t> une échelle de la dynamique de développement des pratiques enseignantes.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L’échelle des i-genres définie par Butlen</a:t>
            </a:r>
            <a:r>
              <a:rPr lang="fr-FR" sz="1200" kern="1200" baseline="0" dirty="0" smtClean="0">
                <a:solidFill>
                  <a:schemeClr val="tx1"/>
                </a:solidFill>
                <a:effectLst/>
                <a:latin typeface="+mn-lt"/>
                <a:ea typeface="+mn-ea"/>
                <a:cs typeface="+mn-cs"/>
              </a:rPr>
              <a:t> ne prend pas en compte le niveau global des pratiques enseignantes. Aussi n</a:t>
            </a:r>
            <a:r>
              <a:rPr lang="fr-FR" sz="1200" kern="1200" dirty="0" smtClean="0">
                <a:solidFill>
                  <a:schemeClr val="tx1"/>
                </a:solidFill>
                <a:effectLst/>
                <a:latin typeface="+mn-lt"/>
                <a:ea typeface="+mn-ea"/>
                <a:cs typeface="+mn-cs"/>
              </a:rPr>
              <a:t>ous avons croisé les activités enseignantes visées pendant la formation en lien avec les tâches travaillées en formation et des niveaux d’échelles définis</a:t>
            </a:r>
            <a:r>
              <a:rPr lang="en-GB" dirty="0" smtClean="0">
                <a:effectLst/>
              </a:rPr>
              <a:t> </a:t>
            </a:r>
            <a:r>
              <a:rPr lang="en-GB" dirty="0" err="1" smtClean="0">
                <a:effectLst/>
              </a:rPr>
              <a:t>dans</a:t>
            </a:r>
            <a:r>
              <a:rPr lang="en-GB" dirty="0" smtClean="0">
                <a:effectLst/>
              </a:rPr>
              <a:t> le i-genre3.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chacune des activités listées, 3 niveaux, C, B et A. Le niveau C relève du i-genre 1 (problèmes peu consistants, peu de temps de recherche, ..peu d’initiatives</a:t>
            </a:r>
            <a:r>
              <a:rPr lang="fr-FR" sz="1200" kern="1200" baseline="0" dirty="0" smtClean="0">
                <a:solidFill>
                  <a:schemeClr val="tx1"/>
                </a:solidFill>
                <a:effectLst/>
                <a:latin typeface="+mn-lt"/>
                <a:ea typeface="+mn-ea"/>
                <a:cs typeface="+mn-cs"/>
              </a:rPr>
              <a:t> aux élèves et validation à la charge du professeur</a:t>
            </a:r>
            <a:r>
              <a:rPr lang="fr-FR" sz="1200" kern="1200" dirty="0" smtClean="0">
                <a:solidFill>
                  <a:schemeClr val="tx1"/>
                </a:solidFill>
                <a:effectLst/>
                <a:latin typeface="+mn-lt"/>
                <a:ea typeface="+mn-ea"/>
                <a:cs typeface="+mn-cs"/>
              </a:rPr>
              <a:t>), le niveau A relève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 i-genre 3 de référence. Le niveau B indique la connaissance de savoirs didactiques partiels, peu structurés et mobilisés de façon isolée.</a:t>
            </a:r>
            <a:r>
              <a:rPr lang="en-GB" dirty="0" smtClean="0">
                <a:effectLst/>
              </a:rPr>
              <a:t> </a:t>
            </a:r>
            <a:endParaRPr lang="en-GB" sz="1200" b="1" kern="1200" baseline="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17</a:t>
            </a:fld>
            <a:endParaRPr lang="fr-FR"/>
          </a:p>
        </p:txBody>
      </p:sp>
    </p:spTree>
    <p:extLst>
      <p:ext uri="{BB962C8B-B14F-4D97-AF65-F5344CB8AC3E}">
        <p14:creationId xmlns:p14="http://schemas.microsoft.com/office/powerpoint/2010/main" val="86439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BGA</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avons défini trois</a:t>
            </a:r>
            <a:r>
              <a:rPr lang="fr-FR" sz="1200" kern="1200" baseline="0" dirty="0" smtClean="0">
                <a:solidFill>
                  <a:schemeClr val="tx1"/>
                </a:solidFill>
                <a:effectLst/>
                <a:latin typeface="+mn-lt"/>
                <a:ea typeface="+mn-ea"/>
                <a:cs typeface="+mn-cs"/>
              </a:rPr>
              <a:t> niveaux d’échelle pour chaque pratique visée.</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étudier la dynamique de développement professionnel des professeurs d’école stagiaires débutants pour les étudiants ayant suivi l’OR1 en 2012-2013, nous avons caractérisé </a:t>
            </a:r>
            <a:r>
              <a:rPr lang="fr-FR" sz="1200" i="1" kern="1200" dirty="0" smtClean="0">
                <a:solidFill>
                  <a:schemeClr val="tx1"/>
                </a:solidFill>
                <a:effectLst/>
                <a:latin typeface="+mn-lt"/>
                <a:ea typeface="+mn-ea"/>
                <a:cs typeface="+mn-cs"/>
              </a:rPr>
              <a:t>a priori</a:t>
            </a:r>
            <a:r>
              <a:rPr lang="fr-FR" sz="1200" kern="1200" dirty="0" smtClean="0">
                <a:solidFill>
                  <a:schemeClr val="tx1"/>
                </a:solidFill>
                <a:effectLst/>
                <a:latin typeface="+mn-lt"/>
                <a:ea typeface="+mn-ea"/>
                <a:cs typeface="+mn-cs"/>
              </a:rPr>
              <a:t> une échelle de la dynamique de développement des pratiques enseignantes.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L’échelle des i-genres définie par Butlen</a:t>
            </a:r>
            <a:r>
              <a:rPr lang="fr-FR" sz="1200" kern="1200" baseline="0" dirty="0" smtClean="0">
                <a:solidFill>
                  <a:schemeClr val="tx1"/>
                </a:solidFill>
                <a:effectLst/>
                <a:latin typeface="+mn-lt"/>
                <a:ea typeface="+mn-ea"/>
                <a:cs typeface="+mn-cs"/>
              </a:rPr>
              <a:t> ne prend pas en compte le niveau global des pratiques enseignantes. Aussi n</a:t>
            </a:r>
            <a:r>
              <a:rPr lang="fr-FR" sz="1200" kern="1200" dirty="0" smtClean="0">
                <a:solidFill>
                  <a:schemeClr val="tx1"/>
                </a:solidFill>
                <a:effectLst/>
                <a:latin typeface="+mn-lt"/>
                <a:ea typeface="+mn-ea"/>
                <a:cs typeface="+mn-cs"/>
              </a:rPr>
              <a:t>ous avons croisé les activités enseignantes visées pendant la formation en lien avec les tâches travaillées en formation et des niveaux d’échelles définis</a:t>
            </a:r>
            <a:r>
              <a:rPr lang="en-GB" dirty="0" smtClean="0">
                <a:effectLst/>
              </a:rPr>
              <a:t> </a:t>
            </a:r>
            <a:r>
              <a:rPr lang="en-GB" dirty="0" err="1" smtClean="0">
                <a:effectLst/>
              </a:rPr>
              <a:t>dans</a:t>
            </a:r>
            <a:r>
              <a:rPr lang="en-GB" dirty="0" smtClean="0">
                <a:effectLst/>
              </a:rPr>
              <a:t> le i-genre3.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chacune des activités listées, 3 niveaux, C, B et A. Le niveau C relève du i-genre 1 (problèmes peu consistants, , le niveau A d’un i-genre 3 de référence. Le niveau B indique la connaissance de savoirs didactiques partiels, peu structurés et mobilisés de façon isolée.</a:t>
            </a:r>
            <a:r>
              <a:rPr lang="en-GB" dirty="0" smtClean="0">
                <a:effectLst/>
              </a:rPr>
              <a:t> </a:t>
            </a:r>
            <a:endParaRPr lang="en-GB"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tx1"/>
                </a:solidFill>
                <a:effectLst/>
                <a:latin typeface="+mn-lt"/>
                <a:ea typeface="+mn-ea"/>
                <a:cs typeface="+mn-cs"/>
              </a:rPr>
              <a:t>Nous</a:t>
            </a:r>
            <a:r>
              <a:rPr lang="fr-FR" b="1" dirty="0" smtClean="0"/>
              <a:t> décrivons les pratiques</a:t>
            </a:r>
            <a:r>
              <a:rPr lang="fr-FR" b="1" baseline="0" dirty="0" smtClean="0"/>
              <a:t> développées par les enseignants à partir de l’analyse des techniques mobilisées dans les tâches réalisées (technologie) . Cf. Grugeon 2009, et de la vigilance didactique mise en jeu (Pézard-Charles (2012) dans la gestion des différentes phases d’une séance en </a:t>
            </a:r>
            <a:r>
              <a:rPr lang="fr-FR" sz="1200" kern="1200" dirty="0" smtClean="0">
                <a:solidFill>
                  <a:schemeClr val="tx1"/>
                </a:solidFill>
                <a:effectLst/>
                <a:latin typeface="+mn-lt"/>
                <a:ea typeface="+mn-ea"/>
                <a:cs typeface="+mn-cs"/>
              </a:rPr>
              <a:t>mobilisant des connaissances mathématiques et didactiques.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Nous caractérisons trois niveaux pour chaque pratique visée, en lien avec les travaux développés sur les pratiques.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En voici deux exemples </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18</a:t>
            </a:fld>
            <a:endParaRPr lang="fr-FR"/>
          </a:p>
        </p:txBody>
      </p:sp>
    </p:spTree>
    <p:extLst>
      <p:ext uri="{BB962C8B-B14F-4D97-AF65-F5344CB8AC3E}">
        <p14:creationId xmlns:p14="http://schemas.microsoft.com/office/powerpoint/2010/main" val="280484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2800" dirty="0" smtClean="0"/>
              <a:t>Pendant le master (2011-2014),</a:t>
            </a:r>
            <a:r>
              <a:rPr lang="fr-FR" sz="2800" baseline="0" dirty="0" smtClean="0"/>
              <a:t> nous avons étudié les c</a:t>
            </a:r>
            <a:r>
              <a:rPr lang="fr-FR" sz="2800" dirty="0" smtClean="0"/>
              <a:t>ontenus de l'option (1</a:t>
            </a:r>
            <a:r>
              <a:rPr lang="fr-FR" sz="2800" baseline="30000" dirty="0" smtClean="0"/>
              <a:t>ère</a:t>
            </a:r>
            <a:r>
              <a:rPr lang="fr-FR" sz="2800" dirty="0" smtClean="0"/>
              <a:t> maquette) en les reliant aux pratiques visées.</a:t>
            </a:r>
            <a:r>
              <a:rPr lang="fr-FR" sz="2800" baseline="0" dirty="0" smtClean="0"/>
              <a:t> Nous avons fait passé un q</a:t>
            </a:r>
            <a:r>
              <a:rPr lang="fr-FR" sz="2800" dirty="0" smtClean="0"/>
              <a:t>uestionnaire aux ES en fin de M2.</a:t>
            </a:r>
            <a:r>
              <a:rPr lang="fr-FR" sz="2800" baseline="0" dirty="0" smtClean="0"/>
              <a:t> Nous avons organisé le suivi des </a:t>
            </a:r>
            <a:r>
              <a:rPr lang="fr-FR" sz="2800" dirty="0" smtClean="0"/>
              <a:t>ES en T1 avec l’ensemble des formateurs de l’option : 13 étudiants de l'option et 8 PES hors option en organisant 2 visites</a:t>
            </a:r>
            <a:r>
              <a:rPr lang="fr-FR" sz="2800" baseline="0" dirty="0" smtClean="0"/>
              <a:t> </a:t>
            </a:r>
            <a:r>
              <a:rPr lang="fr-FR" sz="2800" dirty="0" smtClean="0"/>
              <a:t>dans le cadre des visites T1 en suivant un protocole de visite présenté aux</a:t>
            </a:r>
            <a:r>
              <a:rPr lang="fr-FR" sz="2800" baseline="0" dirty="0" smtClean="0"/>
              <a:t> ES avant la visite, une grille d’observation et des entretiens en fin de la visite. Après, à </a:t>
            </a:r>
            <a:r>
              <a:rPr lang="fr-FR" sz="2800" dirty="0" smtClean="0"/>
              <a:t>partir de la grille d'observation et de l’entretien, </a:t>
            </a:r>
            <a:r>
              <a:rPr lang="fr-FR" sz="2800" baseline="0" dirty="0" smtClean="0"/>
              <a:t> nous avons  élaboré pour chaque ES un </a:t>
            </a:r>
            <a:r>
              <a:rPr lang="fr-FR" sz="2800" dirty="0" smtClean="0"/>
              <a:t>bilan</a:t>
            </a:r>
            <a:r>
              <a:rPr lang="fr-FR" sz="2800" baseline="0" dirty="0" smtClean="0"/>
              <a:t> </a:t>
            </a:r>
            <a:r>
              <a:rPr lang="fr-FR" sz="2800" dirty="0" smtClean="0"/>
              <a:t> de formation</a:t>
            </a:r>
            <a:r>
              <a:rPr lang="fr-FR" sz="2800" baseline="0" dirty="0" smtClean="0"/>
              <a:t> et rempli l’échelle de développement de chaque ES à partir </a:t>
            </a:r>
            <a:r>
              <a:rPr lang="fr-FR" sz="2800" dirty="0" smtClean="0"/>
              <a:t>des niveaux sur l’échelle de développement, pour chaque pratique visée </a:t>
            </a:r>
            <a:r>
              <a:rPr lang="fr-FR" sz="2800" i="1" dirty="0" smtClean="0"/>
              <a:t>a priori </a:t>
            </a:r>
            <a:r>
              <a:rPr lang="fr-FR" sz="2800" dirty="0" smtClean="0"/>
              <a:t>pour la formation</a:t>
            </a:r>
          </a:p>
          <a:p>
            <a:pPr marL="0" marR="0" lvl="1" indent="0" algn="l" defTabSz="457200" rtl="0" eaLnBrk="1" fontAlgn="auto" latinLnBrk="0" hangingPunct="1">
              <a:lnSpc>
                <a:spcPct val="100000"/>
              </a:lnSpc>
              <a:spcBef>
                <a:spcPts val="0"/>
              </a:spcBef>
              <a:spcAft>
                <a:spcPts val="0"/>
              </a:spcAft>
              <a:buClrTx/>
              <a:buSzTx/>
              <a:buFontTx/>
              <a:buNone/>
              <a:tabLst/>
              <a:defRPr/>
            </a:pPr>
            <a:endParaRPr lang="fr-FR" sz="28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fr-FR" sz="28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fr-FR" sz="2800" dirty="0" smtClean="0"/>
          </a:p>
          <a:p>
            <a:r>
              <a:rPr lang="fr-FR" sz="2800" baseline="0" dirty="0" smtClean="0"/>
              <a:t> les </a:t>
            </a:r>
            <a:r>
              <a:rPr lang="fr-FR" sz="2800" dirty="0" smtClean="0"/>
              <a:t>Suivi par l’ensemble des formateurs de l’option :</a:t>
            </a:r>
          </a:p>
          <a:p>
            <a:pPr lvl="1"/>
            <a:r>
              <a:rPr lang="fr-FR" sz="2400" dirty="0" smtClean="0"/>
              <a:t>2 visites dans le cadre des visites T1 suivant le protocole de visite présenté + bilans de formation</a:t>
            </a:r>
          </a:p>
          <a:p>
            <a:pPr marL="274320" lvl="1" indent="0">
              <a:buNone/>
            </a:pPr>
            <a:r>
              <a:rPr lang="fr-FR" sz="2400" dirty="0" smtClean="0"/>
              <a:t>=&gt;  A partir de la grille d'observation et de l’entretien, </a:t>
            </a:r>
          </a:p>
          <a:p>
            <a:pPr lvl="1"/>
            <a:r>
              <a:rPr lang="fr-FR" sz="2400" dirty="0" smtClean="0"/>
              <a:t>Niveaux sur échelle de développement, pour chaque pratique visée a priori pour la formation</a:t>
            </a: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20</a:t>
            </a:fld>
            <a:endParaRPr lang="fr-FR"/>
          </a:p>
        </p:txBody>
      </p:sp>
    </p:spTree>
    <p:extLst>
      <p:ext uri="{BB962C8B-B14F-4D97-AF65-F5344CB8AC3E}">
        <p14:creationId xmlns:p14="http://schemas.microsoft.com/office/powerpoint/2010/main" val="103787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questionnaire contenait </a:t>
            </a:r>
            <a:r>
              <a:rPr lang="fr-FR" sz="1200" dirty="0" smtClean="0"/>
              <a:t>des ? questions relatives à l'intérêt porté aux contenus de l'option, aux liens faits avec le reste du Master, à la place du mémoire dans la formation, aux résultats obtenus au concours, et aux stages en M2</a:t>
            </a:r>
          </a:p>
          <a:p>
            <a:r>
              <a:rPr lang="fr-FR" dirty="0" smtClean="0"/>
              <a:t>Les étudiants disent avoir été</a:t>
            </a:r>
            <a:r>
              <a:rPr lang="fr-FR" baseline="0" dirty="0" smtClean="0"/>
              <a:t> </a:t>
            </a:r>
            <a:r>
              <a:rPr lang="fr-FR" dirty="0" smtClean="0"/>
              <a:t>particulièrement intéressés par </a:t>
            </a:r>
            <a:r>
              <a:rPr lang="fr-FR" sz="1200" dirty="0" smtClean="0"/>
              <a:t>l’analyse de productions d’élèves, tant en terme de contenus</a:t>
            </a:r>
            <a:r>
              <a:rPr lang="fr-FR" sz="1200" baseline="0" dirty="0" smtClean="0"/>
              <a:t> pour repérer les différentes types de procédures, d’erreurs, que pour leur usage en stage et pour le mémoire, par exemple , l’usage des variables didactiques sur lesquelles jouer pour les faire évoluer. </a:t>
            </a:r>
          </a:p>
          <a:p>
            <a:r>
              <a:rPr lang="fr-FR" sz="1200" baseline="0" dirty="0" smtClean="0"/>
              <a:t>Dans une moindre mesure, il en est de même pour l</a:t>
            </a:r>
            <a:r>
              <a:rPr lang="fr-FR" sz="1200" dirty="0" smtClean="0"/>
              <a:t>’analyse de vidéos, de manuels et de tâches.</a:t>
            </a:r>
          </a:p>
          <a:p>
            <a:r>
              <a:rPr lang="fr-FR" sz="1200" dirty="0" smtClean="0"/>
              <a:t>Les</a:t>
            </a:r>
            <a:r>
              <a:rPr lang="fr-FR" sz="1200" baseline="0" dirty="0" smtClean="0"/>
              <a:t> étudiants prennent conscience des liens </a:t>
            </a:r>
            <a:r>
              <a:rPr lang="fr-FR" sz="1200" dirty="0" smtClean="0"/>
              <a:t>avec les UE préparant à l’oral du CRPE, mais moins avec les UE encadrant les stages</a:t>
            </a:r>
            <a:endParaRPr lang="fr-FR" sz="1200"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21</a:t>
            </a:fld>
            <a:endParaRPr lang="fr-FR"/>
          </a:p>
        </p:txBody>
      </p:sp>
    </p:spTree>
    <p:extLst>
      <p:ext uri="{BB962C8B-B14F-4D97-AF65-F5344CB8AC3E}">
        <p14:creationId xmlns:p14="http://schemas.microsoft.com/office/powerpoint/2010/main" val="227414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le bilan en fin de l’année de T1</a:t>
            </a:r>
            <a:r>
              <a:rPr lang="fr-FR" baseline="0" dirty="0" smtClean="0"/>
              <a:t> sur le développement des pratiques des PES de l’OR1. Ce sont </a:t>
            </a:r>
            <a:r>
              <a:rPr lang="fr-FR" baseline="0" smtClean="0"/>
              <a:t>des novices.</a:t>
            </a:r>
            <a:endParaRPr lang="fr-FR" dirty="0" smtClean="0"/>
          </a:p>
          <a:p>
            <a:r>
              <a:rPr lang="fr-FR" sz="1200" kern="1200" dirty="0" smtClean="0">
                <a:solidFill>
                  <a:schemeClr val="tx1"/>
                </a:solidFill>
                <a:effectLst/>
                <a:latin typeface="+mn-lt"/>
                <a:ea typeface="+mn-ea"/>
                <a:cs typeface="+mn-cs"/>
              </a:rPr>
              <a:t>Il apparaît clairement des régularités dans l’analyse des niveaux de développement. Les niveaux se situent entre A et B, selon les activités visées </a:t>
            </a:r>
            <a:r>
              <a:rPr lang="fr-FR" sz="1200" i="1" kern="1200" dirty="0" smtClean="0">
                <a:solidFill>
                  <a:schemeClr val="tx1"/>
                </a:solidFill>
                <a:effectLst/>
                <a:latin typeface="+mn-lt"/>
                <a:ea typeface="+mn-ea"/>
                <a:cs typeface="+mn-cs"/>
              </a:rPr>
              <a:t>a priori</a:t>
            </a:r>
            <a:r>
              <a:rPr lang="fr-FR" sz="1200" kern="1200" dirty="0" smtClean="0">
                <a:solidFill>
                  <a:schemeClr val="tx1"/>
                </a:solidFill>
                <a:effectLst/>
                <a:latin typeface="+mn-lt"/>
                <a:ea typeface="+mn-ea"/>
                <a:cs typeface="+mn-cs"/>
              </a:rPr>
              <a:t> par la formation, à l’exception d’une PES qui était en grande difficulté et n’arrivait pas à gérer la paix scolaire dans sa classe, les origines de ces difficultés relevant certainement d’éléments extérieurs à la formation. Nous indiquons des points saillants.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PES</a:t>
            </a:r>
            <a:r>
              <a:rPr lang="fr-FR" sz="1200" kern="1200" baseline="0" dirty="0" smtClean="0">
                <a:solidFill>
                  <a:schemeClr val="tx1"/>
                </a:solidFill>
                <a:effectLst/>
                <a:latin typeface="+mn-lt"/>
                <a:ea typeface="+mn-ea"/>
                <a:cs typeface="+mn-cs"/>
              </a:rPr>
              <a:t> </a:t>
            </a:r>
            <a:r>
              <a:rPr lang="fr-FR" sz="1200" b="0" kern="1200" baseline="0" dirty="0" smtClean="0">
                <a:solidFill>
                  <a:schemeClr val="tx1"/>
                </a:solidFill>
                <a:effectLst/>
                <a:latin typeface="Cambria"/>
                <a:ea typeface="ＭＳ 明朝"/>
                <a:cs typeface="Cambria"/>
              </a:rPr>
              <a:t>r</a:t>
            </a:r>
            <a:r>
              <a:rPr lang="fr-FR" sz="1200" b="0" dirty="0" smtClean="0">
                <a:effectLst/>
                <a:latin typeface="Cambria"/>
                <a:ea typeface="ＭＳ 明朝"/>
                <a:cs typeface="Cambria"/>
              </a:rPr>
              <a:t>epèrent les enjeux d’un apprentissage pour choisir une situation adaptée et construisent globalement </a:t>
            </a:r>
            <a:r>
              <a:rPr lang="fr-FR" sz="1800" b="0" dirty="0" smtClean="0">
                <a:effectLst/>
                <a:latin typeface="Cambria"/>
                <a:ea typeface="ＭＳ 明朝"/>
                <a:cs typeface="Cambria"/>
              </a:rPr>
              <a:t>une situation adaptée (par rapport aux objectifs, à la séquence)</a:t>
            </a:r>
            <a:endParaRPr lang="fr-FR" sz="2800" b="0" dirty="0" smtClean="0">
              <a:effectLst/>
              <a:latin typeface="Cambria"/>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800" b="0" dirty="0" smtClean="0">
                <a:effectLst/>
                <a:latin typeface="Cambria"/>
                <a:ea typeface="ＭＳ 明朝"/>
                <a:cs typeface="Times New Roman"/>
              </a:rPr>
              <a:t>De même,</a:t>
            </a:r>
            <a:r>
              <a:rPr lang="fr-FR" sz="1800" b="0" baseline="0" dirty="0" smtClean="0">
                <a:effectLst/>
                <a:latin typeface="Cambria"/>
                <a:ea typeface="ＭＳ 明朝"/>
                <a:cs typeface="Times New Roman"/>
              </a:rPr>
              <a:t> ils laissent chercher les élèves, prennent en compte les différentes procédures et commencent à hiérarchiser les procédures des élèves, ils organisent une institutionnalisation en lien avec le travail préalable.  </a:t>
            </a:r>
            <a:endParaRPr lang="fr-FR" sz="1800" b="0" dirty="0" smtClean="0">
              <a:effectLst/>
              <a:latin typeface="Cambria"/>
              <a:ea typeface="ＭＳ 明朝"/>
              <a:cs typeface="Times New Roman"/>
            </a:endParaRPr>
          </a:p>
          <a:p>
            <a:endParaRPr lang="fr-FR" dirty="0" smtClean="0"/>
          </a:p>
          <a:p>
            <a:r>
              <a:rPr lang="fr-FR" dirty="0" smtClean="0"/>
              <a:t>Reste à mettre en perspective les suivis des PES</a:t>
            </a:r>
            <a:r>
              <a:rPr lang="fr-FR" baseline="0" dirty="0" smtClean="0"/>
              <a:t> hors option</a:t>
            </a:r>
            <a:endParaRPr lang="fr-FR" dirty="0"/>
          </a:p>
        </p:txBody>
      </p:sp>
      <p:sp>
        <p:nvSpPr>
          <p:cNvPr id="4" name="Espace réservé du numéro de diapositive 3"/>
          <p:cNvSpPr>
            <a:spLocks noGrp="1"/>
          </p:cNvSpPr>
          <p:nvPr>
            <p:ph type="sldNum" sz="quarter" idx="10"/>
          </p:nvPr>
        </p:nvSpPr>
        <p:spPr/>
        <p:txBody>
          <a:bodyPr/>
          <a:lstStyle/>
          <a:p>
            <a:fld id="{69DC55A5-A304-C844-877B-1EEC270D5731}" type="slidenum">
              <a:rPr lang="fr-FR" smtClean="0"/>
              <a:pPr/>
              <a:t>22</a:t>
            </a:fld>
            <a:endParaRPr lang="fr-FR"/>
          </a:p>
        </p:txBody>
      </p:sp>
    </p:spTree>
    <p:extLst>
      <p:ext uri="{BB962C8B-B14F-4D97-AF65-F5344CB8AC3E}">
        <p14:creationId xmlns:p14="http://schemas.microsoft.com/office/powerpoint/2010/main" val="319564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dirty="0" smtClean="0"/>
              <a:t>La formation présentée ici s’inscrit dans le MEEF premie</a:t>
            </a:r>
            <a:r>
              <a:rPr lang="fr-FR" baseline="0" dirty="0" smtClean="0"/>
              <a:t>r degré de l’académie de Créteil. Les étudiants suivent pendant deux ans </a:t>
            </a:r>
            <a:r>
              <a:rPr lang="fr-FR" sz="1200" kern="1200" dirty="0" smtClean="0">
                <a:solidFill>
                  <a:schemeClr val="tx1"/>
                </a:solidFill>
                <a:effectLst/>
                <a:latin typeface="+mn-lt"/>
                <a:ea typeface="+mn-ea"/>
                <a:cs typeface="+mn-cs"/>
              </a:rPr>
              <a:t>une</a:t>
            </a:r>
            <a:r>
              <a:rPr lang="fr-FR" sz="1200" strike="sngStrike"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initiation à la recherche dans le cadre d’</a:t>
            </a:r>
            <a:r>
              <a:rPr lang="fr-FR" sz="1200" kern="1200" baseline="0" dirty="0" smtClean="0">
                <a:solidFill>
                  <a:schemeClr val="tx1"/>
                </a:solidFill>
                <a:effectLst/>
                <a:latin typeface="+mn-lt"/>
                <a:ea typeface="+mn-ea"/>
                <a:cs typeface="+mn-cs"/>
              </a:rPr>
              <a:t>une option choisie</a:t>
            </a:r>
            <a:r>
              <a:rPr lang="fr-FR" sz="1200" kern="1200" dirty="0" smtClean="0">
                <a:solidFill>
                  <a:schemeClr val="tx1"/>
                </a:solidFill>
                <a:effectLst/>
                <a:latin typeface="+mn-lt"/>
                <a:ea typeface="+mn-ea"/>
                <a:cs typeface="+mn-cs"/>
              </a:rPr>
              <a:t> </a:t>
            </a:r>
            <a:r>
              <a:rPr lang="fr-FR" dirty="0" smtClean="0">
                <a:latin typeface="+mn-lt"/>
                <a:cs typeface="Calibri"/>
              </a:rPr>
              <a:t>parmi un grand nombre de propositions rattachées à des laboratoires de recherche. Ils suivent 120h de cours répartis sur deux ans. L’objectif de</a:t>
            </a:r>
            <a:r>
              <a:rPr lang="fr-FR" baseline="0" dirty="0" smtClean="0">
                <a:latin typeface="+mn-lt"/>
                <a:cs typeface="Calibri"/>
              </a:rPr>
              <a:t> ces UE est de leur permettre de </a:t>
            </a:r>
            <a:r>
              <a:rPr lang="fr-FR" dirty="0" smtClean="0">
                <a:latin typeface="+mn-lt"/>
                <a:cs typeface="Calibri"/>
              </a:rPr>
              <a:t>« S’initier à la recherche en produisant un travail personnel de recherche,(dans le but de les) rend(</a:t>
            </a:r>
            <a:r>
              <a:rPr lang="fr-FR" dirty="0" err="1" smtClean="0">
                <a:latin typeface="+mn-lt"/>
                <a:cs typeface="Calibri"/>
              </a:rPr>
              <a:t>re</a:t>
            </a:r>
            <a:r>
              <a:rPr lang="fr-FR" dirty="0" smtClean="0">
                <a:latin typeface="+mn-lt"/>
                <a:cs typeface="Calibri"/>
              </a:rPr>
              <a:t>) mieux capable de lire des travaux de recherche, de s’en approprier les résultats, de les mettre en relation avec les connaissances déjà disponibles et de développer une attitude réflexive. »</a:t>
            </a:r>
          </a:p>
          <a:p>
            <a:pPr marL="0" marR="0" lvl="1"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cette communication, nous étudions le développement des pratiques enseignantes d’anciens étudiants de M2, ayant suivi l’option de recherche OR1 « Apprentissages mathématiques à l’école : approche didactique », au cours de leur première année d’exercice. </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2</a:t>
            </a:fld>
            <a:endParaRPr lang="fr-FR"/>
          </a:p>
        </p:txBody>
      </p:sp>
    </p:spTree>
    <p:extLst>
      <p:ext uri="{BB962C8B-B14F-4D97-AF65-F5344CB8AC3E}">
        <p14:creationId xmlns:p14="http://schemas.microsoft.com/office/powerpoint/2010/main" val="147394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composante personnelle :</a:t>
            </a:r>
            <a:r>
              <a:rPr lang="fr-FR" sz="1200" baseline="0" dirty="0" smtClean="0">
                <a:solidFill>
                  <a:srgbClr val="FF0000"/>
                </a:solidFill>
              </a:rPr>
              <a:t> </a:t>
            </a:r>
            <a:r>
              <a:rPr lang="fr-FR" sz="1200" dirty="0" smtClean="0"/>
              <a:t>Des déterminants pour Caro : « Issue d’un milieu humble. Rôle fondamental de l’école pour pouvoir réussir. Une éthique et une forte conscience du rôle et des missions de l’enseignant. Une ambition pour les élèves et une volonté de développer leur sens des responsabilités »</a:t>
            </a:r>
          </a:p>
          <a:p>
            <a:r>
              <a:rPr lang="fr-FR" sz="1200" dirty="0" smtClean="0">
                <a:solidFill>
                  <a:srgbClr val="FF0000"/>
                </a:solidFill>
              </a:rPr>
              <a:t>Liée à l’établissement : </a:t>
            </a:r>
            <a:r>
              <a:rPr lang="fr-FR" sz="1200" dirty="0" smtClean="0"/>
              <a:t>des conditions qui favorisent ou non l’intégration</a:t>
            </a:r>
            <a:endParaRPr lang="fr-FR" sz="1200" dirty="0" smtClean="0">
              <a:solidFill>
                <a:srgbClr val="FF0000"/>
              </a:solidFill>
            </a:endParaRPr>
          </a:p>
          <a:p>
            <a:r>
              <a:rPr lang="fr-FR" sz="1200" i="1" dirty="0" smtClean="0"/>
              <a:t>Projet d’école :</a:t>
            </a:r>
            <a:r>
              <a:rPr lang="fr-FR" sz="1200" dirty="0" smtClean="0"/>
              <a:t> Etude des différents continents ; Construction d’un abécédaire : Lettres à partir du nom des continents étudiés (Afrique, Asie, .. ; Construction d’un livre à compter </a:t>
            </a:r>
          </a:p>
          <a:p>
            <a:r>
              <a:rPr lang="fr-FR" sz="1200" i="1" dirty="0" smtClean="0"/>
              <a:t>Travail d’équipe </a:t>
            </a:r>
            <a:r>
              <a:rPr lang="fr-FR" sz="1200" dirty="0" smtClean="0"/>
              <a:t>: pas au début  (discussion par formateurs) ; travail d’équipe et participation aux projets d’école ; « </a:t>
            </a:r>
            <a:r>
              <a:rPr lang="fr-FR" sz="1200" i="1" dirty="0" smtClean="0"/>
              <a:t>Très bonne atmosphère. Grande aide. 7 classes » ; en GS « Echange des fiches. Pas sur les préparations mais sur les activités »</a:t>
            </a:r>
            <a:r>
              <a:rPr lang="fr-FR"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69DC55A5-A304-C844-877B-1EEC270D5731}" type="slidenum">
              <a:rPr lang="fr-FR" smtClean="0"/>
              <a:pPr/>
              <a:t>24</a:t>
            </a:fld>
            <a:endParaRPr lang="fr-FR"/>
          </a:p>
        </p:txBody>
      </p:sp>
    </p:spTree>
    <p:extLst>
      <p:ext uri="{BB962C8B-B14F-4D97-AF65-F5344CB8AC3E}">
        <p14:creationId xmlns:p14="http://schemas.microsoft.com/office/powerpoint/2010/main" val="334433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JH</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Situation située dans séquence pour comparer la masse de deux objets avec introduction de la balance</a:t>
            </a:r>
          </a:p>
          <a:p>
            <a:pPr marL="0" marR="0" indent="0" algn="l" defTabSz="457200" rtl="0" eaLnBrk="1" fontAlgn="auto" latinLnBrk="0" hangingPunct="1">
              <a:lnSpc>
                <a:spcPct val="100000"/>
              </a:lnSpc>
              <a:spcBef>
                <a:spcPts val="0"/>
              </a:spcBef>
              <a:spcAft>
                <a:spcPts val="0"/>
              </a:spcAft>
              <a:buClrTx/>
              <a:buSzTx/>
              <a:buFontTx/>
              <a:buNone/>
              <a:tabLst/>
              <a:defRPr/>
            </a:pPr>
            <a:r>
              <a:rPr lang="fr-FR" i="1" dirty="0" smtClean="0"/>
              <a:t>(ici les objets pour provoquer conception erronée « objet gros plus lourd qu’objet petit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9DC55A5-A304-C844-877B-1EEC270D5731}" type="slidenum">
              <a:rPr lang="fr-FR" smtClean="0"/>
              <a:pPr/>
              <a:t>38</a:t>
            </a:fld>
            <a:endParaRPr lang="fr-FR"/>
          </a:p>
        </p:txBody>
      </p:sp>
    </p:spTree>
    <p:extLst>
      <p:ext uri="{BB962C8B-B14F-4D97-AF65-F5344CB8AC3E}">
        <p14:creationId xmlns:p14="http://schemas.microsoft.com/office/powerpoint/2010/main" val="368287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Sans OR1 pas tout ce travail sur le mémoire énorme. Mais pas de plaisir car trop de choses. Et le concours.  Dans un autre contexte apprécié, dans le cadre d’une expérimentation et non dans une situation concours.</a:t>
            </a:r>
            <a:endParaRPr lang="fr-FR" dirty="0" smtClean="0"/>
          </a:p>
          <a:p>
            <a:r>
              <a:rPr lang="fr-FR" i="1" dirty="0" smtClean="0"/>
              <a:t>Nouvelles connaissances qu’on n’a pas forcément, nouvelles approches : connaissances sur méthodologie, façon de faire qu’on n’a pas au début. Permet de développer cette analyse critique. Critique d’autant plus développée. Tout n’est pas à prendre. Formation très bien faite, mais ne peut passer au vu du contexte. Avant j’aurai dit je prends et je fais. Ce n’est plus le cas. ».</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9DC55A5-A304-C844-877B-1EEC270D5731}" type="slidenum">
              <a:rPr lang="fr-FR" smtClean="0"/>
              <a:pPr/>
              <a:t>40</a:t>
            </a:fld>
            <a:endParaRPr lang="fr-FR"/>
          </a:p>
        </p:txBody>
      </p:sp>
    </p:spTree>
    <p:extLst>
      <p:ext uri="{BB962C8B-B14F-4D97-AF65-F5344CB8AC3E}">
        <p14:creationId xmlns:p14="http://schemas.microsoft.com/office/powerpoint/2010/main" val="420561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mn-lt"/>
                <a:cs typeface="Calibri"/>
              </a:rPr>
              <a:t>Le Projet de recherche que nous</a:t>
            </a:r>
            <a:r>
              <a:rPr lang="fr-FR" sz="1200" baseline="0" dirty="0" smtClean="0">
                <a:latin typeface="+mn-lt"/>
                <a:cs typeface="Calibri"/>
              </a:rPr>
              <a:t> présentons ici </a:t>
            </a:r>
            <a:r>
              <a:rPr lang="fr-FR" sz="1200" dirty="0" smtClean="0">
                <a:latin typeface="+mn-lt"/>
                <a:cs typeface="Calibri"/>
              </a:rPr>
              <a:t> s’inscrit dans l’axe 4 du programme de recherche développé à l’ESPE – Université Paris Est Créteil : « Recherches sur la formation et formation par la recherche, le rôle des stages dans la formation ».</a:t>
            </a:r>
            <a:r>
              <a:rPr lang="fr-FR" sz="1200" b="1" dirty="0" smtClean="0">
                <a:latin typeface="+mn-lt"/>
                <a:cs typeface="Calibri"/>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latin typeface="+mn-lt"/>
                <a:cs typeface="Calibri"/>
              </a:rPr>
              <a:t>Il implique les enseignants ….</a:t>
            </a: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3</a:t>
            </a:fld>
            <a:endParaRPr lang="fr-FR"/>
          </a:p>
        </p:txBody>
      </p:sp>
    </p:spTree>
    <p:extLst>
      <p:ext uri="{BB962C8B-B14F-4D97-AF65-F5344CB8AC3E}">
        <p14:creationId xmlns:p14="http://schemas.microsoft.com/office/powerpoint/2010/main" val="369885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 projet vise à </a:t>
            </a:r>
            <a:r>
              <a:rPr lang="fr-FR" sz="1200" dirty="0" smtClean="0">
                <a:latin typeface="+mn-lt"/>
                <a:cs typeface="Calibri"/>
              </a:rPr>
              <a:t>Evaluer l'impact d'une initiation à la recherche en didactique des mathématiques sur la formation et le développement professionnel des futurs enseignants, et plus particulièrement, sur leur façon d'enseigner les mathématiques.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Nous étudions</a:t>
            </a:r>
            <a:r>
              <a:rPr lang="fr-FR" baseline="0" dirty="0" smtClean="0"/>
              <a:t> cet impact sur le </a:t>
            </a:r>
            <a:r>
              <a:rPr lang="fr-FR" sz="1200" baseline="0" dirty="0" smtClean="0">
                <a:latin typeface="+mn-lt"/>
                <a:cs typeface="Calibri"/>
              </a:rPr>
              <a:t>m</a:t>
            </a:r>
            <a:r>
              <a:rPr lang="fr-FR" sz="1200" dirty="0" smtClean="0">
                <a:latin typeface="+mn-lt"/>
                <a:cs typeface="Calibri"/>
              </a:rPr>
              <a:t>oyen terme, au cours des deux premières années d’exercice </a:t>
            </a:r>
            <a:endParaRPr lang="fr-FR" sz="1200" b="1" dirty="0" smtClean="0">
              <a:latin typeface="+mn-lt"/>
              <a:cs typeface="Calibri"/>
            </a:endParaRPr>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4</a:t>
            </a:fld>
            <a:endParaRPr lang="fr-FR"/>
          </a:p>
        </p:txBody>
      </p:sp>
    </p:spTree>
    <p:extLst>
      <p:ext uri="{BB962C8B-B14F-4D97-AF65-F5344CB8AC3E}">
        <p14:creationId xmlns:p14="http://schemas.microsoft.com/office/powerpoint/2010/main" val="395512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problématique étudiée est la suivante :</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5</a:t>
            </a:fld>
            <a:endParaRPr lang="fr-FR"/>
          </a:p>
        </p:txBody>
      </p:sp>
    </p:spTree>
    <p:extLst>
      <p:ext uri="{BB962C8B-B14F-4D97-AF65-F5344CB8AC3E}">
        <p14:creationId xmlns:p14="http://schemas.microsoft.com/office/powerpoint/2010/main" val="319843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JH</a:t>
            </a:r>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Pour aborder un phénomène</a:t>
            </a:r>
            <a:r>
              <a:rPr lang="fr-FR" baseline="0" dirty="0" smtClean="0"/>
              <a:t> complexe, la mise en relation entre formation et effets de la formation sur le développement professionnel, nous adoptons une approche multidimensionnelle. Etant donné les h</a:t>
            </a:r>
            <a:r>
              <a:rPr lang="fr-FR" dirty="0" smtClean="0"/>
              <a:t>ypothèses sur la formation, les contraintes de formation mais</a:t>
            </a:r>
            <a:r>
              <a:rPr lang="fr-FR" baseline="0" dirty="0" smtClean="0"/>
              <a:t> aussi les contraintes personnelles et celles du métier, nous avons défini un s</a:t>
            </a:r>
            <a:r>
              <a:rPr lang="fr-FR" dirty="0" smtClean="0"/>
              <a:t>cénario de formation ayant pour but de développer des pratiques visées définies </a:t>
            </a:r>
            <a:r>
              <a:rPr lang="fr-FR" i="1" dirty="0" smtClean="0"/>
              <a:t>a priori,</a:t>
            </a:r>
            <a:r>
              <a:rPr lang="fr-FR" i="1" baseline="0" dirty="0" smtClean="0"/>
              <a:t> </a:t>
            </a:r>
            <a:r>
              <a:rPr lang="fr-FR" i="0" dirty="0" smtClean="0"/>
              <a:t>à travers la mise </a:t>
            </a:r>
            <a:r>
              <a:rPr lang="fr-FR" dirty="0" smtClean="0"/>
              <a:t>en œuvre de tâches et de contenus de formation.</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Nous questionnons</a:t>
            </a:r>
            <a:r>
              <a:rPr lang="fr-FR" baseline="0" dirty="0" smtClean="0"/>
              <a:t> les effets de la formation sur le développement professionnel des stagiaires PE, compte tenu des c</a:t>
            </a:r>
            <a:r>
              <a:rPr lang="fr-FR" dirty="0" smtClean="0"/>
              <a:t>ontraintes personnelles et  celles</a:t>
            </a:r>
            <a:r>
              <a:rPr lang="fr-FR" baseline="0" dirty="0" smtClean="0"/>
              <a:t> </a:t>
            </a:r>
            <a:r>
              <a:rPr lang="fr-FR" dirty="0" smtClean="0"/>
              <a:t>du métier à travers leurs</a:t>
            </a:r>
            <a:r>
              <a:rPr lang="fr-FR" baseline="0" dirty="0" smtClean="0"/>
              <a:t> pratiques en classe et hors classe, pratiques déclarées ou effectives.</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7</a:t>
            </a:fld>
            <a:endParaRPr lang="fr-FR"/>
          </a:p>
        </p:txBody>
      </p:sp>
    </p:spTree>
    <p:extLst>
      <p:ext uri="{BB962C8B-B14F-4D97-AF65-F5344CB8AC3E}">
        <p14:creationId xmlns:p14="http://schemas.microsoft.com/office/powerpoint/2010/main" val="290170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hypothèses portant sur la formation et les contraintes du métier relèvent de la double approche didactique et ergonomique (Robert et Rogalski, 2002) qui imbrique une approche didactique où </a:t>
            </a:r>
            <a:r>
              <a:rPr lang="fr-FR" sz="1200" b="1" kern="1200" dirty="0" smtClean="0">
                <a:solidFill>
                  <a:schemeClr val="tx1"/>
                </a:solidFill>
                <a:effectLst/>
                <a:latin typeface="+mn-lt"/>
                <a:ea typeface="+mn-ea"/>
                <a:cs typeface="+mn-cs"/>
              </a:rPr>
              <a:t>les activités du professeur sont analysées en fonction des apprentissages potentiels des élèves en mathématiques </a:t>
            </a:r>
            <a:r>
              <a:rPr lang="fr-FR" sz="1200" kern="1200" dirty="0" smtClean="0">
                <a:solidFill>
                  <a:schemeClr val="tx1"/>
                </a:solidFill>
                <a:effectLst/>
                <a:latin typeface="+mn-lt"/>
                <a:ea typeface="+mn-ea"/>
                <a:cs typeface="+mn-cs"/>
              </a:rPr>
              <a:t>et une approche ergonomique où le professeur est considéré comme un individu dans l’exercice du métier d’enseignant. Les activités des professeurs sont constitutives de leurs pratiques. </a:t>
            </a:r>
            <a:r>
              <a:rPr lang="fr-FR" sz="1200" dirty="0" smtClean="0">
                <a:latin typeface="+mn-lt"/>
                <a:cs typeface="Calibri"/>
              </a:rPr>
              <a:t>Il faut tenir compte des déterminants du métier d’enseignant (contraintes, ..).</a:t>
            </a:r>
          </a:p>
          <a:p>
            <a:r>
              <a:rPr lang="fr-FR" sz="1200" dirty="0" smtClean="0">
                <a:latin typeface="+mn-lt"/>
                <a:cs typeface="Calibri"/>
              </a:rPr>
              <a:t>Complexité des pratiques est décrite à partir des 5 composantes d’analyse à recomposer : composantes </a:t>
            </a:r>
            <a:r>
              <a:rPr lang="fr-FR" sz="1200" i="1" dirty="0" smtClean="0">
                <a:latin typeface="+mn-lt"/>
                <a:cs typeface="Calibri"/>
              </a:rPr>
              <a:t>cognitive</a:t>
            </a:r>
            <a:r>
              <a:rPr lang="fr-FR" sz="1200" dirty="0" smtClean="0">
                <a:latin typeface="+mn-lt"/>
                <a:cs typeface="Calibri"/>
              </a:rPr>
              <a:t> et </a:t>
            </a:r>
            <a:r>
              <a:rPr lang="fr-FR" sz="1200" i="1" dirty="0" err="1" smtClean="0">
                <a:latin typeface="+mn-lt"/>
                <a:cs typeface="Calibri"/>
              </a:rPr>
              <a:t>médiative</a:t>
            </a:r>
            <a:r>
              <a:rPr lang="fr-FR" sz="1200" dirty="0" smtClean="0">
                <a:latin typeface="+mn-lt"/>
                <a:cs typeface="Calibri"/>
              </a:rPr>
              <a:t>, composantes </a:t>
            </a:r>
            <a:r>
              <a:rPr lang="fr-FR" sz="1200" i="1" dirty="0" smtClean="0">
                <a:latin typeface="+mn-lt"/>
                <a:cs typeface="Calibri"/>
              </a:rPr>
              <a:t>institutionnelle, sociale et personnelle.</a:t>
            </a:r>
          </a:p>
          <a:p>
            <a:endParaRPr lang="fr-FR" sz="1200" i="1" dirty="0" smtClean="0">
              <a:latin typeface="+mn-lt"/>
              <a:cs typeface="Calibri"/>
            </a:endParaRPr>
          </a:p>
          <a:p>
            <a:r>
              <a:rPr lang="fr-FR" sz="1200" b="1" i="0" dirty="0" smtClean="0">
                <a:latin typeface="+mn-lt"/>
                <a:cs typeface="Calibri"/>
              </a:rPr>
              <a:t>Conception et Mise en œuvre de la formation </a:t>
            </a:r>
            <a:r>
              <a:rPr lang="fr-FR" sz="1200" i="0" dirty="0" smtClean="0">
                <a:latin typeface="+mn-lt"/>
                <a:cs typeface="Calibri"/>
              </a:rPr>
              <a:t>: </a:t>
            </a:r>
          </a:p>
          <a:p>
            <a:r>
              <a:rPr lang="fr-FR" sz="1200" kern="1200" dirty="0" smtClean="0">
                <a:solidFill>
                  <a:schemeClr val="tx1"/>
                </a:solidFill>
                <a:effectLst/>
                <a:latin typeface="+mn-lt"/>
                <a:ea typeface="+mn-ea"/>
                <a:cs typeface="+mn-cs"/>
              </a:rPr>
              <a:t>La conception et la mise en œuvre de la formation s’appuient sur plusieurs cadres en fonction des aspects étudiés et de différents grains d’analyse. Les genres</a:t>
            </a:r>
            <a:r>
              <a:rPr lang="fr-FR" sz="1200" kern="1200" baseline="0" dirty="0" smtClean="0">
                <a:solidFill>
                  <a:schemeClr val="tx1"/>
                </a:solidFill>
                <a:effectLst/>
                <a:latin typeface="+mn-lt"/>
                <a:ea typeface="+mn-ea"/>
                <a:cs typeface="+mn-cs"/>
              </a:rPr>
              <a:t> de tâches pour motiver les raisons d’être des</a:t>
            </a:r>
            <a:r>
              <a:rPr lang="fr-FR" sz="1200" kern="1200" dirty="0" smtClean="0">
                <a:solidFill>
                  <a:schemeClr val="tx1"/>
                </a:solidFill>
                <a:effectLst/>
                <a:latin typeface="+mn-lt"/>
                <a:ea typeface="+mn-ea"/>
                <a:cs typeface="+mn-cs"/>
              </a:rPr>
              <a:t> contenus de la formation sont définis </a:t>
            </a:r>
            <a:r>
              <a:rPr lang="fr-FR" sz="1200" i="1" kern="1200" dirty="0" smtClean="0">
                <a:solidFill>
                  <a:schemeClr val="tx1"/>
                </a:solidFill>
                <a:effectLst/>
                <a:latin typeface="+mn-lt"/>
                <a:ea typeface="+mn-ea"/>
                <a:cs typeface="+mn-cs"/>
              </a:rPr>
              <a:t>a priori</a:t>
            </a:r>
            <a:r>
              <a:rPr lang="fr-FR" sz="1200" kern="1200" dirty="0" smtClean="0">
                <a:solidFill>
                  <a:schemeClr val="tx1"/>
                </a:solidFill>
                <a:effectLst/>
                <a:latin typeface="+mn-lt"/>
                <a:ea typeface="+mn-ea"/>
                <a:cs typeface="+mn-cs"/>
              </a:rPr>
              <a:t> et prennent en compte des apports de la recherche en didactique des mathématiques en particulier des concepts issus de la théorie des situations didactiques - TSD : situation didactique, situation a didactique, situation d’action, de formulation ou de validation, variable didactique, contrat didactique, dévolution, institutionnalisation, milieu, stratégie optimale, rétroaction du milieu, analyse </a:t>
            </a:r>
            <a:r>
              <a:rPr lang="fr-FR" sz="1200" i="1" kern="1200" dirty="0" smtClean="0">
                <a:solidFill>
                  <a:schemeClr val="tx1"/>
                </a:solidFill>
                <a:effectLst/>
                <a:latin typeface="+mn-lt"/>
                <a:ea typeface="+mn-ea"/>
                <a:cs typeface="+mn-cs"/>
              </a:rPr>
              <a:t>a priori</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a</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posteriori</a:t>
            </a:r>
            <a:r>
              <a:rPr lang="fr-FR" sz="1200" kern="1200" dirty="0" smtClean="0">
                <a:solidFill>
                  <a:schemeClr val="tx1"/>
                </a:solidFill>
                <a:effectLst/>
                <a:latin typeface="+mn-lt"/>
                <a:ea typeface="+mn-ea"/>
                <a:cs typeface="+mn-cs"/>
              </a:rPr>
              <a:t>, conception, mais aussi de concepts issus de la TAD : transposition didactique. Les contenus portent aussi sur des résultats de recherche relatifs à l’enseignement de notions mathématiques (notamment la numération, le calcul mental, la géométrie), aux difficultés des élèves, aux pratiques enseignantes (Butlen et al. 2003, Charles-Pézard 2010) </a:t>
            </a:r>
            <a:endParaRPr lang="fr-FR" sz="1200" dirty="0" smtClean="0">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800" b="1" dirty="0" smtClean="0">
                <a:latin typeface="+mn-lt"/>
                <a:cs typeface="Calibri"/>
              </a:rPr>
              <a:t>L’étude des effets de la formation sur les Pratiques permet de décrire</a:t>
            </a:r>
            <a:r>
              <a:rPr lang="fr-FR" sz="800" b="1" baseline="0" dirty="0" smtClean="0">
                <a:latin typeface="+mn-lt"/>
                <a:cs typeface="Calibri"/>
              </a:rPr>
              <a:t> </a:t>
            </a:r>
            <a:r>
              <a:rPr lang="fr-FR" sz="800" dirty="0" smtClean="0">
                <a:latin typeface="+mn-lt"/>
                <a:cs typeface="Calibri"/>
              </a:rPr>
              <a:t>Une cohérence observable à différents niveaux de l’activité du professeur (global, local, micro) : les OM et didactiques développées par le professeur,</a:t>
            </a:r>
            <a:r>
              <a:rPr lang="fr-FR" sz="800" baseline="0" dirty="0" smtClean="0">
                <a:latin typeface="+mn-lt"/>
                <a:cs typeface="Calibri"/>
              </a:rPr>
              <a:t> les potentialités des situations et de leur mise en œuvre, la part de vigilance didactique développée. Cette étude prend en compte les contraintes du métier d’enseignant.</a:t>
            </a:r>
            <a:endParaRPr lang="fr-FR" sz="800" b="1" dirty="0" smtClean="0">
              <a:latin typeface="+mn-lt"/>
              <a:cs typeface="Calibri"/>
            </a:endParaRPr>
          </a:p>
          <a:p>
            <a:r>
              <a:rPr lang="fr-FR" sz="800" strike="sngStrike" dirty="0" smtClean="0">
                <a:latin typeface="+mn-lt"/>
                <a:cs typeface="Calibri"/>
              </a:rPr>
              <a:t>Définition des i-genres (Butlen, Masselot et Pézard) à partir de déterminants relevant de chaque composante</a:t>
            </a:r>
          </a:p>
          <a:p>
            <a:r>
              <a:rPr lang="fr-FR" sz="800" dirty="0" smtClean="0">
                <a:latin typeface="+mn-lt"/>
                <a:cs typeface="Calibri"/>
              </a:rPr>
              <a:t>Caractérisation de la vigilance didactique (Charles-Pézard 2013) : « sorte   d’ajustement   didactique   permanent de la part du professeur » …(qui) « met en jeu des connaissances mathématiques et didactiques nécessaires pour enseigner ».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8</a:t>
            </a:fld>
            <a:endParaRPr lang="fr-FR"/>
          </a:p>
        </p:txBody>
      </p:sp>
    </p:spTree>
    <p:extLst>
      <p:ext uri="{BB962C8B-B14F-4D97-AF65-F5344CB8AC3E}">
        <p14:creationId xmlns:p14="http://schemas.microsoft.com/office/powerpoint/2010/main" val="404717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C56496-5DD3-104B-8441-960664C47C54}" type="slidenum">
              <a:rPr lang="fr-FR" smtClean="0"/>
              <a:pPr/>
              <a:t>9</a:t>
            </a:fld>
            <a:endParaRPr lang="fr-FR"/>
          </a:p>
        </p:txBody>
      </p:sp>
    </p:spTree>
    <p:extLst>
      <p:ext uri="{BB962C8B-B14F-4D97-AF65-F5344CB8AC3E}">
        <p14:creationId xmlns:p14="http://schemas.microsoft.com/office/powerpoint/2010/main" val="158185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lundi 23 mars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lundi 23 mars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lundi 23 mars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lundi 23 mars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933D019-A32C-4EAD-B8E6-DBDA699692FD}" type="datetime2">
              <a:rPr lang="en-US" smtClean="0"/>
              <a:pPr/>
              <a:t>lundi 23 mars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lundi 23 mars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lundi 23 mars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lundi 23 mars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lundi 23 mars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FE976D3-5B7F-4300-ABED-C91F1B2AE209}" type="datetime2">
              <a:rPr lang="en-US" smtClean="0"/>
              <a:pPr/>
              <a:t>lundi 23 mars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BDC1E59-17DD-41CE-97CA-624A472382D4}" type="datetime2">
              <a:rPr lang="en-US" smtClean="0"/>
              <a:pPr/>
              <a:t>lundi 23 mars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lundi 23 mars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lar.univ-paris-diderot.fr/" TargetMode="External"/><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9769" y="702538"/>
            <a:ext cx="8534141" cy="1927225"/>
          </a:xfrm>
        </p:spPr>
        <p:txBody>
          <a:bodyPr/>
          <a:lstStyle/>
          <a:p>
            <a:r>
              <a:rPr lang="fr-FR" sz="2800" dirty="0" smtClean="0"/>
              <a:t>Etude des effets d’une formation par la recherche sur la dynamique du développement des pratiques de futurs professeurs</a:t>
            </a:r>
            <a:endParaRPr lang="fr-FR" sz="2800" dirty="0"/>
          </a:p>
        </p:txBody>
      </p:sp>
      <p:sp>
        <p:nvSpPr>
          <p:cNvPr id="3" name="Sous-titre 2"/>
          <p:cNvSpPr>
            <a:spLocks noGrp="1"/>
          </p:cNvSpPr>
          <p:nvPr>
            <p:ph type="subTitle" idx="1"/>
          </p:nvPr>
        </p:nvSpPr>
        <p:spPr>
          <a:xfrm>
            <a:off x="1142402" y="3388440"/>
            <a:ext cx="7077821" cy="1752600"/>
          </a:xfrm>
        </p:spPr>
        <p:txBody>
          <a:bodyPr>
            <a:noAutofit/>
          </a:bodyPr>
          <a:lstStyle/>
          <a:p>
            <a:pPr algn="ctr"/>
            <a:r>
              <a:rPr lang="fr-FR" dirty="0" smtClean="0"/>
              <a:t>Brigitte </a:t>
            </a:r>
            <a:r>
              <a:rPr lang="fr-FR" dirty="0" err="1" smtClean="0"/>
              <a:t>Grugeon-Allys</a:t>
            </a:r>
            <a:endParaRPr lang="fr-FR" dirty="0" smtClean="0"/>
          </a:p>
          <a:p>
            <a:pPr algn="ctr"/>
            <a:r>
              <a:rPr lang="fr-FR" dirty="0" smtClean="0"/>
              <a:t>Julie </a:t>
            </a:r>
            <a:r>
              <a:rPr lang="fr-FR" dirty="0" err="1" smtClean="0"/>
              <a:t>Horoks</a:t>
            </a:r>
            <a:endParaRPr lang="fr-FR" dirty="0" smtClean="0"/>
          </a:p>
          <a:p>
            <a:pPr algn="ctr"/>
            <a:r>
              <a:rPr lang="fr-FR" dirty="0" smtClean="0"/>
              <a:t>ESPE de l’académie de Créteil, UPEC - LDAR</a:t>
            </a:r>
          </a:p>
          <a:p>
            <a:pPr algn="ctr"/>
            <a:endParaRPr lang="fr-FR" dirty="0"/>
          </a:p>
        </p:txBody>
      </p:sp>
      <p:pic>
        <p:nvPicPr>
          <p:cNvPr id="4" name="Image 3"/>
          <p:cNvPicPr>
            <a:picLocks noChangeAspect="1"/>
          </p:cNvPicPr>
          <p:nvPr/>
        </p:nvPicPr>
        <p:blipFill>
          <a:blip r:embed="rId3">
            <a:alphaModFix amt="31000"/>
          </a:blip>
          <a:stretch>
            <a:fillRect/>
          </a:stretch>
        </p:blipFill>
        <p:spPr>
          <a:xfrm>
            <a:off x="4659429" y="5201508"/>
            <a:ext cx="4746624" cy="1676647"/>
          </a:xfrm>
          <a:prstGeom prst="rect">
            <a:avLst/>
          </a:prstGeom>
        </p:spPr>
      </p:pic>
      <p:pic>
        <p:nvPicPr>
          <p:cNvPr id="5" name="Picture 60" descr="Accueil">
            <a:hlinkClick r:id="rId4" tooltip="Accueil"/>
          </p:cNvPr>
          <p:cNvPicPr>
            <a:picLocks noChangeAspect="1" noChangeArrowheads="1"/>
          </p:cNvPicPr>
          <p:nvPr/>
        </p:nvPicPr>
        <p:blipFill>
          <a:blip r:embed="rId5" cstate="print"/>
          <a:srcRect/>
          <a:stretch>
            <a:fillRect/>
          </a:stretch>
        </p:blipFill>
        <p:spPr bwMode="auto">
          <a:xfrm>
            <a:off x="3426799" y="5654986"/>
            <a:ext cx="1010892" cy="655453"/>
          </a:xfrm>
          <a:prstGeom prst="rect">
            <a:avLst/>
          </a:prstGeom>
          <a:noFill/>
          <a:ln w="9525">
            <a:noFill/>
            <a:miter lim="800000"/>
            <a:headEnd/>
            <a:tailEnd/>
          </a:ln>
        </p:spPr>
      </p:pic>
      <p:pic>
        <p:nvPicPr>
          <p:cNvPr id="6" name="Image 5"/>
          <p:cNvPicPr>
            <a:picLocks noChangeAspect="1"/>
          </p:cNvPicPr>
          <p:nvPr/>
        </p:nvPicPr>
        <p:blipFill>
          <a:blip r:embed="rId6"/>
          <a:stretch>
            <a:fillRect/>
          </a:stretch>
        </p:blipFill>
        <p:spPr>
          <a:xfrm>
            <a:off x="-3803" y="5422400"/>
            <a:ext cx="3087915" cy="936059"/>
          </a:xfrm>
          <a:prstGeom prst="rect">
            <a:avLst/>
          </a:prstGeom>
        </p:spPr>
      </p:pic>
    </p:spTree>
    <p:extLst>
      <p:ext uri="{BB962C8B-B14F-4D97-AF65-F5344CB8AC3E}">
        <p14:creationId xmlns:p14="http://schemas.microsoft.com/office/powerpoint/2010/main" val="3080382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980111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Référence pour caractériser la formation en relation avec les pratiques visées</a:t>
            </a:r>
            <a:endParaRPr lang="fr-FR" sz="3200" dirty="0"/>
          </a:p>
        </p:txBody>
      </p:sp>
      <p:sp>
        <p:nvSpPr>
          <p:cNvPr id="3" name="Espace réservé du contenu 2"/>
          <p:cNvSpPr>
            <a:spLocks noGrp="1"/>
          </p:cNvSpPr>
          <p:nvPr>
            <p:ph idx="1"/>
          </p:nvPr>
        </p:nvSpPr>
        <p:spPr/>
        <p:txBody>
          <a:bodyPr>
            <a:normAutofit/>
          </a:bodyPr>
          <a:lstStyle/>
          <a:p>
            <a:pPr>
              <a:buFont typeface="Symbol" pitchFamily="-112" charset="2"/>
              <a:buChar char=""/>
            </a:pPr>
            <a:r>
              <a:rPr lang="fr-FR" sz="3200" dirty="0" smtClean="0">
                <a:latin typeface="Calibri"/>
                <a:cs typeface="Calibri"/>
              </a:rPr>
              <a:t> Construction de deux grilles d'analyse des pratiques :</a:t>
            </a:r>
          </a:p>
          <a:p>
            <a:pPr marL="365125" indent="-188913"/>
            <a:r>
              <a:rPr lang="fr-FR" sz="2800" dirty="0" smtClean="0">
                <a:latin typeface="Calibri"/>
                <a:cs typeface="Calibri"/>
              </a:rPr>
              <a:t>Liste des pratiques visées </a:t>
            </a:r>
            <a:r>
              <a:rPr lang="fr-FR" sz="2800" i="1" dirty="0" smtClean="0">
                <a:latin typeface="Calibri"/>
                <a:cs typeface="Calibri"/>
              </a:rPr>
              <a:t>a priori</a:t>
            </a:r>
            <a:r>
              <a:rPr lang="fr-FR" sz="2800" dirty="0" smtClean="0">
                <a:latin typeface="Calibri"/>
                <a:cs typeface="Calibri"/>
              </a:rPr>
              <a:t> par la formation</a:t>
            </a:r>
            <a:r>
              <a:rPr lang="fr-FR" sz="2800" dirty="0">
                <a:latin typeface="Calibri"/>
                <a:cs typeface="Calibri"/>
              </a:rPr>
              <a:t> </a:t>
            </a:r>
            <a:r>
              <a:rPr lang="fr-FR" sz="2800" dirty="0" smtClean="0">
                <a:latin typeface="Calibri"/>
                <a:cs typeface="Calibri"/>
              </a:rPr>
              <a:t>en lien avec </a:t>
            </a:r>
            <a:r>
              <a:rPr lang="fr-FR" sz="2800" dirty="0">
                <a:latin typeface="Calibri"/>
                <a:cs typeface="Calibri"/>
              </a:rPr>
              <a:t>l</a:t>
            </a:r>
            <a:r>
              <a:rPr lang="fr-FR" sz="2800" dirty="0" smtClean="0">
                <a:latin typeface="Calibri"/>
                <a:cs typeface="Calibri"/>
              </a:rPr>
              <a:t>es contenus de formation</a:t>
            </a:r>
          </a:p>
          <a:p>
            <a:pPr marL="365125" indent="-188913"/>
            <a:r>
              <a:rPr lang="fr-FR" sz="2800" dirty="0" smtClean="0">
                <a:latin typeface="Calibri"/>
                <a:cs typeface="Calibri"/>
              </a:rPr>
              <a:t>Echelle de développement </a:t>
            </a:r>
            <a:r>
              <a:rPr lang="fr-FR" sz="2800" i="1" dirty="0" smtClean="0">
                <a:latin typeface="Calibri"/>
                <a:cs typeface="Calibri"/>
              </a:rPr>
              <a:t>a priori </a:t>
            </a:r>
            <a:r>
              <a:rPr lang="fr-FR" sz="2800" dirty="0" smtClean="0">
                <a:latin typeface="Calibri"/>
                <a:cs typeface="Calibri"/>
              </a:rPr>
              <a:t>des pratiques effectives des PES en classe</a:t>
            </a:r>
            <a:endParaRPr lang="fr-FR" sz="28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Pratiques d’enseignant visées </a:t>
            </a:r>
            <a:r>
              <a:rPr lang="fr-FR" i="1" dirty="0" smtClean="0"/>
              <a:t>a priori</a:t>
            </a:r>
            <a:r>
              <a:rPr lang="fr-FR" dirty="0" smtClean="0"/>
              <a:t> par la formation</a:t>
            </a:r>
            <a:endParaRPr lang="fr-FR" i="1" dirty="0"/>
          </a:p>
        </p:txBody>
      </p:sp>
      <p:sp>
        <p:nvSpPr>
          <p:cNvPr id="3" name="Espace réservé du contenu 2"/>
          <p:cNvSpPr>
            <a:spLocks noGrp="1"/>
          </p:cNvSpPr>
          <p:nvPr>
            <p:ph idx="1"/>
          </p:nvPr>
        </p:nvSpPr>
        <p:spPr>
          <a:xfrm>
            <a:off x="457200" y="1672872"/>
            <a:ext cx="8229600" cy="4925678"/>
          </a:xfrm>
        </p:spPr>
        <p:txBody>
          <a:bodyPr>
            <a:noAutofit/>
          </a:bodyPr>
          <a:lstStyle/>
          <a:p>
            <a:pPr>
              <a:spcBef>
                <a:spcPts val="600"/>
              </a:spcBef>
            </a:pPr>
            <a:r>
              <a:rPr lang="fr-FR" dirty="0" smtClean="0">
                <a:latin typeface="Calibri"/>
                <a:cs typeface="Calibri"/>
              </a:rPr>
              <a:t>Liste des pratiques visées :</a:t>
            </a:r>
          </a:p>
          <a:p>
            <a:pPr lvl="1">
              <a:spcBef>
                <a:spcPts val="0"/>
              </a:spcBef>
            </a:pPr>
            <a:r>
              <a:rPr lang="fr-FR" dirty="0" smtClean="0">
                <a:latin typeface="Calibri"/>
                <a:cs typeface="Calibri"/>
              </a:rPr>
              <a:t>Repérer </a:t>
            </a:r>
            <a:r>
              <a:rPr lang="fr-FR" dirty="0">
                <a:latin typeface="Calibri"/>
                <a:cs typeface="Calibri"/>
              </a:rPr>
              <a:t>les enjeux d’un apprentissage pour choisir une situation adaptée</a:t>
            </a:r>
          </a:p>
          <a:p>
            <a:pPr lvl="1">
              <a:spcBef>
                <a:spcPts val="0"/>
              </a:spcBef>
            </a:pPr>
            <a:r>
              <a:rPr lang="fr-FR" dirty="0" smtClean="0">
                <a:latin typeface="Calibri"/>
                <a:cs typeface="Calibri"/>
              </a:rPr>
              <a:t>Construire </a:t>
            </a:r>
            <a:r>
              <a:rPr lang="fr-FR" dirty="0">
                <a:latin typeface="Calibri"/>
                <a:cs typeface="Calibri"/>
              </a:rPr>
              <a:t>une situation adaptée (par rapport aux objectifs, à la séquence)</a:t>
            </a:r>
          </a:p>
          <a:p>
            <a:pPr lvl="1">
              <a:spcBef>
                <a:spcPts val="0"/>
              </a:spcBef>
            </a:pPr>
            <a:r>
              <a:rPr lang="fr-FR" dirty="0">
                <a:latin typeface="Calibri"/>
                <a:cs typeface="Calibri"/>
              </a:rPr>
              <a:t>C</a:t>
            </a:r>
            <a:r>
              <a:rPr lang="fr-FR" dirty="0" smtClean="0">
                <a:latin typeface="Calibri"/>
                <a:cs typeface="Calibri"/>
              </a:rPr>
              <a:t>hoisir </a:t>
            </a:r>
            <a:r>
              <a:rPr lang="fr-FR" dirty="0">
                <a:latin typeface="Calibri"/>
                <a:cs typeface="Calibri"/>
              </a:rPr>
              <a:t>et utiliser de façon pertinente un manuel ou d'autres ressources</a:t>
            </a:r>
          </a:p>
          <a:p>
            <a:pPr lvl="1">
              <a:spcBef>
                <a:spcPts val="0"/>
              </a:spcBef>
            </a:pPr>
            <a:r>
              <a:rPr lang="fr-FR" dirty="0">
                <a:latin typeface="Calibri"/>
                <a:cs typeface="Calibri"/>
              </a:rPr>
              <a:t>C</a:t>
            </a:r>
            <a:r>
              <a:rPr lang="fr-FR" dirty="0" smtClean="0">
                <a:latin typeface="Calibri"/>
                <a:cs typeface="Calibri"/>
              </a:rPr>
              <a:t>onnaître </a:t>
            </a:r>
            <a:r>
              <a:rPr lang="fr-FR" dirty="0">
                <a:latin typeface="Calibri"/>
                <a:cs typeface="Calibri"/>
              </a:rPr>
              <a:t>les savoirs mathématiques et leur didactique</a:t>
            </a:r>
          </a:p>
          <a:p>
            <a:pPr lvl="1">
              <a:spcBef>
                <a:spcPts val="0"/>
              </a:spcBef>
            </a:pPr>
            <a:r>
              <a:rPr lang="fr-FR" dirty="0">
                <a:latin typeface="Calibri"/>
                <a:cs typeface="Calibri"/>
              </a:rPr>
              <a:t>G</a:t>
            </a:r>
            <a:r>
              <a:rPr lang="fr-FR" dirty="0" smtClean="0">
                <a:latin typeface="Calibri"/>
                <a:cs typeface="Calibri"/>
              </a:rPr>
              <a:t>érer </a:t>
            </a:r>
            <a:r>
              <a:rPr lang="fr-FR" dirty="0">
                <a:latin typeface="Calibri"/>
                <a:cs typeface="Calibri"/>
              </a:rPr>
              <a:t>différents types de </a:t>
            </a:r>
            <a:r>
              <a:rPr lang="fr-FR" dirty="0" smtClean="0">
                <a:latin typeface="Calibri"/>
                <a:cs typeface="Calibri"/>
              </a:rPr>
              <a:t>séances (Introduction, institutionnalisation, entraînement, réinvestissement, évaluation)</a:t>
            </a:r>
            <a:endParaRPr lang="fr-FR" dirty="0">
              <a:latin typeface="Calibri"/>
              <a:cs typeface="Calibri"/>
            </a:endParaRPr>
          </a:p>
          <a:p>
            <a:pPr lvl="1">
              <a:spcBef>
                <a:spcPts val="0"/>
              </a:spcBef>
            </a:pPr>
            <a:r>
              <a:rPr lang="fr-FR" dirty="0">
                <a:latin typeface="Calibri"/>
                <a:cs typeface="Calibri"/>
              </a:rPr>
              <a:t>G</a:t>
            </a:r>
            <a:r>
              <a:rPr lang="fr-FR" dirty="0" smtClean="0">
                <a:latin typeface="Calibri"/>
                <a:cs typeface="Calibri"/>
              </a:rPr>
              <a:t>érer </a:t>
            </a:r>
            <a:r>
              <a:rPr lang="fr-FR" dirty="0">
                <a:latin typeface="Calibri"/>
                <a:cs typeface="Calibri"/>
              </a:rPr>
              <a:t>les différentes phases d'une séance (dévolution, recherche, mise en commun (formulation, validation et hiérarchisation des procédures), institutionnalisation)</a:t>
            </a:r>
          </a:p>
          <a:p>
            <a:pPr lvl="1">
              <a:spcBef>
                <a:spcPts val="0"/>
              </a:spcBef>
            </a:pPr>
            <a:r>
              <a:rPr lang="fr-FR" dirty="0">
                <a:latin typeface="Calibri"/>
                <a:cs typeface="Calibri"/>
              </a:rPr>
              <a:t>E</a:t>
            </a:r>
            <a:r>
              <a:rPr lang="fr-FR" dirty="0" smtClean="0">
                <a:latin typeface="Calibri"/>
                <a:cs typeface="Calibri"/>
              </a:rPr>
              <a:t>valuer </a:t>
            </a:r>
            <a:r>
              <a:rPr lang="fr-FR" dirty="0">
                <a:latin typeface="Calibri"/>
                <a:cs typeface="Calibri"/>
              </a:rPr>
              <a:t>les élèves</a:t>
            </a:r>
          </a:p>
          <a:p>
            <a:pPr lvl="1">
              <a:spcBef>
                <a:spcPts val="0"/>
              </a:spcBef>
            </a:pPr>
            <a:r>
              <a:rPr lang="fr-FR" dirty="0" smtClean="0">
                <a:latin typeface="Calibri"/>
                <a:cs typeface="Calibri"/>
              </a:rPr>
              <a:t>Prendre en compte et gérer </a:t>
            </a:r>
            <a:r>
              <a:rPr lang="fr-FR" dirty="0">
                <a:latin typeface="Calibri"/>
                <a:cs typeface="Calibri"/>
              </a:rPr>
              <a:t>l'hétérogénéité des procédures des élèves</a:t>
            </a:r>
          </a:p>
          <a:p>
            <a:pPr lvl="1">
              <a:spcBef>
                <a:spcPts val="0"/>
              </a:spcBef>
            </a:pPr>
            <a:r>
              <a:rPr lang="fr-FR" dirty="0">
                <a:latin typeface="Calibri"/>
                <a:cs typeface="Calibri"/>
              </a:rPr>
              <a:t>F</a:t>
            </a:r>
            <a:r>
              <a:rPr lang="fr-FR" dirty="0" smtClean="0">
                <a:latin typeface="Calibri"/>
                <a:cs typeface="Calibri"/>
              </a:rPr>
              <a:t>aire </a:t>
            </a:r>
            <a:r>
              <a:rPr lang="fr-FR" dirty="0">
                <a:latin typeface="Calibri"/>
                <a:cs typeface="Calibri"/>
              </a:rPr>
              <a:t>un retour réflexif sur </a:t>
            </a:r>
            <a:r>
              <a:rPr lang="fr-FR" dirty="0" smtClean="0">
                <a:latin typeface="Calibri"/>
                <a:cs typeface="Calibri"/>
              </a:rPr>
              <a:t>le déroulement d’une </a:t>
            </a:r>
            <a:r>
              <a:rPr lang="fr-FR" dirty="0">
                <a:latin typeface="Calibri"/>
                <a:cs typeface="Calibri"/>
              </a:rPr>
              <a:t>séance</a:t>
            </a:r>
          </a:p>
          <a:p>
            <a:pPr lvl="1">
              <a:spcBef>
                <a:spcPts val="0"/>
              </a:spcBef>
            </a:pPr>
            <a:r>
              <a:rPr lang="fr-FR" dirty="0">
                <a:latin typeface="Calibri"/>
                <a:cs typeface="Calibri"/>
              </a:rPr>
              <a:t>C</a:t>
            </a:r>
            <a:r>
              <a:rPr lang="fr-FR" dirty="0" smtClean="0">
                <a:latin typeface="Calibri"/>
                <a:cs typeface="Calibri"/>
              </a:rPr>
              <a:t>ontinuer </a:t>
            </a:r>
            <a:r>
              <a:rPr lang="fr-FR" dirty="0">
                <a:latin typeface="Calibri"/>
                <a:cs typeface="Calibri"/>
              </a:rPr>
              <a:t>à se former et </a:t>
            </a:r>
            <a:r>
              <a:rPr lang="fr-FR" dirty="0" smtClean="0">
                <a:latin typeface="Calibri"/>
                <a:cs typeface="Calibri"/>
              </a:rPr>
              <a:t>innover</a:t>
            </a:r>
            <a:endParaRPr lang="fr-FR" dirty="0">
              <a:latin typeface="Calibri"/>
              <a:cs typeface="Calibri"/>
            </a:endParaRPr>
          </a:p>
        </p:txBody>
      </p:sp>
    </p:spTree>
    <p:extLst>
      <p:ext uri="{BB962C8B-B14F-4D97-AF65-F5344CB8AC3E}">
        <p14:creationId xmlns:p14="http://schemas.microsoft.com/office/powerpoint/2010/main" val="1981810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Mise en relation entre tâches de formation et pratiques visées</a:t>
            </a:r>
            <a:endParaRPr lang="fr-FR" dirty="0"/>
          </a:p>
        </p:txBody>
      </p:sp>
      <p:sp>
        <p:nvSpPr>
          <p:cNvPr id="8" name="Espace réservé du contenu 7"/>
          <p:cNvSpPr>
            <a:spLocks noGrp="1"/>
          </p:cNvSpPr>
          <p:nvPr>
            <p:ph idx="1"/>
          </p:nvPr>
        </p:nvSpPr>
        <p:spPr>
          <a:xfrm>
            <a:off x="457199" y="1600200"/>
            <a:ext cx="8471877" cy="4876800"/>
          </a:xfrm>
        </p:spPr>
        <p:txBody>
          <a:bodyPr/>
          <a:lstStyle/>
          <a:p>
            <a:r>
              <a:rPr lang="fr-FR" dirty="0">
                <a:solidFill>
                  <a:srgbClr val="FF0000"/>
                </a:solidFill>
              </a:rPr>
              <a:t>Pour chaque tâche proposée </a:t>
            </a:r>
            <a:r>
              <a:rPr lang="fr-FR" dirty="0"/>
              <a:t>dans le cadre de l’option, quelles sont les pratiques potentiellement visées ?</a:t>
            </a:r>
          </a:p>
          <a:p>
            <a:r>
              <a:rPr lang="fr-FR" dirty="0" smtClean="0">
                <a:solidFill>
                  <a:srgbClr val="FF0000"/>
                </a:solidFill>
              </a:rPr>
              <a:t>Pour chaque pratique visée</a:t>
            </a:r>
            <a:r>
              <a:rPr lang="fr-FR" dirty="0" smtClean="0"/>
              <a:t>, quelles sont les tâches proposées dans le cadre de l’option, et les contenus de DDM relatifs à ces tâches, qui peuvent avoir une influence particulière sur le développement de cette pratique ?</a:t>
            </a:r>
          </a:p>
          <a:p>
            <a:r>
              <a:rPr lang="fr-FR" dirty="0" smtClean="0"/>
              <a:t>Quelle prise en compte </a:t>
            </a:r>
            <a:r>
              <a:rPr lang="fr-FR" dirty="0"/>
              <a:t>(</a:t>
            </a:r>
            <a:r>
              <a:rPr lang="fr-FR" dirty="0" smtClean="0"/>
              <a:t>et quelle articulation) avec le </a:t>
            </a:r>
            <a:r>
              <a:rPr lang="fr-FR" dirty="0" smtClean="0">
                <a:solidFill>
                  <a:srgbClr val="FF0000"/>
                </a:solidFill>
              </a:rPr>
              <a:t>reste de la formation </a:t>
            </a:r>
            <a:r>
              <a:rPr lang="fr-FR" dirty="0" smtClean="0"/>
              <a:t>?</a:t>
            </a:r>
            <a:endParaRPr lang="fr-FR" dirty="0"/>
          </a:p>
        </p:txBody>
      </p:sp>
      <p:sp>
        <p:nvSpPr>
          <p:cNvPr id="9" name="Ellipse 8"/>
          <p:cNvSpPr/>
          <p:nvPr/>
        </p:nvSpPr>
        <p:spPr>
          <a:xfrm>
            <a:off x="4961567" y="5669177"/>
            <a:ext cx="3330019" cy="99369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smtClean="0"/>
              <a:t>Pratique visée</a:t>
            </a:r>
            <a:endParaRPr lang="fr-FR" dirty="0"/>
          </a:p>
        </p:txBody>
      </p:sp>
      <p:sp>
        <p:nvSpPr>
          <p:cNvPr id="10" name="Rectangle 9"/>
          <p:cNvSpPr/>
          <p:nvPr/>
        </p:nvSpPr>
        <p:spPr>
          <a:xfrm>
            <a:off x="3017548" y="4677840"/>
            <a:ext cx="2431689" cy="789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Tâches proposées dans l’option</a:t>
            </a:r>
            <a:endParaRPr lang="fr-FR" dirty="0"/>
          </a:p>
        </p:txBody>
      </p:sp>
      <p:sp>
        <p:nvSpPr>
          <p:cNvPr id="11" name="Rectangle 10"/>
          <p:cNvSpPr/>
          <p:nvPr/>
        </p:nvSpPr>
        <p:spPr>
          <a:xfrm>
            <a:off x="5911831" y="4677840"/>
            <a:ext cx="2431689" cy="789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Contenus de DDM</a:t>
            </a:r>
            <a:endParaRPr lang="fr-FR" dirty="0"/>
          </a:p>
        </p:txBody>
      </p:sp>
      <p:sp>
        <p:nvSpPr>
          <p:cNvPr id="12" name="Rectangle 11"/>
          <p:cNvSpPr/>
          <p:nvPr/>
        </p:nvSpPr>
        <p:spPr>
          <a:xfrm>
            <a:off x="457200" y="5669177"/>
            <a:ext cx="2431689" cy="7899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Tâches proposées dans le reste de la formation</a:t>
            </a:r>
            <a:endParaRPr lang="fr-FR" dirty="0"/>
          </a:p>
        </p:txBody>
      </p:sp>
      <p:cxnSp>
        <p:nvCxnSpPr>
          <p:cNvPr id="14" name="Connecteur droit avec flèche 13"/>
          <p:cNvCxnSpPr>
            <a:stCxn id="10" idx="2"/>
            <a:endCxn id="9" idx="1"/>
          </p:cNvCxnSpPr>
          <p:nvPr/>
        </p:nvCxnSpPr>
        <p:spPr>
          <a:xfrm>
            <a:off x="4233393" y="5467807"/>
            <a:ext cx="1215844" cy="3468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cteur droit avec flèche 14"/>
          <p:cNvCxnSpPr>
            <a:stCxn id="10" idx="3"/>
            <a:endCxn id="11" idx="1"/>
          </p:cNvCxnSpPr>
          <p:nvPr/>
        </p:nvCxnSpPr>
        <p:spPr>
          <a:xfrm>
            <a:off x="5449237" y="5072824"/>
            <a:ext cx="462594" cy="0"/>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8" name="Connecteur droit avec flèche 17"/>
          <p:cNvCxnSpPr>
            <a:stCxn id="12" idx="3"/>
            <a:endCxn id="9" idx="2"/>
          </p:cNvCxnSpPr>
          <p:nvPr/>
        </p:nvCxnSpPr>
        <p:spPr>
          <a:xfrm>
            <a:off x="2888889" y="6064161"/>
            <a:ext cx="2072678" cy="10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Ellipse 30"/>
          <p:cNvSpPr/>
          <p:nvPr/>
        </p:nvSpPr>
        <p:spPr>
          <a:xfrm>
            <a:off x="97690" y="4677840"/>
            <a:ext cx="6040500" cy="1799160"/>
          </a:xfrm>
          <a:prstGeom prst="ellipse">
            <a:avLst/>
          </a:prstGeom>
          <a:noFill/>
          <a:ln w="19050" cmpd="sng">
            <a:solidFill>
              <a:srgbClr val="800000"/>
            </a:solidFill>
          </a:ln>
          <a:scene3d>
            <a:camera prst="orthographicFront">
              <a:rot lat="0" lon="0" rev="780000"/>
            </a:camera>
            <a:lightRig rig="balanced" dir="t">
              <a:rot lat="0" lon="0" rev="5100000"/>
            </a:lightRig>
          </a:scene3d>
          <a:sp3d contourW="6350">
            <a:bevelT w="29210" h="12700"/>
            <a:contourClr>
              <a:schemeClr val="accent6">
                <a:shade val="30000"/>
                <a:satMod val="130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860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Genres de tâches travaillées ici</a:t>
            </a:r>
            <a:endParaRPr lang="fr-FR" dirty="0"/>
          </a:p>
        </p:txBody>
      </p:sp>
      <p:sp>
        <p:nvSpPr>
          <p:cNvPr id="3" name="Espace réservé du contenu 2"/>
          <p:cNvSpPr>
            <a:spLocks noGrp="1"/>
          </p:cNvSpPr>
          <p:nvPr>
            <p:ph idx="1"/>
          </p:nvPr>
        </p:nvSpPr>
        <p:spPr>
          <a:xfrm>
            <a:off x="457200" y="1600200"/>
            <a:ext cx="8229600" cy="5058052"/>
          </a:xfrm>
        </p:spPr>
        <p:txBody>
          <a:bodyPr>
            <a:normAutofit lnSpcReduction="10000"/>
          </a:bodyPr>
          <a:lstStyle/>
          <a:p>
            <a:r>
              <a:rPr lang="fr-FR" dirty="0" smtClean="0">
                <a:solidFill>
                  <a:srgbClr val="FF0000"/>
                </a:solidFill>
              </a:rPr>
              <a:t>Analyser des </a:t>
            </a:r>
            <a:r>
              <a:rPr lang="fr-FR" dirty="0">
                <a:solidFill>
                  <a:srgbClr val="FF0000"/>
                </a:solidFill>
              </a:rPr>
              <a:t>tâches et </a:t>
            </a:r>
            <a:r>
              <a:rPr lang="fr-FR" dirty="0" smtClean="0">
                <a:solidFill>
                  <a:srgbClr val="FF0000"/>
                </a:solidFill>
              </a:rPr>
              <a:t>des </a:t>
            </a:r>
            <a:r>
              <a:rPr lang="fr-FR" dirty="0">
                <a:solidFill>
                  <a:srgbClr val="FF0000"/>
                </a:solidFill>
              </a:rPr>
              <a:t>situations</a:t>
            </a:r>
          </a:p>
          <a:p>
            <a:r>
              <a:rPr lang="fr-FR" dirty="0" smtClean="0">
                <a:solidFill>
                  <a:srgbClr val="FF0000"/>
                </a:solidFill>
              </a:rPr>
              <a:t>Analyser des </a:t>
            </a:r>
            <a:r>
              <a:rPr lang="fr-FR" dirty="0">
                <a:solidFill>
                  <a:srgbClr val="FF0000"/>
                </a:solidFill>
              </a:rPr>
              <a:t>productions d'élèves</a:t>
            </a:r>
          </a:p>
          <a:p>
            <a:r>
              <a:rPr lang="fr-FR" dirty="0" smtClean="0">
                <a:solidFill>
                  <a:srgbClr val="FF0000"/>
                </a:solidFill>
              </a:rPr>
              <a:t>Analyser des </a:t>
            </a:r>
            <a:r>
              <a:rPr lang="fr-FR" dirty="0">
                <a:solidFill>
                  <a:srgbClr val="FF0000"/>
                </a:solidFill>
              </a:rPr>
              <a:t>manuels</a:t>
            </a:r>
          </a:p>
          <a:p>
            <a:r>
              <a:rPr lang="fr-FR" dirty="0" smtClean="0"/>
              <a:t>Faire des analyses </a:t>
            </a:r>
            <a:r>
              <a:rPr lang="fr-FR" i="1" dirty="0"/>
              <a:t>a priori </a:t>
            </a:r>
            <a:r>
              <a:rPr lang="fr-FR" dirty="0"/>
              <a:t>/ </a:t>
            </a:r>
            <a:r>
              <a:rPr lang="fr-FR" i="1" dirty="0"/>
              <a:t>a posteriori </a:t>
            </a:r>
            <a:r>
              <a:rPr lang="fr-FR" dirty="0"/>
              <a:t>de séances</a:t>
            </a:r>
          </a:p>
          <a:p>
            <a:pPr marL="182880" lvl="1"/>
            <a:r>
              <a:rPr lang="fr-FR" sz="2400" dirty="0" smtClean="0">
                <a:solidFill>
                  <a:srgbClr val="FF0000"/>
                </a:solidFill>
              </a:rPr>
              <a:t>Analyser </a:t>
            </a:r>
            <a:r>
              <a:rPr lang="fr-FR" sz="2400" dirty="0">
                <a:solidFill>
                  <a:srgbClr val="FF0000"/>
                </a:solidFill>
              </a:rPr>
              <a:t>des </a:t>
            </a:r>
            <a:r>
              <a:rPr lang="fr-FR" sz="2400" dirty="0" smtClean="0">
                <a:solidFill>
                  <a:srgbClr val="FF0000"/>
                </a:solidFill>
              </a:rPr>
              <a:t>vidéos </a:t>
            </a:r>
            <a:r>
              <a:rPr lang="fr-FR" sz="2400" dirty="0" smtClean="0"/>
              <a:t>au regard d’une problématique</a:t>
            </a:r>
            <a:endParaRPr lang="fr-FR" sz="2400" dirty="0"/>
          </a:p>
          <a:p>
            <a:r>
              <a:rPr lang="fr-FR" dirty="0" smtClean="0"/>
              <a:t>Rechercher </a:t>
            </a:r>
            <a:r>
              <a:rPr lang="fr-FR" dirty="0"/>
              <a:t>et </a:t>
            </a:r>
            <a:r>
              <a:rPr lang="fr-FR" dirty="0" smtClean="0"/>
              <a:t>analyser des articles</a:t>
            </a:r>
            <a:endParaRPr lang="fr-FR" dirty="0"/>
          </a:p>
          <a:p>
            <a:r>
              <a:rPr lang="fr-FR" dirty="0" smtClean="0"/>
              <a:t>Problématiser et formuler des hypothèses </a:t>
            </a:r>
            <a:r>
              <a:rPr lang="fr-FR" dirty="0"/>
              <a:t>de recherche</a:t>
            </a:r>
          </a:p>
          <a:p>
            <a:r>
              <a:rPr lang="fr-FR" dirty="0" smtClean="0"/>
              <a:t>Construire une méthodologie pour </a:t>
            </a:r>
            <a:r>
              <a:rPr lang="fr-FR" dirty="0"/>
              <a:t>répondre à un </a:t>
            </a:r>
            <a:r>
              <a:rPr lang="fr-FR" dirty="0" smtClean="0"/>
              <a:t>questionnement</a:t>
            </a:r>
          </a:p>
          <a:p>
            <a:endParaRPr lang="fr-FR" dirty="0" smtClean="0"/>
          </a:p>
          <a:p>
            <a:pPr>
              <a:buNone/>
            </a:pPr>
            <a:r>
              <a:rPr lang="fr-FR" dirty="0" smtClean="0">
                <a:solidFill>
                  <a:srgbClr val="FF0000"/>
                </a:solidFill>
              </a:rPr>
              <a:t>=&gt; les tâches communes aux autres UE ne sont probablement pas identiques pour autant</a:t>
            </a:r>
          </a:p>
          <a:p>
            <a:pPr>
              <a:buNone/>
            </a:pPr>
            <a:endParaRPr lang="fr-FR" dirty="0" smtClean="0">
              <a:solidFill>
                <a:srgbClr val="FF0000"/>
              </a:solidFill>
            </a:endParaRPr>
          </a:p>
          <a:p>
            <a:pPr lvl="1"/>
            <a:endParaRPr lang="fr-FR" dirty="0"/>
          </a:p>
          <a:p>
            <a:endParaRPr lang="fr-FR" dirty="0"/>
          </a:p>
        </p:txBody>
      </p:sp>
    </p:spTree>
    <p:extLst>
      <p:ext uri="{BB962C8B-B14F-4D97-AF65-F5344CB8AC3E}">
        <p14:creationId xmlns:p14="http://schemas.microsoft.com/office/powerpoint/2010/main" val="10816982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Pratiques de </a:t>
            </a:r>
            <a:r>
              <a:rPr lang="fr-FR" sz="3600" i="1" dirty="0" smtClean="0"/>
              <a:t>chercheur </a:t>
            </a:r>
            <a:r>
              <a:rPr lang="fr-FR" sz="3600" dirty="0" smtClean="0"/>
              <a:t>mises en jeu dans la formation</a:t>
            </a:r>
            <a:endParaRPr lang="fr-FR" sz="3600" dirty="0"/>
          </a:p>
        </p:txBody>
      </p:sp>
      <p:sp>
        <p:nvSpPr>
          <p:cNvPr id="3" name="Espace réservé du contenu 2"/>
          <p:cNvSpPr>
            <a:spLocks noGrp="1"/>
          </p:cNvSpPr>
          <p:nvPr>
            <p:ph idx="1"/>
          </p:nvPr>
        </p:nvSpPr>
        <p:spPr/>
        <p:txBody>
          <a:bodyPr>
            <a:normAutofit/>
          </a:bodyPr>
          <a:lstStyle/>
          <a:p>
            <a:r>
              <a:rPr lang="fr-FR" dirty="0"/>
              <a:t>Elaborer une recherche bibliographique</a:t>
            </a:r>
          </a:p>
          <a:p>
            <a:r>
              <a:rPr lang="fr-FR" dirty="0" smtClean="0"/>
              <a:t>Problématiser dans le cadre de la DDM </a:t>
            </a:r>
          </a:p>
          <a:p>
            <a:r>
              <a:rPr lang="fr-FR" dirty="0" smtClean="0"/>
              <a:t>Formuler des hypothèses de recherche</a:t>
            </a:r>
          </a:p>
          <a:p>
            <a:r>
              <a:rPr lang="fr-FR" dirty="0" smtClean="0"/>
              <a:t>Mobiliser des résultats de recherche en lien avec les problématiques du métier d’</a:t>
            </a:r>
            <a:r>
              <a:rPr lang="fr-FR" dirty="0"/>
              <a:t>e</a:t>
            </a:r>
            <a:r>
              <a:rPr lang="fr-FR" dirty="0" smtClean="0"/>
              <a:t>nseignant </a:t>
            </a:r>
          </a:p>
          <a:p>
            <a:r>
              <a:rPr lang="fr-FR" dirty="0" smtClean="0"/>
              <a:t>Définir une méthodologie d’analyse, recueillir et analyser des données</a:t>
            </a:r>
          </a:p>
          <a:p>
            <a:r>
              <a:rPr lang="fr-FR" dirty="0" smtClean="0"/>
              <a:t>Faire </a:t>
            </a:r>
            <a:r>
              <a:rPr lang="fr-FR" dirty="0"/>
              <a:t>une analyse </a:t>
            </a:r>
            <a:r>
              <a:rPr lang="fr-FR" i="1" dirty="0"/>
              <a:t>a priori</a:t>
            </a:r>
            <a:r>
              <a:rPr lang="fr-FR" dirty="0"/>
              <a:t> </a:t>
            </a:r>
            <a:r>
              <a:rPr lang="fr-FR" dirty="0" smtClean="0"/>
              <a:t>/ </a:t>
            </a:r>
            <a:r>
              <a:rPr lang="fr-FR" i="1" dirty="0" smtClean="0"/>
              <a:t>a posteriori </a:t>
            </a:r>
            <a:r>
              <a:rPr lang="fr-FR" dirty="0" smtClean="0"/>
              <a:t>fondée </a:t>
            </a:r>
            <a:r>
              <a:rPr lang="fr-FR" dirty="0"/>
              <a:t>sur des concepts de la </a:t>
            </a:r>
            <a:r>
              <a:rPr lang="fr-FR" dirty="0" smtClean="0"/>
              <a:t>DDM en </a:t>
            </a:r>
            <a:r>
              <a:rPr lang="fr-FR" dirty="0"/>
              <a:t>lien avec les savoirs en </a:t>
            </a:r>
            <a:r>
              <a:rPr lang="fr-FR" dirty="0" smtClean="0"/>
              <a:t>jeu (TSD, champs conceptuels et conceptions)</a:t>
            </a:r>
          </a:p>
          <a:p>
            <a:endParaRPr lang="fr-FR" dirty="0">
              <a:latin typeface="Calibri"/>
              <a:cs typeface="Calibri"/>
            </a:endParaRPr>
          </a:p>
        </p:txBody>
      </p:sp>
      <p:sp>
        <p:nvSpPr>
          <p:cNvPr id="4" name="Rectangle 3"/>
          <p:cNvSpPr/>
          <p:nvPr/>
        </p:nvSpPr>
        <p:spPr>
          <a:xfrm>
            <a:off x="457200" y="6118374"/>
            <a:ext cx="8448665" cy="6040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 utile pour la production d’un mémoire en DDM</a:t>
            </a:r>
            <a:endParaRPr lang="fr-FR" sz="2400" dirty="0"/>
          </a:p>
        </p:txBody>
      </p:sp>
    </p:spTree>
    <p:extLst>
      <p:ext uri="{BB962C8B-B14F-4D97-AF65-F5344CB8AC3E}">
        <p14:creationId xmlns:p14="http://schemas.microsoft.com/office/powerpoint/2010/main" val="143205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Pratiques visées </a:t>
            </a:r>
            <a:r>
              <a:rPr lang="fr-FR" i="1" dirty="0"/>
              <a:t>a </a:t>
            </a:r>
            <a:r>
              <a:rPr lang="fr-FR" i="1" dirty="0" smtClean="0"/>
              <a:t>priori </a:t>
            </a:r>
            <a:r>
              <a:rPr lang="fr-FR" dirty="0" smtClean="0"/>
              <a:t>par la formation</a:t>
            </a:r>
            <a:endParaRPr lang="fr-FR" dirty="0"/>
          </a:p>
        </p:txBody>
      </p:sp>
      <p:sp>
        <p:nvSpPr>
          <p:cNvPr id="4" name="Espace réservé du contenu 3"/>
          <p:cNvSpPr>
            <a:spLocks noGrp="1"/>
          </p:cNvSpPr>
          <p:nvPr>
            <p:ph idx="1"/>
          </p:nvPr>
        </p:nvSpPr>
        <p:spPr/>
        <p:txBody>
          <a:bodyPr/>
          <a:lstStyle/>
          <a:p>
            <a:r>
              <a:rPr lang="fr-FR" dirty="0" smtClean="0"/>
              <a:t>Exemple d'analyse des pratiques visées pour une séance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995339822"/>
              </p:ext>
            </p:extLst>
          </p:nvPr>
        </p:nvGraphicFramePr>
        <p:xfrm>
          <a:off x="278791" y="2485835"/>
          <a:ext cx="8596099" cy="3962400"/>
        </p:xfrm>
        <a:graphic>
          <a:graphicData uri="http://schemas.openxmlformats.org/drawingml/2006/table">
            <a:tbl>
              <a:tblPr firstRow="1" bandRow="1" bandCol="1">
                <a:tableStyleId>{912C8C85-51F0-491E-9774-3900AFEF0FD7}</a:tableStyleId>
              </a:tblPr>
              <a:tblGrid>
                <a:gridCol w="1068705"/>
                <a:gridCol w="1501217"/>
                <a:gridCol w="1929642"/>
                <a:gridCol w="2261208"/>
                <a:gridCol w="1835327"/>
              </a:tblGrid>
              <a:tr h="370840">
                <a:tc>
                  <a:txBody>
                    <a:bodyPr/>
                    <a:lstStyle/>
                    <a:p>
                      <a:pPr algn="ctr">
                        <a:spcAft>
                          <a:spcPts val="0"/>
                        </a:spcAft>
                      </a:pPr>
                      <a:r>
                        <a:rPr lang="fr-FR" sz="2000" dirty="0" smtClean="0">
                          <a:effectLst/>
                        </a:rPr>
                        <a:t>Séance</a:t>
                      </a:r>
                      <a:r>
                        <a:rPr lang="fr-FR" sz="2000" dirty="0">
                          <a:effectLst/>
                        </a:rPr>
                        <a:t> </a:t>
                      </a:r>
                      <a:endParaRPr lang="fr-FR" sz="2000" dirty="0">
                        <a:effectLst/>
                        <a:latin typeface="Cambria"/>
                        <a:ea typeface="MS Minngs"/>
                        <a:cs typeface="Cambria"/>
                      </a:endParaRPr>
                    </a:p>
                  </a:txBody>
                  <a:tcPr marL="0" marR="0" marT="0" marB="0"/>
                </a:tc>
                <a:tc>
                  <a:txBody>
                    <a:bodyPr/>
                    <a:lstStyle/>
                    <a:p>
                      <a:pPr algn="ctr">
                        <a:spcAft>
                          <a:spcPts val="0"/>
                        </a:spcAft>
                      </a:pPr>
                      <a:r>
                        <a:rPr lang="fr-FR" sz="2000">
                          <a:effectLst/>
                        </a:rPr>
                        <a:t>Genres de tâches</a:t>
                      </a:r>
                      <a:endParaRPr lang="fr-FR" sz="2000">
                        <a:effectLst/>
                        <a:latin typeface="Cambria"/>
                        <a:ea typeface="MS Minngs"/>
                        <a:cs typeface="Cambria"/>
                      </a:endParaRPr>
                    </a:p>
                  </a:txBody>
                  <a:tcPr marL="0" marR="0" marT="0" marB="0"/>
                </a:tc>
                <a:tc>
                  <a:txBody>
                    <a:bodyPr/>
                    <a:lstStyle/>
                    <a:p>
                      <a:pPr algn="ctr">
                        <a:spcAft>
                          <a:spcPts val="0"/>
                        </a:spcAft>
                      </a:pPr>
                      <a:r>
                        <a:rPr lang="fr-FR" sz="2000" dirty="0">
                          <a:effectLst/>
                        </a:rPr>
                        <a:t>Pratiques enseignantes visées par la formation</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rPr>
                        <a:t>Outils </a:t>
                      </a:r>
                      <a:r>
                        <a:rPr lang="fr-FR" sz="2000" dirty="0" smtClean="0">
                          <a:effectLst/>
                        </a:rPr>
                        <a:t>mobilisés (Concepts  et résultats) issus de </a:t>
                      </a:r>
                      <a:r>
                        <a:rPr lang="fr-FR" sz="2000" dirty="0">
                          <a:effectLst/>
                        </a:rPr>
                        <a:t>la </a:t>
                      </a:r>
                      <a:r>
                        <a:rPr lang="fr-FR" sz="2000" dirty="0" smtClean="0">
                          <a:effectLst/>
                        </a:rPr>
                        <a:t>DDM</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rPr>
                        <a:t>Pratiques liées à l’initiation à la recherche visée par l’option </a:t>
                      </a:r>
                      <a:endParaRPr lang="fr-FR" sz="2000" dirty="0">
                        <a:effectLst/>
                        <a:latin typeface="Cambria"/>
                        <a:ea typeface="MS Minngs"/>
                        <a:cs typeface="Cambria"/>
                      </a:endParaRPr>
                    </a:p>
                  </a:txBody>
                  <a:tcPr marL="0" marR="0" marT="0" marB="0"/>
                </a:tc>
              </a:tr>
              <a:tr h="370840">
                <a:tc>
                  <a:txBody>
                    <a:bodyPr/>
                    <a:lstStyle/>
                    <a:p>
                      <a:pPr algn="ctr">
                        <a:spcAft>
                          <a:spcPts val="0"/>
                        </a:spcAft>
                      </a:pPr>
                      <a:r>
                        <a:rPr lang="fr-FR" sz="2000" dirty="0" smtClean="0">
                          <a:effectLst/>
                          <a:latin typeface="Cambria"/>
                          <a:ea typeface="MS Mincho"/>
                          <a:cs typeface="Cambria"/>
                        </a:rPr>
                        <a:t>M1</a:t>
                      </a:r>
                      <a:r>
                        <a:rPr lang="fr-FR" sz="2000" baseline="0" dirty="0" smtClean="0">
                          <a:effectLst/>
                          <a:latin typeface="Cambria"/>
                          <a:ea typeface="MS Mincho"/>
                          <a:cs typeface="Cambria"/>
                        </a:rPr>
                        <a:t> - TD</a:t>
                      </a:r>
                      <a:r>
                        <a:rPr lang="fr-FR" sz="2000" dirty="0" smtClean="0">
                          <a:effectLst/>
                          <a:latin typeface="Cambria"/>
                          <a:ea typeface="MS Mincho"/>
                          <a:cs typeface="Cambria"/>
                        </a:rPr>
                        <a:t>2</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latin typeface="Cambria"/>
                          <a:ea typeface="MS Mincho"/>
                          <a:cs typeface="Cambria"/>
                        </a:rPr>
                        <a:t>Analyse de tâche ou de situation</a:t>
                      </a:r>
                      <a:endParaRPr lang="fr-FR" sz="2000" dirty="0">
                        <a:effectLst/>
                        <a:latin typeface="Cambria"/>
                        <a:ea typeface="MS Minngs"/>
                        <a:cs typeface="Cambria"/>
                      </a:endParaRPr>
                    </a:p>
                    <a:p>
                      <a:pPr algn="ctr">
                        <a:spcAft>
                          <a:spcPts val="0"/>
                        </a:spcAft>
                      </a:pPr>
                      <a:r>
                        <a:rPr lang="fr-FR" sz="2000" dirty="0">
                          <a:effectLst/>
                          <a:latin typeface="Cambria"/>
                          <a:ea typeface="MS Mincho"/>
                          <a:cs typeface="Cambria"/>
                        </a:rPr>
                        <a:t>(homologie)</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latin typeface="Cambria"/>
                          <a:ea typeface="MS Mincho"/>
                          <a:cs typeface="Cambria"/>
                        </a:rPr>
                        <a:t>Repérer les enjeux d’apprentissage</a:t>
                      </a:r>
                      <a:endParaRPr lang="fr-FR" sz="2000" dirty="0">
                        <a:effectLst/>
                        <a:latin typeface="Cambria"/>
                        <a:ea typeface="MS Minngs"/>
                        <a:cs typeface="Cambria"/>
                      </a:endParaRPr>
                    </a:p>
                    <a:p>
                      <a:pPr algn="ctr">
                        <a:spcAft>
                          <a:spcPts val="0"/>
                        </a:spcAft>
                      </a:pPr>
                      <a:r>
                        <a:rPr lang="fr-FR" sz="2000" dirty="0">
                          <a:effectLst/>
                          <a:latin typeface="Cambria"/>
                          <a:ea typeface="MS Mincho"/>
                          <a:cs typeface="Cambria"/>
                        </a:rPr>
                        <a:t>Prendre en compte l’hétérogénéité des procédures des élèves</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latin typeface="Cambria"/>
                          <a:ea typeface="MS Mincho"/>
                          <a:cs typeface="Cambria"/>
                        </a:rPr>
                        <a:t>situation didactique, </a:t>
                      </a:r>
                      <a:r>
                        <a:rPr lang="fr-FR" sz="2000" dirty="0" smtClean="0">
                          <a:effectLst/>
                          <a:latin typeface="Cambria"/>
                          <a:ea typeface="MS Mincho"/>
                          <a:cs typeface="Cambria"/>
                        </a:rPr>
                        <a:t>a-didactique</a:t>
                      </a:r>
                      <a:r>
                        <a:rPr lang="fr-FR" sz="2000" dirty="0">
                          <a:effectLst/>
                          <a:latin typeface="Cambria"/>
                          <a:ea typeface="MS Mincho"/>
                          <a:cs typeface="Cambria"/>
                        </a:rPr>
                        <a:t>, </a:t>
                      </a:r>
                      <a:r>
                        <a:rPr lang="fr-FR" sz="2000" dirty="0" smtClean="0">
                          <a:effectLst/>
                          <a:latin typeface="Cambria"/>
                          <a:ea typeface="MS Mincho"/>
                          <a:cs typeface="Cambria"/>
                        </a:rPr>
                        <a:t>variable didactique, </a:t>
                      </a:r>
                      <a:r>
                        <a:rPr lang="fr-FR" sz="2000" dirty="0">
                          <a:effectLst/>
                          <a:latin typeface="Cambria"/>
                          <a:ea typeface="MS Mincho"/>
                          <a:cs typeface="Cambria"/>
                        </a:rPr>
                        <a:t>action, formulation, validation, contrat</a:t>
                      </a:r>
                      <a:endParaRPr lang="fr-FR" sz="2000" dirty="0">
                        <a:effectLst/>
                        <a:latin typeface="Cambria"/>
                        <a:ea typeface="MS Minngs"/>
                        <a:cs typeface="Cambria"/>
                      </a:endParaRPr>
                    </a:p>
                  </a:txBody>
                  <a:tcPr marL="0" marR="0" marT="0" marB="0"/>
                </a:tc>
                <a:tc>
                  <a:txBody>
                    <a:bodyPr/>
                    <a:lstStyle/>
                    <a:p>
                      <a:pPr algn="ctr">
                        <a:spcAft>
                          <a:spcPts val="0"/>
                        </a:spcAft>
                      </a:pPr>
                      <a:r>
                        <a:rPr lang="fr-FR" sz="2000" dirty="0">
                          <a:effectLst/>
                          <a:latin typeface="Cambria"/>
                          <a:ea typeface="MS Mincho"/>
                          <a:cs typeface="Cambria"/>
                        </a:rPr>
                        <a:t>Faire une analyse fondée sur des concepts </a:t>
                      </a:r>
                      <a:r>
                        <a:rPr lang="fr-FR" sz="2000" dirty="0" smtClean="0">
                          <a:effectLst/>
                          <a:latin typeface="Cambria"/>
                          <a:ea typeface="MS Mincho"/>
                          <a:cs typeface="Cambria"/>
                        </a:rPr>
                        <a:t>transposés de </a:t>
                      </a:r>
                      <a:r>
                        <a:rPr lang="fr-FR" sz="2000" dirty="0">
                          <a:effectLst/>
                          <a:latin typeface="Cambria"/>
                          <a:ea typeface="MS Mincho"/>
                          <a:cs typeface="Cambria"/>
                        </a:rPr>
                        <a:t>la TSD </a:t>
                      </a:r>
                      <a:endParaRPr lang="fr-FR" sz="2000" dirty="0">
                        <a:effectLst/>
                        <a:latin typeface="Cambria"/>
                        <a:ea typeface="MS Minngs"/>
                        <a:cs typeface="Cambria"/>
                      </a:endParaRPr>
                    </a:p>
                  </a:txBody>
                  <a:tcPr marL="0" marR="0" marT="0" marB="0"/>
                </a:tc>
              </a:tr>
            </a:tbl>
          </a:graphicData>
        </a:graphic>
      </p:graphicFrame>
    </p:spTree>
    <p:extLst>
      <p:ext uri="{BB962C8B-B14F-4D97-AF65-F5344CB8AC3E}">
        <p14:creationId xmlns:p14="http://schemas.microsoft.com/office/powerpoint/2010/main" val="3035460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817566981"/>
              </p:ext>
            </p:extLst>
          </p:nvPr>
        </p:nvGraphicFramePr>
        <p:xfrm>
          <a:off x="-33288" y="1128568"/>
          <a:ext cx="9177288" cy="5729432"/>
        </p:xfrm>
        <a:graphic>
          <a:graphicData uri="http://schemas.openxmlformats.org/drawingml/2006/table">
            <a:tbl>
              <a:tblPr firstRow="1" bandRow="1">
                <a:tableStyleId>{5C22544A-7EE6-4342-B048-85BDC9FD1C3A}</a:tableStyleId>
              </a:tblPr>
              <a:tblGrid>
                <a:gridCol w="2292701"/>
                <a:gridCol w="2144252"/>
                <a:gridCol w="2045287"/>
                <a:gridCol w="2695048"/>
              </a:tblGrid>
              <a:tr h="314947">
                <a:tc>
                  <a:txBody>
                    <a:bodyPr/>
                    <a:lstStyle/>
                    <a:p>
                      <a:pPr>
                        <a:spcAft>
                          <a:spcPts val="1200"/>
                        </a:spcAft>
                      </a:pPr>
                      <a:endParaRPr lang="fr-FR" sz="200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fr-FR" sz="2000" b="0" kern="50" dirty="0" smtClean="0">
                          <a:solidFill>
                            <a:schemeClr val="tx1"/>
                          </a:solidFill>
                          <a:latin typeface="Cambria"/>
                          <a:ea typeface="SimSun"/>
                          <a:cs typeface="Times New Roman"/>
                        </a:rPr>
                        <a:t>C</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fr-FR" sz="2000" b="0" kern="50" dirty="0" smtClean="0">
                          <a:solidFill>
                            <a:schemeClr val="tx1"/>
                          </a:solidFill>
                          <a:latin typeface="Cambria"/>
                          <a:ea typeface="SimSun"/>
                          <a:cs typeface="Times New Roman"/>
                        </a:rPr>
                        <a:t>B</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fr-FR" sz="2000" b="0" kern="50" dirty="0" smtClean="0">
                          <a:solidFill>
                            <a:schemeClr val="tx1"/>
                          </a:solidFill>
                          <a:latin typeface="Cambria"/>
                          <a:ea typeface="SimSun"/>
                          <a:cs typeface="Times New Roman"/>
                        </a:rPr>
                        <a:t>A</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5414485">
                <a:tc>
                  <a:txBody>
                    <a:bodyPr/>
                    <a:lstStyle/>
                    <a:p>
                      <a:pPr>
                        <a:spcAft>
                          <a:spcPts val="1200"/>
                        </a:spcAft>
                      </a:pPr>
                      <a:r>
                        <a:rPr lang="fr-FR" sz="1600" b="1" kern="50" dirty="0" smtClean="0">
                          <a:solidFill>
                            <a:srgbClr val="292934"/>
                          </a:solidFill>
                          <a:latin typeface="Cambria"/>
                          <a:ea typeface="SimSun"/>
                          <a:cs typeface="Cambria"/>
                        </a:rPr>
                        <a:t>Gérer </a:t>
                      </a:r>
                      <a:r>
                        <a:rPr lang="fr-FR" sz="1600" b="1" kern="50" dirty="0">
                          <a:solidFill>
                            <a:srgbClr val="292934"/>
                          </a:solidFill>
                          <a:latin typeface="Cambria"/>
                          <a:ea typeface="SimSun"/>
                          <a:cs typeface="Cambria"/>
                        </a:rPr>
                        <a:t>les différentes phases d'une séance (rappels, dévolution, recherche, mise en commun institutionnalisation)</a:t>
                      </a:r>
                      <a:endParaRPr lang="fr-FR" sz="1800" kern="50" dirty="0">
                        <a:solidFill>
                          <a:srgbClr val="292934"/>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spcAft>
                          <a:spcPts val="0"/>
                        </a:spcAft>
                      </a:pPr>
                      <a:r>
                        <a:rPr lang="fr-FR" sz="1600" b="0" kern="50" dirty="0">
                          <a:solidFill>
                            <a:srgbClr val="292934"/>
                          </a:solidFill>
                          <a:latin typeface="Cambria"/>
                          <a:ea typeface="SimSun"/>
                          <a:cs typeface="Times New Roman"/>
                        </a:rPr>
                        <a:t>* Pas de moments clairement identifiés (oral collectif, exercices individuels écrits avec faible mise en commun, usage dominant de fichier)</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Peu d’initiatives laissées aux élèves, validation à la charge du professeur</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a:t>
                      </a:r>
                      <a:r>
                        <a:rPr lang="fr-FR" sz="1600" b="0" kern="50" dirty="0" smtClean="0">
                          <a:solidFill>
                            <a:srgbClr val="292934"/>
                          </a:solidFill>
                          <a:latin typeface="Cambria"/>
                          <a:ea typeface="SimSun"/>
                          <a:cs typeface="Times New Roman"/>
                        </a:rPr>
                        <a:t>Pas </a:t>
                      </a:r>
                      <a:r>
                        <a:rPr lang="fr-FR" sz="1600" b="0" kern="50" dirty="0">
                          <a:solidFill>
                            <a:srgbClr val="292934"/>
                          </a:solidFill>
                          <a:latin typeface="Cambria"/>
                          <a:ea typeface="SimSun"/>
                          <a:cs typeface="Times New Roman"/>
                        </a:rPr>
                        <a:t>de phase de rappel</a:t>
                      </a:r>
                      <a:endParaRPr lang="fr-FR" sz="1800" b="0" kern="50" dirty="0">
                        <a:solidFill>
                          <a:srgbClr val="292934"/>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spcAft>
                          <a:spcPts val="0"/>
                        </a:spcAft>
                      </a:pPr>
                      <a:r>
                        <a:rPr lang="fr-FR" sz="1600" b="0" kern="50" dirty="0">
                          <a:solidFill>
                            <a:srgbClr val="292934"/>
                          </a:solidFill>
                          <a:latin typeface="Cambria"/>
                          <a:ea typeface="SimSun"/>
                          <a:cs typeface="Times New Roman"/>
                        </a:rPr>
                        <a:t>* Des phases sont organisées mais pas forcément gérées pour engager les élèves dans la recherche et la comparaison des procédures</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Initiatives partagées mais peu de validation à la charge des élèves, ou qui ne visent pas la construction d’une rationalité mathématique</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des rappels portant plus sur les tâches que sur les connaissances, ou pris en charge par l'enseignant</a:t>
                      </a:r>
                      <a:endParaRPr lang="fr-FR" sz="1800" b="0" kern="50" dirty="0">
                        <a:solidFill>
                          <a:srgbClr val="292934"/>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spcAft>
                          <a:spcPts val="0"/>
                        </a:spcAft>
                      </a:pPr>
                      <a:r>
                        <a:rPr lang="fr-FR" sz="1600" b="0" kern="50" dirty="0">
                          <a:solidFill>
                            <a:srgbClr val="292934"/>
                          </a:solidFill>
                          <a:latin typeface="Cambria"/>
                          <a:ea typeface="SimSun"/>
                          <a:cs typeface="Cambria"/>
                        </a:rPr>
                        <a:t>* Organisation d’une phase de lancement (reformulation ou autre)</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Organisation d’un temps de recherche </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Organisation d’une mise en commun (formulation, validation et hiérarchisation des procédures), avec des initiatives partagées et des validations visant à la construction d’une rationalité mathématique</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Organisation de bilans conduisant à une institutionnalisation (dépersonnalisation, </a:t>
                      </a:r>
                      <a:r>
                        <a:rPr lang="fr-FR" sz="1600" b="0" kern="50" dirty="0" err="1">
                          <a:solidFill>
                            <a:srgbClr val="292934"/>
                          </a:solidFill>
                          <a:latin typeface="Cambria"/>
                          <a:ea typeface="SimSun"/>
                          <a:cs typeface="Times New Roman"/>
                        </a:rPr>
                        <a:t>décontextualisation</a:t>
                      </a:r>
                      <a:r>
                        <a:rPr lang="fr-FR" sz="1600" b="0" kern="50" dirty="0">
                          <a:solidFill>
                            <a:srgbClr val="292934"/>
                          </a:solidFill>
                          <a:latin typeface="Cambria"/>
                          <a:ea typeface="SimSun"/>
                          <a:cs typeface="Times New Roman"/>
                        </a:rPr>
                        <a:t>) en lien avec l’activité</a:t>
                      </a:r>
                      <a:endParaRPr lang="fr-FR" sz="1800" b="0" kern="50" dirty="0">
                        <a:solidFill>
                          <a:srgbClr val="292934"/>
                        </a:solidFill>
                        <a:latin typeface="Cambria"/>
                        <a:ea typeface="SimSun"/>
                        <a:cs typeface="Times New Roman"/>
                      </a:endParaRPr>
                    </a:p>
                    <a:p>
                      <a:pPr>
                        <a:spcAft>
                          <a:spcPts val="0"/>
                        </a:spcAft>
                      </a:pPr>
                      <a:r>
                        <a:rPr lang="fr-FR" sz="1600" b="0" kern="50" dirty="0">
                          <a:solidFill>
                            <a:srgbClr val="292934"/>
                          </a:solidFill>
                          <a:latin typeface="Cambria"/>
                          <a:ea typeface="SimSun"/>
                          <a:cs typeface="Times New Roman"/>
                        </a:rPr>
                        <a:t>* des rappels sur les notions suscités par l'enseignant</a:t>
                      </a:r>
                      <a:endParaRPr lang="fr-FR" sz="1800" b="0" kern="50" dirty="0">
                        <a:solidFill>
                          <a:srgbClr val="292934"/>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 name="Titre 1"/>
          <p:cNvSpPr txBox="1">
            <a:spLocks/>
          </p:cNvSpPr>
          <p:nvPr/>
        </p:nvSpPr>
        <p:spPr>
          <a:xfrm>
            <a:off x="162813" y="452915"/>
            <a:ext cx="8981187" cy="990600"/>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3200" dirty="0" smtClean="0"/>
              <a:t>Trois niveaux d’échelle des pratiques enseignantes</a:t>
            </a:r>
            <a:endParaRPr lang="fr-FR" sz="3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38012274"/>
              </p:ext>
            </p:extLst>
          </p:nvPr>
        </p:nvGraphicFramePr>
        <p:xfrm>
          <a:off x="-1" y="1470108"/>
          <a:ext cx="9144000" cy="5387892"/>
        </p:xfrm>
        <a:graphic>
          <a:graphicData uri="http://schemas.openxmlformats.org/drawingml/2006/table">
            <a:tbl>
              <a:tblPr bandRow="1">
                <a:tableStyleId>{5C22544A-7EE6-4342-B048-85BDC9FD1C3A}</a:tableStyleId>
              </a:tblPr>
              <a:tblGrid>
                <a:gridCol w="2007533"/>
                <a:gridCol w="2165095"/>
                <a:gridCol w="2257654"/>
                <a:gridCol w="2713718"/>
              </a:tblGrid>
              <a:tr h="430140">
                <a:tc>
                  <a:txBody>
                    <a:bodyPr/>
                    <a:lstStyle/>
                    <a:p>
                      <a:pPr>
                        <a:spcAft>
                          <a:spcPts val="1200"/>
                        </a:spcAft>
                      </a:pPr>
                      <a:endParaRPr lang="fr-FR" sz="200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spcAft>
                          <a:spcPts val="0"/>
                        </a:spcAft>
                      </a:pPr>
                      <a:r>
                        <a:rPr lang="fr-FR" sz="2000" b="0" kern="50" dirty="0" smtClean="0">
                          <a:solidFill>
                            <a:schemeClr val="tx1"/>
                          </a:solidFill>
                          <a:latin typeface="Cambria"/>
                          <a:ea typeface="SimSun"/>
                          <a:cs typeface="Times New Roman"/>
                        </a:rPr>
                        <a:t>C</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spcAft>
                          <a:spcPts val="0"/>
                        </a:spcAft>
                      </a:pPr>
                      <a:r>
                        <a:rPr lang="fr-FR" sz="2000" b="0" kern="50" dirty="0" smtClean="0">
                          <a:solidFill>
                            <a:schemeClr val="tx1"/>
                          </a:solidFill>
                          <a:latin typeface="Cambria"/>
                          <a:ea typeface="SimSun"/>
                          <a:cs typeface="Times New Roman"/>
                        </a:rPr>
                        <a:t>B</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spcAft>
                          <a:spcPts val="0"/>
                        </a:spcAft>
                      </a:pPr>
                      <a:r>
                        <a:rPr lang="fr-FR" sz="2000" b="0" kern="50" dirty="0" smtClean="0">
                          <a:solidFill>
                            <a:schemeClr val="tx1"/>
                          </a:solidFill>
                          <a:latin typeface="Cambria"/>
                          <a:ea typeface="SimSun"/>
                          <a:cs typeface="Times New Roman"/>
                        </a:rPr>
                        <a:t>A</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957752">
                <a:tc>
                  <a:txBody>
                    <a:bodyPr/>
                    <a:lstStyle/>
                    <a:p>
                      <a:pPr>
                        <a:spcAft>
                          <a:spcPts val="1200"/>
                        </a:spcAft>
                      </a:pPr>
                      <a:r>
                        <a:rPr lang="fr-FR" sz="2000" b="1" kern="50" dirty="0">
                          <a:solidFill>
                            <a:schemeClr val="tx1"/>
                          </a:solidFill>
                          <a:latin typeface="Cambria"/>
                          <a:ea typeface="SimSun"/>
                          <a:cs typeface="Cambria"/>
                        </a:rPr>
                        <a:t>C</a:t>
                      </a:r>
                      <a:r>
                        <a:rPr lang="fr-FR" sz="2000" b="1" kern="50" dirty="0" smtClean="0">
                          <a:solidFill>
                            <a:schemeClr val="tx1"/>
                          </a:solidFill>
                          <a:latin typeface="Cambria"/>
                          <a:ea typeface="SimSun"/>
                          <a:cs typeface="Cambria"/>
                        </a:rPr>
                        <a:t>hoisir</a:t>
                      </a:r>
                      <a:r>
                        <a:rPr lang="fr-FR" sz="2000" b="1" kern="50" dirty="0">
                          <a:solidFill>
                            <a:schemeClr val="tx1"/>
                          </a:solidFill>
                          <a:latin typeface="Cambria"/>
                          <a:ea typeface="SimSun"/>
                          <a:cs typeface="Cambria"/>
                        </a:rPr>
                        <a:t>, analyser et utiliser de façon pertinente un manuel ou d'autres ressources</a:t>
                      </a:r>
                      <a:endParaRPr lang="fr-FR" sz="200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spcAft>
                          <a:spcPts val="0"/>
                        </a:spcAft>
                      </a:pPr>
                      <a:r>
                        <a:rPr lang="fr-FR" sz="2000" b="0" kern="50" dirty="0">
                          <a:solidFill>
                            <a:schemeClr val="tx1"/>
                          </a:solidFill>
                          <a:latin typeface="Cambria"/>
                          <a:ea typeface="SimSun"/>
                          <a:cs typeface="Times New Roman"/>
                        </a:rPr>
                        <a:t>* Pas d’utilisation du livre du maître.</a:t>
                      </a:r>
                    </a:p>
                    <a:p>
                      <a:pPr>
                        <a:spcAft>
                          <a:spcPts val="0"/>
                        </a:spcAft>
                      </a:pPr>
                      <a:r>
                        <a:rPr lang="fr-FR" sz="2000" b="0" kern="50" dirty="0">
                          <a:solidFill>
                            <a:schemeClr val="tx1"/>
                          </a:solidFill>
                          <a:latin typeface="Cambria"/>
                          <a:ea typeface="SimSun"/>
                          <a:cs typeface="Times New Roman"/>
                        </a:rPr>
                        <a:t>* Choix non argumenté de ressources</a:t>
                      </a:r>
                    </a:p>
                    <a:p>
                      <a:pPr>
                        <a:spcAft>
                          <a:spcPts val="0"/>
                        </a:spcAft>
                      </a:pPr>
                      <a:r>
                        <a:rPr lang="fr-FR" sz="2000" b="0" kern="50" dirty="0">
                          <a:solidFill>
                            <a:schemeClr val="tx1"/>
                          </a:solidFill>
                          <a:latin typeface="Cambria"/>
                          <a:ea typeface="SimSun"/>
                          <a:cs typeface="Times New Roman"/>
                        </a:rPr>
                        <a:t> * Extraction de séances isolées, dans le manuel ou dans d’autres sources, sans en comprendre et en respecter les variables.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spcAft>
                          <a:spcPts val="0"/>
                        </a:spcAft>
                      </a:pPr>
                      <a:r>
                        <a:rPr lang="fr-FR" sz="2000" b="0" kern="50" dirty="0">
                          <a:solidFill>
                            <a:schemeClr val="tx1"/>
                          </a:solidFill>
                          <a:latin typeface="Cambria"/>
                          <a:ea typeface="SimSun"/>
                          <a:cs typeface="Times New Roman"/>
                        </a:rPr>
                        <a:t>* </a:t>
                      </a:r>
                      <a:r>
                        <a:rPr lang="fr-FR" sz="2000" b="0" kern="50" dirty="0" smtClean="0">
                          <a:solidFill>
                            <a:schemeClr val="tx1"/>
                          </a:solidFill>
                          <a:latin typeface="Cambria"/>
                          <a:ea typeface="SimSun"/>
                          <a:cs typeface="Times New Roman"/>
                        </a:rPr>
                        <a:t>Utilisation</a:t>
                      </a:r>
                      <a:r>
                        <a:rPr lang="fr-FR" sz="2000" b="0" kern="50" baseline="0" dirty="0" smtClean="0">
                          <a:solidFill>
                            <a:srgbClr val="292934"/>
                          </a:solidFill>
                          <a:latin typeface="Cambria"/>
                          <a:ea typeface="SimSun"/>
                          <a:cs typeface="Times New Roman"/>
                        </a:rPr>
                        <a:t> </a:t>
                      </a:r>
                      <a:r>
                        <a:rPr lang="fr-FR" sz="2000" b="0" strike="noStrike" kern="50" dirty="0" smtClean="0">
                          <a:solidFill>
                            <a:srgbClr val="292934"/>
                          </a:solidFill>
                          <a:latin typeface="Cambria"/>
                          <a:ea typeface="SimSun"/>
                          <a:cs typeface="Times New Roman"/>
                        </a:rPr>
                        <a:t>peu </a:t>
                      </a:r>
                      <a:r>
                        <a:rPr lang="fr-FR" sz="2000" b="0" kern="50" dirty="0" smtClean="0">
                          <a:solidFill>
                            <a:schemeClr val="tx1"/>
                          </a:solidFill>
                          <a:latin typeface="Cambria"/>
                          <a:ea typeface="SimSun"/>
                          <a:cs typeface="Times New Roman"/>
                        </a:rPr>
                        <a:t>réfléchie du </a:t>
                      </a:r>
                      <a:r>
                        <a:rPr lang="fr-FR" sz="2000" b="0" kern="50" dirty="0">
                          <a:solidFill>
                            <a:schemeClr val="tx1"/>
                          </a:solidFill>
                          <a:latin typeface="Cambria"/>
                          <a:ea typeface="SimSun"/>
                          <a:cs typeface="Times New Roman"/>
                        </a:rPr>
                        <a:t>livre du maître</a:t>
                      </a:r>
                    </a:p>
                    <a:p>
                      <a:pPr>
                        <a:spcAft>
                          <a:spcPts val="0"/>
                        </a:spcAft>
                      </a:pPr>
                      <a:r>
                        <a:rPr lang="fr-FR" sz="2000" b="0" kern="50" dirty="0">
                          <a:solidFill>
                            <a:schemeClr val="tx1"/>
                          </a:solidFill>
                          <a:latin typeface="Cambria"/>
                          <a:ea typeface="SimSun"/>
                          <a:cs typeface="Times New Roman"/>
                        </a:rPr>
                        <a:t>* Choix de ressources reposant sur des critères plus ou moins didactiques </a:t>
                      </a:r>
                    </a:p>
                    <a:p>
                      <a:pPr>
                        <a:spcAft>
                          <a:spcPts val="0"/>
                        </a:spcAft>
                      </a:pPr>
                      <a:r>
                        <a:rPr lang="fr-FR" sz="2000" b="0" kern="50" dirty="0">
                          <a:solidFill>
                            <a:schemeClr val="tx1"/>
                          </a:solidFill>
                          <a:latin typeface="Cambria"/>
                          <a:ea typeface="SimSun"/>
                          <a:cs typeface="Times New Roman"/>
                        </a:rPr>
                        <a:t>* Extraction de situations pertinentes mais sans les situer correctement dans une progression</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spcAft>
                          <a:spcPts val="0"/>
                        </a:spcAft>
                      </a:pPr>
                      <a:r>
                        <a:rPr lang="fr-FR" sz="2000" b="0" kern="50" dirty="0">
                          <a:solidFill>
                            <a:schemeClr val="tx1"/>
                          </a:solidFill>
                          <a:latin typeface="Cambria"/>
                          <a:ea typeface="SimSun"/>
                          <a:cs typeface="Times New Roman"/>
                        </a:rPr>
                        <a:t>*  Utilisation réfléchie du livre du maître pour organiser les différentes étapes d’une progression en lien avec les savoirs mathématiques et </a:t>
                      </a:r>
                      <a:r>
                        <a:rPr lang="fr-FR" sz="2000" b="0" kern="50" dirty="0" smtClean="0">
                          <a:solidFill>
                            <a:schemeClr val="tx1"/>
                          </a:solidFill>
                          <a:latin typeface="Cambria"/>
                          <a:ea typeface="SimSun"/>
                          <a:cs typeface="Times New Roman"/>
                        </a:rPr>
                        <a:t>didactiques.</a:t>
                      </a:r>
                      <a:endParaRPr lang="fr-FR" sz="2000" b="0" kern="50" dirty="0">
                        <a:solidFill>
                          <a:schemeClr val="tx1"/>
                        </a:solidFill>
                        <a:latin typeface="Cambria"/>
                        <a:ea typeface="SimSun"/>
                        <a:cs typeface="Times New Roman"/>
                      </a:endParaRPr>
                    </a:p>
                    <a:p>
                      <a:pPr>
                        <a:spcAft>
                          <a:spcPts val="0"/>
                        </a:spcAft>
                      </a:pPr>
                      <a:r>
                        <a:rPr lang="fr-FR" sz="2000" b="0" kern="50" dirty="0">
                          <a:solidFill>
                            <a:schemeClr val="tx1"/>
                          </a:solidFill>
                          <a:latin typeface="Cambria"/>
                          <a:ea typeface="SimSun"/>
                          <a:cs typeface="Times New Roman"/>
                        </a:rPr>
                        <a:t>* Choix argumenté d’un manuel ou d’une autre ressource.</a:t>
                      </a:r>
                    </a:p>
                    <a:p>
                      <a:pPr>
                        <a:spcAft>
                          <a:spcPts val="0"/>
                        </a:spcAft>
                      </a:pPr>
                      <a:r>
                        <a:rPr lang="fr-FR" sz="2000" b="0" kern="50" dirty="0">
                          <a:solidFill>
                            <a:schemeClr val="tx1"/>
                          </a:solidFill>
                          <a:latin typeface="Cambria"/>
                          <a:ea typeface="SimSun"/>
                          <a:cs typeface="Times New Roman"/>
                        </a:rPr>
                        <a:t>* </a:t>
                      </a:r>
                      <a:r>
                        <a:rPr lang="fr-FR" sz="2000" b="0" kern="50" dirty="0" smtClean="0">
                          <a:solidFill>
                            <a:schemeClr val="tx1"/>
                          </a:solidFill>
                          <a:latin typeface="Cambria"/>
                          <a:ea typeface="SimSun"/>
                          <a:cs typeface="Times New Roman"/>
                        </a:rPr>
                        <a:t>Sélection,</a:t>
                      </a:r>
                      <a:r>
                        <a:rPr lang="fr-FR" sz="2000" b="0" kern="50" baseline="0" dirty="0" smtClean="0">
                          <a:solidFill>
                            <a:schemeClr val="tx1"/>
                          </a:solidFill>
                          <a:latin typeface="Cambria"/>
                          <a:ea typeface="SimSun"/>
                          <a:cs typeface="Times New Roman"/>
                        </a:rPr>
                        <a:t> a</a:t>
                      </a:r>
                      <a:r>
                        <a:rPr lang="fr-FR" sz="2000" b="0" kern="50" dirty="0" smtClean="0">
                          <a:solidFill>
                            <a:schemeClr val="tx1"/>
                          </a:solidFill>
                          <a:latin typeface="Cambria"/>
                          <a:ea typeface="SimSun"/>
                          <a:cs typeface="Times New Roman"/>
                        </a:rPr>
                        <a:t>daptation </a:t>
                      </a:r>
                      <a:r>
                        <a:rPr lang="fr-FR" sz="2000" b="0" kern="50" dirty="0">
                          <a:solidFill>
                            <a:schemeClr val="tx1"/>
                          </a:solidFill>
                          <a:latin typeface="Cambria"/>
                          <a:ea typeface="SimSun"/>
                          <a:cs typeface="Times New Roman"/>
                        </a:rPr>
                        <a:t>pertinente des situations empruntées et de leur </a:t>
                      </a:r>
                      <a:r>
                        <a:rPr lang="fr-FR" sz="2000" b="0" kern="50" dirty="0" smtClean="0">
                          <a:solidFill>
                            <a:schemeClr val="tx1"/>
                          </a:solidFill>
                          <a:latin typeface="Cambria"/>
                          <a:ea typeface="SimSun"/>
                          <a:cs typeface="Times New Roman"/>
                        </a:rPr>
                        <a:t>gestion dans une progression.</a:t>
                      </a:r>
                      <a:endParaRPr lang="fr-FR" sz="2000" b="0" kern="50" dirty="0">
                        <a:solidFill>
                          <a:schemeClr val="tx1"/>
                        </a:solidFill>
                        <a:latin typeface="Cambria"/>
                        <a:ea typeface="SimSun"/>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4" name="Titre 1"/>
          <p:cNvSpPr txBox="1">
            <a:spLocks/>
          </p:cNvSpPr>
          <p:nvPr/>
        </p:nvSpPr>
        <p:spPr>
          <a:xfrm>
            <a:off x="162812" y="586979"/>
            <a:ext cx="8981187" cy="990600"/>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3200" dirty="0" smtClean="0"/>
              <a:t>Trois niveaux d’échelle des pratiques enseignantes</a:t>
            </a:r>
            <a:endParaRPr lang="fr-FR" sz="3200" dirty="0"/>
          </a:p>
        </p:txBody>
      </p:sp>
    </p:spTree>
    <p:extLst>
      <p:ext uri="{BB962C8B-B14F-4D97-AF65-F5344CB8AC3E}">
        <p14:creationId xmlns:p14="http://schemas.microsoft.com/office/powerpoint/2010/main" val="31777065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résultats</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576017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contexte particulier de formation</a:t>
            </a:r>
            <a:endParaRPr lang="fr-FR" dirty="0"/>
          </a:p>
        </p:txBody>
      </p:sp>
      <p:sp>
        <p:nvSpPr>
          <p:cNvPr id="3" name="Espace réservé du contenu 2"/>
          <p:cNvSpPr>
            <a:spLocks noGrp="1"/>
          </p:cNvSpPr>
          <p:nvPr>
            <p:ph idx="1"/>
          </p:nvPr>
        </p:nvSpPr>
        <p:spPr>
          <a:xfrm>
            <a:off x="457200" y="1600199"/>
            <a:ext cx="8229600" cy="4951881"/>
          </a:xfrm>
        </p:spPr>
        <p:txBody>
          <a:bodyPr>
            <a:noAutofit/>
          </a:bodyPr>
          <a:lstStyle/>
          <a:p>
            <a:r>
              <a:rPr lang="fr-FR" sz="2800" dirty="0" smtClean="0">
                <a:latin typeface="Calibri"/>
                <a:cs typeface="Calibri"/>
              </a:rPr>
              <a:t>Master MEEF, 1</a:t>
            </a:r>
            <a:r>
              <a:rPr lang="fr-FR" sz="2800" baseline="30000" dirty="0" smtClean="0">
                <a:latin typeface="Calibri"/>
                <a:cs typeface="Calibri"/>
              </a:rPr>
              <a:t>er</a:t>
            </a:r>
            <a:r>
              <a:rPr lang="fr-FR" sz="2800" dirty="0" smtClean="0">
                <a:latin typeface="Calibri"/>
                <a:cs typeface="Calibri"/>
              </a:rPr>
              <a:t> degré : 3 volets (disciplinaire / professionnel / recherche)</a:t>
            </a:r>
          </a:p>
          <a:p>
            <a:r>
              <a:rPr lang="fr-FR" sz="2800" dirty="0" smtClean="0">
                <a:latin typeface="Calibri"/>
                <a:cs typeface="Calibri"/>
              </a:rPr>
              <a:t>UE </a:t>
            </a:r>
            <a:r>
              <a:rPr lang="fr-FR" sz="2800" dirty="0">
                <a:latin typeface="Calibri"/>
                <a:cs typeface="Calibri"/>
              </a:rPr>
              <a:t>d’initiation à la </a:t>
            </a:r>
            <a:r>
              <a:rPr lang="fr-FR" sz="2800" dirty="0" smtClean="0">
                <a:latin typeface="Calibri"/>
                <a:cs typeface="Calibri"/>
              </a:rPr>
              <a:t>recherche </a:t>
            </a:r>
            <a:r>
              <a:rPr lang="fr-FR" dirty="0" smtClean="0">
                <a:latin typeface="Calibri"/>
                <a:cs typeface="Calibri"/>
              </a:rPr>
              <a:t>: </a:t>
            </a:r>
          </a:p>
          <a:p>
            <a:pPr lvl="1"/>
            <a:r>
              <a:rPr lang="fr-FR" dirty="0">
                <a:latin typeface="Calibri"/>
                <a:cs typeface="Calibri"/>
              </a:rPr>
              <a:t>O</a:t>
            </a:r>
            <a:r>
              <a:rPr lang="fr-FR" dirty="0" smtClean="0">
                <a:latin typeface="Calibri"/>
                <a:cs typeface="Calibri"/>
              </a:rPr>
              <a:t>ption au choix parmi un grand nombre de propositions rattachées à des laboratoires de recherche</a:t>
            </a:r>
          </a:p>
          <a:p>
            <a:pPr lvl="1"/>
            <a:r>
              <a:rPr lang="fr-FR" dirty="0" smtClean="0">
                <a:latin typeface="Calibri"/>
                <a:cs typeface="Calibri"/>
              </a:rPr>
              <a:t>Un nombre d’heures important : 120h sur 2 ans</a:t>
            </a:r>
          </a:p>
          <a:p>
            <a:pPr lvl="1"/>
            <a:r>
              <a:rPr lang="fr-FR" dirty="0" smtClean="0">
                <a:latin typeface="Calibri"/>
                <a:cs typeface="Calibri"/>
              </a:rPr>
              <a:t>Option « Apprentissages mathématiques à l’école : approche didactique »</a:t>
            </a:r>
          </a:p>
          <a:p>
            <a:pPr lvl="1"/>
            <a:r>
              <a:rPr lang="fr-FR" dirty="0" smtClean="0">
                <a:latin typeface="Calibri"/>
                <a:cs typeface="Calibri"/>
              </a:rPr>
              <a:t>Objectif : </a:t>
            </a:r>
            <a:r>
              <a:rPr lang="fr-FR" dirty="0">
                <a:latin typeface="Calibri"/>
                <a:cs typeface="Calibri"/>
              </a:rPr>
              <a:t>« S’initier à la recherche en produisant un travail personnel de recherche, rend mieux capable de lire des travaux de recherche, de s’en approprier les résultats, de les mettre en relation avec les connaissances déjà disponibles et de développer une attitude réflexive. »</a:t>
            </a:r>
          </a:p>
          <a:p>
            <a:pPr lvl="1"/>
            <a:endParaRPr lang="fr-FR" sz="2800" dirty="0" smtClean="0">
              <a:latin typeface="Calibri"/>
              <a:cs typeface="Calibri"/>
            </a:endParaRPr>
          </a:p>
        </p:txBody>
      </p:sp>
    </p:spTree>
    <p:extLst>
      <p:ext uri="{BB962C8B-B14F-4D97-AF65-F5344CB8AC3E}">
        <p14:creationId xmlns:p14="http://schemas.microsoft.com/office/powerpoint/2010/main" val="6349313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Données analysées</a:t>
            </a:r>
            <a:endParaRPr lang="fr-FR" dirty="0"/>
          </a:p>
        </p:txBody>
      </p:sp>
      <p:sp>
        <p:nvSpPr>
          <p:cNvPr id="3" name="Espace réservé du contenu 2"/>
          <p:cNvSpPr>
            <a:spLocks noGrp="1"/>
          </p:cNvSpPr>
          <p:nvPr>
            <p:ph idx="1"/>
          </p:nvPr>
        </p:nvSpPr>
        <p:spPr/>
        <p:txBody>
          <a:bodyPr>
            <a:normAutofit fontScale="92500" lnSpcReduction="20000"/>
          </a:bodyPr>
          <a:lstStyle/>
          <a:p>
            <a:r>
              <a:rPr lang="fr-FR" sz="3200" dirty="0" smtClean="0"/>
              <a:t>Pendant le Master (2011 – 2013) :</a:t>
            </a:r>
          </a:p>
          <a:p>
            <a:pPr lvl="1"/>
            <a:r>
              <a:rPr lang="fr-FR" sz="2800" dirty="0"/>
              <a:t>C</a:t>
            </a:r>
            <a:r>
              <a:rPr lang="fr-FR" sz="2800" dirty="0" smtClean="0"/>
              <a:t>ontenus de l'option (1</a:t>
            </a:r>
            <a:r>
              <a:rPr lang="fr-FR" sz="2800" baseline="30000" dirty="0" smtClean="0"/>
              <a:t>ère</a:t>
            </a:r>
            <a:r>
              <a:rPr lang="fr-FR" sz="2800" dirty="0" smtClean="0"/>
              <a:t> maquette), reliés aux pratiques visées</a:t>
            </a:r>
          </a:p>
          <a:p>
            <a:pPr lvl="1"/>
            <a:r>
              <a:rPr lang="fr-FR" sz="2800" dirty="0"/>
              <a:t>Q</a:t>
            </a:r>
            <a:r>
              <a:rPr lang="fr-FR" sz="2800" dirty="0" smtClean="0"/>
              <a:t>uestionnaire fin de M2</a:t>
            </a:r>
          </a:p>
          <a:p>
            <a:r>
              <a:rPr lang="fr-FR" sz="3200" dirty="0" smtClean="0"/>
              <a:t>Suivi PES (2013 – 2014) :</a:t>
            </a:r>
          </a:p>
          <a:p>
            <a:pPr lvl="1"/>
            <a:r>
              <a:rPr lang="fr-FR" sz="2800" dirty="0"/>
              <a:t>P</a:t>
            </a:r>
            <a:r>
              <a:rPr lang="fr-FR" sz="2800" dirty="0" smtClean="0"/>
              <a:t>rotocole de visite</a:t>
            </a:r>
          </a:p>
          <a:p>
            <a:pPr lvl="1"/>
            <a:r>
              <a:rPr lang="fr-FR" sz="2800" dirty="0"/>
              <a:t>G</a:t>
            </a:r>
            <a:r>
              <a:rPr lang="fr-FR" sz="2800" dirty="0" smtClean="0"/>
              <a:t>rille d'observation</a:t>
            </a:r>
          </a:p>
          <a:p>
            <a:pPr lvl="1"/>
            <a:r>
              <a:rPr lang="fr-FR" sz="2800" dirty="0"/>
              <a:t>E</a:t>
            </a:r>
            <a:r>
              <a:rPr lang="fr-FR" sz="2800" dirty="0" smtClean="0"/>
              <a:t>ntretien</a:t>
            </a:r>
          </a:p>
          <a:p>
            <a:pPr lvl="1"/>
            <a:r>
              <a:rPr lang="fr-FR" sz="2800" dirty="0"/>
              <a:t>B</a:t>
            </a:r>
            <a:r>
              <a:rPr lang="fr-FR" sz="2800" dirty="0" smtClean="0"/>
              <a:t>ilans de formation</a:t>
            </a:r>
          </a:p>
          <a:p>
            <a:pPr lvl="1"/>
            <a:r>
              <a:rPr lang="fr-FR" sz="2800" dirty="0" smtClean="0"/>
              <a:t>Echelle de développement</a:t>
            </a:r>
          </a:p>
          <a:p>
            <a:r>
              <a:rPr lang="fr-FR" sz="3200" dirty="0" smtClean="0"/>
              <a:t>Suivi de 13 étudiants de l'option</a:t>
            </a:r>
            <a:r>
              <a:rPr lang="fr-FR" sz="3200" dirty="0"/>
              <a:t> </a:t>
            </a:r>
            <a:r>
              <a:rPr lang="fr-FR" sz="3200" dirty="0" smtClean="0"/>
              <a:t>et de 8 PES hors option (2 visites)</a:t>
            </a:r>
          </a:p>
          <a:p>
            <a:pPr>
              <a:buNone/>
            </a:pPr>
            <a:endParaRPr lang="fr-FR" sz="3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Questionnaires en fin de Master</a:t>
            </a:r>
          </a:p>
        </p:txBody>
      </p:sp>
      <p:sp>
        <p:nvSpPr>
          <p:cNvPr id="3" name="Espace réservé du contenu 2"/>
          <p:cNvSpPr>
            <a:spLocks noGrp="1"/>
          </p:cNvSpPr>
          <p:nvPr>
            <p:ph idx="1"/>
          </p:nvPr>
        </p:nvSpPr>
        <p:spPr>
          <a:xfrm>
            <a:off x="457200" y="1490993"/>
            <a:ext cx="8229600" cy="4876800"/>
          </a:xfrm>
        </p:spPr>
        <p:txBody>
          <a:bodyPr>
            <a:noAutofit/>
          </a:bodyPr>
          <a:lstStyle/>
          <a:p>
            <a:r>
              <a:rPr lang="fr-FR" sz="2600" dirty="0"/>
              <a:t>D</a:t>
            </a:r>
            <a:r>
              <a:rPr lang="fr-FR" sz="2600" dirty="0" smtClean="0"/>
              <a:t>es questions relatives à l'intérêt porté aux contenus de l'option, aux liens faits avec le reste du Master, à la place du mémoire dans la formation, aux résultats obtenus au concours, et aux stages en M2</a:t>
            </a:r>
          </a:p>
          <a:p>
            <a:r>
              <a:rPr lang="fr-FR" sz="2600" dirty="0" smtClean="0"/>
              <a:t>L’analyse </a:t>
            </a:r>
            <a:r>
              <a:rPr lang="fr-FR" sz="2600" dirty="0"/>
              <a:t>de productions d’élèves semble avoir particulièrement </a:t>
            </a:r>
            <a:r>
              <a:rPr lang="fr-FR" sz="2600" dirty="0" smtClean="0"/>
              <a:t>intéressé les étudiants, </a:t>
            </a:r>
            <a:r>
              <a:rPr lang="fr-FR" sz="2600" dirty="0"/>
              <a:t>tant en terme de contenus que pour l’usage en stage et pour le mémoire</a:t>
            </a:r>
          </a:p>
          <a:p>
            <a:r>
              <a:rPr lang="fr-FR" sz="2600" dirty="0"/>
              <a:t>L’analyse de vidéos, de manuels et de tâches aussi mais dans une moindre mesure</a:t>
            </a:r>
          </a:p>
          <a:p>
            <a:r>
              <a:rPr lang="fr-FR" sz="2600" dirty="0"/>
              <a:t>Liens avec les UE préparant à l’oral du CRPE, mais moins avec les UE encadrant les stages</a:t>
            </a:r>
          </a:p>
          <a:p>
            <a:pPr lvl="1"/>
            <a:endParaRPr lang="fr-FR" sz="2600"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13943029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742"/>
            <a:ext cx="8474268" cy="990600"/>
          </a:xfrm>
        </p:spPr>
        <p:txBody>
          <a:bodyPr>
            <a:noAutofit/>
          </a:bodyPr>
          <a:lstStyle/>
          <a:p>
            <a:r>
              <a:rPr lang="fr-FR" sz="3200" dirty="0" smtClean="0"/>
              <a:t>Bilan sur le développement des pratiques des PES de l’OR1</a:t>
            </a:r>
            <a:endParaRPr lang="fr-FR" sz="3200"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22</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393591270"/>
              </p:ext>
            </p:extLst>
          </p:nvPr>
        </p:nvGraphicFramePr>
        <p:xfrm>
          <a:off x="457200" y="1068342"/>
          <a:ext cx="8229600" cy="5516880"/>
        </p:xfrm>
        <a:graphic>
          <a:graphicData uri="http://schemas.openxmlformats.org/drawingml/2006/table">
            <a:tbl>
              <a:tblPr firstRow="1" bandRow="1">
                <a:tableStyleId>{5C22544A-7EE6-4342-B048-85BDC9FD1C3A}</a:tableStyleId>
              </a:tblPr>
              <a:tblGrid>
                <a:gridCol w="6234341"/>
                <a:gridCol w="625555"/>
                <a:gridCol w="701379"/>
                <a:gridCol w="668325"/>
              </a:tblGrid>
              <a:tr h="370840">
                <a:tc>
                  <a:txBody>
                    <a:bodyPr/>
                    <a:lstStyle/>
                    <a:p>
                      <a:r>
                        <a:rPr lang="fr-FR" dirty="0" smtClean="0"/>
                        <a:t>Pratiques</a:t>
                      </a:r>
                      <a:endParaRPr lang="fr-FR" dirty="0"/>
                    </a:p>
                  </a:txBody>
                  <a:tcPr/>
                </a:tc>
                <a:tc>
                  <a:txBody>
                    <a:bodyPr/>
                    <a:lstStyle/>
                    <a:p>
                      <a:r>
                        <a:rPr lang="fr-FR" dirty="0" smtClean="0"/>
                        <a:t>C</a:t>
                      </a:r>
                      <a:endParaRPr lang="fr-FR" dirty="0"/>
                    </a:p>
                  </a:txBody>
                  <a:tcPr/>
                </a:tc>
                <a:tc>
                  <a:txBody>
                    <a:bodyPr/>
                    <a:lstStyle/>
                    <a:p>
                      <a:r>
                        <a:rPr lang="fr-FR" dirty="0" smtClean="0"/>
                        <a:t>B</a:t>
                      </a:r>
                      <a:endParaRPr lang="fr-FR" dirty="0"/>
                    </a:p>
                  </a:txBody>
                  <a:tcPr/>
                </a:tc>
                <a:tc>
                  <a:txBody>
                    <a:bodyPr/>
                    <a:lstStyle/>
                    <a:p>
                      <a:r>
                        <a:rPr lang="fr-FR" dirty="0" smtClean="0"/>
                        <a:t>A</a:t>
                      </a:r>
                      <a:endParaRPr lang="fr-FR" dirty="0"/>
                    </a:p>
                  </a:txBody>
                  <a:tcPr/>
                </a:tc>
              </a:tr>
              <a:tr h="370840">
                <a:tc>
                  <a:txBody>
                    <a:bodyPr/>
                    <a:lstStyle/>
                    <a:p>
                      <a:pPr>
                        <a:spcAft>
                          <a:spcPts val="1200"/>
                        </a:spcAft>
                      </a:pPr>
                      <a:r>
                        <a:rPr lang="fr-FR" sz="1800" b="0" dirty="0">
                          <a:effectLst/>
                          <a:latin typeface="Cambria"/>
                          <a:ea typeface="ＭＳ 明朝"/>
                          <a:cs typeface="Cambria"/>
                        </a:rPr>
                        <a:t>R</a:t>
                      </a:r>
                      <a:r>
                        <a:rPr lang="fr-FR" sz="1800" b="0" dirty="0" smtClean="0">
                          <a:effectLst/>
                          <a:latin typeface="Cambria"/>
                          <a:ea typeface="ＭＳ 明朝"/>
                          <a:cs typeface="Cambria"/>
                        </a:rPr>
                        <a:t>epérer </a:t>
                      </a:r>
                      <a:r>
                        <a:rPr lang="fr-FR" sz="1800" b="0" dirty="0">
                          <a:effectLst/>
                          <a:latin typeface="Cambria"/>
                          <a:ea typeface="ＭＳ 明朝"/>
                          <a:cs typeface="Cambria"/>
                        </a:rPr>
                        <a:t>les enjeux d’un apprentissage pour choisir une situation adaptée</a:t>
                      </a:r>
                      <a:endParaRPr lang="fr-FR" sz="2800" b="0" dirty="0">
                        <a:effectLst/>
                        <a:latin typeface="Cambria"/>
                        <a:ea typeface="ＭＳ 明朝"/>
                        <a:cs typeface="Times New Roman"/>
                      </a:endParaRPr>
                    </a:p>
                  </a:txBody>
                  <a:tcPr marL="68580" marR="68580" marT="0" marB="0"/>
                </a:tc>
                <a:tc>
                  <a:txBody>
                    <a:bodyPr/>
                    <a:lstStyle/>
                    <a:p>
                      <a:r>
                        <a:rPr lang="fr-FR" b="0" dirty="0" smtClean="0"/>
                        <a:t>1</a:t>
                      </a:r>
                      <a:endParaRPr lang="fr-FR" b="0" dirty="0"/>
                    </a:p>
                  </a:txBody>
                  <a:tcPr/>
                </a:tc>
                <a:tc>
                  <a:txBody>
                    <a:bodyPr/>
                    <a:lstStyle/>
                    <a:p>
                      <a:r>
                        <a:rPr lang="fr-FR" b="0" dirty="0" smtClean="0">
                          <a:solidFill>
                            <a:srgbClr val="FF0000"/>
                          </a:solidFill>
                        </a:rPr>
                        <a:t>5</a:t>
                      </a:r>
                      <a:endParaRPr lang="fr-FR" b="0" dirty="0">
                        <a:solidFill>
                          <a:srgbClr val="FF0000"/>
                        </a:solidFill>
                      </a:endParaRPr>
                    </a:p>
                  </a:txBody>
                  <a:tcPr/>
                </a:tc>
                <a:tc>
                  <a:txBody>
                    <a:bodyPr/>
                    <a:lstStyle/>
                    <a:p>
                      <a:r>
                        <a:rPr lang="fr-FR" b="0" dirty="0" smtClean="0">
                          <a:solidFill>
                            <a:srgbClr val="FF0000"/>
                          </a:solidFill>
                        </a:rPr>
                        <a:t>6</a:t>
                      </a:r>
                      <a:endParaRPr lang="fr-FR" b="0" dirty="0">
                        <a:solidFill>
                          <a:srgbClr val="FF0000"/>
                        </a:solidFill>
                      </a:endParaRPr>
                    </a:p>
                  </a:txBody>
                  <a:tcPr/>
                </a:tc>
              </a:tr>
              <a:tr h="370840">
                <a:tc>
                  <a:txBody>
                    <a:bodyPr/>
                    <a:lstStyle/>
                    <a:p>
                      <a:pPr>
                        <a:spcAft>
                          <a:spcPts val="1200"/>
                        </a:spcAft>
                      </a:pPr>
                      <a:r>
                        <a:rPr lang="fr-FR" sz="1800" b="0" dirty="0">
                          <a:effectLst/>
                          <a:latin typeface="Cambria"/>
                          <a:ea typeface="ＭＳ 明朝"/>
                          <a:cs typeface="Cambria"/>
                        </a:rPr>
                        <a:t>C</a:t>
                      </a:r>
                      <a:r>
                        <a:rPr lang="fr-FR" sz="1800" b="0" dirty="0" smtClean="0">
                          <a:effectLst/>
                          <a:latin typeface="Cambria"/>
                          <a:ea typeface="ＭＳ 明朝"/>
                          <a:cs typeface="Cambria"/>
                        </a:rPr>
                        <a:t>onstruire </a:t>
                      </a:r>
                      <a:r>
                        <a:rPr lang="fr-FR" sz="1800" b="0" dirty="0">
                          <a:effectLst/>
                          <a:latin typeface="Cambria"/>
                          <a:ea typeface="ＭＳ 明朝"/>
                          <a:cs typeface="Cambria"/>
                        </a:rPr>
                        <a:t>une situation adaptée (par rapport aux objectifs, à la séquence)</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solidFill>
                            <a:srgbClr val="FF0000"/>
                          </a:solidFill>
                        </a:rPr>
                        <a:t>6</a:t>
                      </a:r>
                      <a:endParaRPr lang="fr-FR" dirty="0">
                        <a:solidFill>
                          <a:srgbClr val="FF0000"/>
                        </a:solidFill>
                      </a:endParaRPr>
                    </a:p>
                  </a:txBody>
                  <a:tcPr/>
                </a:tc>
                <a:tc>
                  <a:txBody>
                    <a:bodyPr/>
                    <a:lstStyle/>
                    <a:p>
                      <a:r>
                        <a:rPr lang="fr-FR" dirty="0" smtClean="0">
                          <a:solidFill>
                            <a:srgbClr val="FF0000"/>
                          </a:solidFill>
                        </a:rPr>
                        <a:t>5</a:t>
                      </a:r>
                      <a:endParaRPr lang="fr-FR" dirty="0">
                        <a:solidFill>
                          <a:srgbClr val="FF0000"/>
                        </a:solidFill>
                      </a:endParaRPr>
                    </a:p>
                  </a:txBody>
                  <a:tcPr/>
                </a:tc>
              </a:tr>
              <a:tr h="370840">
                <a:tc>
                  <a:txBody>
                    <a:bodyPr/>
                    <a:lstStyle/>
                    <a:p>
                      <a:pPr>
                        <a:spcAft>
                          <a:spcPts val="1200"/>
                        </a:spcAft>
                      </a:pPr>
                      <a:r>
                        <a:rPr lang="fr-FR" sz="1800" b="0" dirty="0">
                          <a:effectLst/>
                          <a:latin typeface="Cambria"/>
                          <a:ea typeface="ＭＳ 明朝"/>
                          <a:cs typeface="Cambria"/>
                        </a:rPr>
                        <a:t>C</a:t>
                      </a:r>
                      <a:r>
                        <a:rPr lang="fr-FR" sz="1800" b="0" dirty="0" smtClean="0">
                          <a:effectLst/>
                          <a:latin typeface="Cambria"/>
                          <a:ea typeface="ＭＳ 明朝"/>
                          <a:cs typeface="Cambria"/>
                        </a:rPr>
                        <a:t>hoisir </a:t>
                      </a:r>
                      <a:r>
                        <a:rPr lang="fr-FR" sz="1800" b="0" dirty="0">
                          <a:effectLst/>
                          <a:latin typeface="Cambria"/>
                          <a:ea typeface="ＭＳ 明朝"/>
                          <a:cs typeface="Cambria"/>
                        </a:rPr>
                        <a:t>et utiliser de façon pertinente un manuel ou d'autres ressources</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t>8</a:t>
                      </a:r>
                      <a:endParaRPr lang="fr-FR" dirty="0"/>
                    </a:p>
                  </a:txBody>
                  <a:tcPr/>
                </a:tc>
                <a:tc>
                  <a:txBody>
                    <a:bodyPr/>
                    <a:lstStyle/>
                    <a:p>
                      <a:r>
                        <a:rPr lang="fr-FR" dirty="0" smtClean="0"/>
                        <a:t>3</a:t>
                      </a:r>
                      <a:endParaRPr lang="fr-FR" dirty="0"/>
                    </a:p>
                  </a:txBody>
                  <a:tcPr/>
                </a:tc>
              </a:tr>
              <a:tr h="370840">
                <a:tc>
                  <a:txBody>
                    <a:bodyPr/>
                    <a:lstStyle/>
                    <a:p>
                      <a:pPr>
                        <a:spcAft>
                          <a:spcPts val="1200"/>
                        </a:spcAft>
                      </a:pPr>
                      <a:r>
                        <a:rPr lang="fr-FR" sz="1800" b="0" dirty="0">
                          <a:effectLst/>
                          <a:latin typeface="Cambria"/>
                          <a:ea typeface="ＭＳ 明朝"/>
                          <a:cs typeface="Cambria"/>
                        </a:rPr>
                        <a:t>C</a:t>
                      </a:r>
                      <a:r>
                        <a:rPr lang="fr-FR" sz="1800" b="0" dirty="0" smtClean="0">
                          <a:effectLst/>
                          <a:latin typeface="Cambria"/>
                          <a:ea typeface="ＭＳ 明朝"/>
                          <a:cs typeface="Cambria"/>
                        </a:rPr>
                        <a:t>onnaître </a:t>
                      </a:r>
                      <a:r>
                        <a:rPr lang="fr-FR" sz="1800" b="0" dirty="0">
                          <a:effectLst/>
                          <a:latin typeface="Cambria"/>
                          <a:ea typeface="ＭＳ 明朝"/>
                          <a:cs typeface="Cambria"/>
                        </a:rPr>
                        <a:t>les savoirs mathématiques et leur didactique en lien avec leur enseignement</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t>8</a:t>
                      </a:r>
                      <a:endParaRPr lang="fr-FR" dirty="0"/>
                    </a:p>
                  </a:txBody>
                  <a:tcPr/>
                </a:tc>
                <a:tc>
                  <a:txBody>
                    <a:bodyPr/>
                    <a:lstStyle/>
                    <a:p>
                      <a:r>
                        <a:rPr lang="fr-FR" dirty="0" smtClean="0"/>
                        <a:t>3</a:t>
                      </a:r>
                      <a:endParaRPr lang="fr-FR" dirty="0"/>
                    </a:p>
                  </a:txBody>
                  <a:tcPr/>
                </a:tc>
              </a:tr>
              <a:tr h="370840">
                <a:tc>
                  <a:txBody>
                    <a:bodyPr/>
                    <a:lstStyle/>
                    <a:p>
                      <a:pPr>
                        <a:spcAft>
                          <a:spcPts val="1200"/>
                        </a:spcAft>
                      </a:pPr>
                      <a:r>
                        <a:rPr lang="fr-FR" sz="1800" b="0" dirty="0">
                          <a:effectLst/>
                          <a:latin typeface="Cambria"/>
                          <a:ea typeface="ＭＳ 明朝"/>
                          <a:cs typeface="Cambria"/>
                        </a:rPr>
                        <a:t>C</a:t>
                      </a:r>
                      <a:r>
                        <a:rPr lang="fr-FR" sz="1800" b="0" dirty="0" smtClean="0">
                          <a:effectLst/>
                          <a:latin typeface="Cambria"/>
                          <a:ea typeface="ＭＳ 明朝"/>
                          <a:cs typeface="Cambria"/>
                        </a:rPr>
                        <a:t>onnaître </a:t>
                      </a:r>
                      <a:r>
                        <a:rPr lang="fr-FR" sz="1800" b="0" dirty="0">
                          <a:effectLst/>
                          <a:latin typeface="Cambria"/>
                          <a:ea typeface="ＭＳ 明朝"/>
                          <a:cs typeface="Cambria"/>
                        </a:rPr>
                        <a:t>les savoirs mathématiques et leur didactique en lien avec les apprentissages des élèves</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t>9</a:t>
                      </a:r>
                      <a:endParaRPr lang="fr-FR" dirty="0"/>
                    </a:p>
                  </a:txBody>
                  <a:tcPr/>
                </a:tc>
                <a:tc>
                  <a:txBody>
                    <a:bodyPr/>
                    <a:lstStyle/>
                    <a:p>
                      <a:r>
                        <a:rPr lang="fr-FR" dirty="0" smtClean="0"/>
                        <a:t>2</a:t>
                      </a:r>
                      <a:endParaRPr lang="fr-FR" dirty="0"/>
                    </a:p>
                  </a:txBody>
                  <a:tcPr/>
                </a:tc>
              </a:tr>
              <a:tr h="370840">
                <a:tc>
                  <a:txBody>
                    <a:bodyPr/>
                    <a:lstStyle/>
                    <a:p>
                      <a:pPr>
                        <a:spcAft>
                          <a:spcPts val="1200"/>
                        </a:spcAft>
                      </a:pPr>
                      <a:r>
                        <a:rPr lang="fr-FR" sz="1800" b="0" dirty="0">
                          <a:effectLst/>
                          <a:latin typeface="Cambria"/>
                          <a:ea typeface="ＭＳ 明朝"/>
                          <a:cs typeface="Cambria"/>
                        </a:rPr>
                        <a:t>G</a:t>
                      </a:r>
                      <a:r>
                        <a:rPr lang="fr-FR" sz="1800" b="0" dirty="0" smtClean="0">
                          <a:effectLst/>
                          <a:latin typeface="Cambria"/>
                          <a:ea typeface="ＭＳ 明朝"/>
                          <a:cs typeface="Cambria"/>
                        </a:rPr>
                        <a:t>érer </a:t>
                      </a:r>
                      <a:r>
                        <a:rPr lang="fr-FR" sz="1800" b="0" dirty="0">
                          <a:effectLst/>
                          <a:latin typeface="Cambria"/>
                          <a:ea typeface="ＭＳ 明朝"/>
                          <a:cs typeface="Cambria"/>
                        </a:rPr>
                        <a:t>différents types de séances</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t>7</a:t>
                      </a:r>
                      <a:endParaRPr lang="fr-FR" dirty="0"/>
                    </a:p>
                  </a:txBody>
                  <a:tcPr/>
                </a:tc>
                <a:tc>
                  <a:txBody>
                    <a:bodyPr/>
                    <a:lstStyle/>
                    <a:p>
                      <a:r>
                        <a:rPr lang="fr-FR" dirty="0" smtClean="0"/>
                        <a:t>4</a:t>
                      </a:r>
                      <a:endParaRPr lang="fr-FR" dirty="0"/>
                    </a:p>
                  </a:txBody>
                  <a:tcPr/>
                </a:tc>
              </a:tr>
              <a:tr h="370840">
                <a:tc>
                  <a:txBody>
                    <a:bodyPr/>
                    <a:lstStyle/>
                    <a:p>
                      <a:pPr>
                        <a:spcAft>
                          <a:spcPts val="1200"/>
                        </a:spcAft>
                      </a:pPr>
                      <a:r>
                        <a:rPr lang="fr-FR" sz="1800" b="0" dirty="0">
                          <a:effectLst/>
                          <a:latin typeface="Cambria"/>
                          <a:ea typeface="ＭＳ 明朝"/>
                          <a:cs typeface="Cambria"/>
                        </a:rPr>
                        <a:t>G</a:t>
                      </a:r>
                      <a:r>
                        <a:rPr lang="fr-FR" sz="1800" b="0" dirty="0" smtClean="0">
                          <a:effectLst/>
                          <a:latin typeface="Cambria"/>
                          <a:ea typeface="ＭＳ 明朝"/>
                          <a:cs typeface="Cambria"/>
                        </a:rPr>
                        <a:t>érer </a:t>
                      </a:r>
                      <a:r>
                        <a:rPr lang="fr-FR" sz="1800" b="0" dirty="0">
                          <a:effectLst/>
                          <a:latin typeface="Cambria"/>
                          <a:ea typeface="ＭＳ 明朝"/>
                          <a:cs typeface="Cambria"/>
                        </a:rPr>
                        <a:t>les différentes phases d'une séance (dévolution, recherche, mise en commun  institutionnalisation)</a:t>
                      </a:r>
                      <a:endParaRPr lang="fr-FR" sz="2800" b="0" dirty="0">
                        <a:effectLst/>
                        <a:latin typeface="Cambria"/>
                        <a:ea typeface="ＭＳ 明朝"/>
                        <a:cs typeface="Times New Roman"/>
                      </a:endParaRPr>
                    </a:p>
                  </a:txBody>
                  <a:tcPr marL="68580" marR="68580" marT="0" marB="0"/>
                </a:tc>
                <a:tc>
                  <a:txBody>
                    <a:bodyPr/>
                    <a:lstStyle/>
                    <a:p>
                      <a:r>
                        <a:rPr lang="fr-FR" b="1" dirty="0" smtClean="0"/>
                        <a:t>1</a:t>
                      </a:r>
                      <a:endParaRPr lang="fr-FR" b="1" dirty="0"/>
                    </a:p>
                  </a:txBody>
                  <a:tcPr/>
                </a:tc>
                <a:tc>
                  <a:txBody>
                    <a:bodyPr/>
                    <a:lstStyle/>
                    <a:p>
                      <a:r>
                        <a:rPr lang="fr-FR" b="1" dirty="0" smtClean="0">
                          <a:solidFill>
                            <a:srgbClr val="FF0000"/>
                          </a:solidFill>
                        </a:rPr>
                        <a:t>4</a:t>
                      </a:r>
                      <a:endParaRPr lang="fr-FR" b="1" dirty="0">
                        <a:solidFill>
                          <a:srgbClr val="FF0000"/>
                        </a:solidFill>
                      </a:endParaRPr>
                    </a:p>
                  </a:txBody>
                  <a:tcPr/>
                </a:tc>
                <a:tc>
                  <a:txBody>
                    <a:bodyPr/>
                    <a:lstStyle/>
                    <a:p>
                      <a:r>
                        <a:rPr lang="fr-FR" b="1" dirty="0" smtClean="0">
                          <a:solidFill>
                            <a:srgbClr val="FF0000"/>
                          </a:solidFill>
                        </a:rPr>
                        <a:t>7</a:t>
                      </a:r>
                      <a:endParaRPr lang="fr-FR" b="1" dirty="0">
                        <a:solidFill>
                          <a:srgbClr val="FF0000"/>
                        </a:solidFill>
                      </a:endParaRPr>
                    </a:p>
                  </a:txBody>
                  <a:tcPr/>
                </a:tc>
              </a:tr>
              <a:tr h="370840">
                <a:tc>
                  <a:txBody>
                    <a:bodyPr/>
                    <a:lstStyle/>
                    <a:p>
                      <a:pPr>
                        <a:spcAft>
                          <a:spcPts val="1200"/>
                        </a:spcAft>
                      </a:pPr>
                      <a:r>
                        <a:rPr lang="fr-FR" sz="1800" b="0" dirty="0">
                          <a:effectLst/>
                          <a:latin typeface="Cambria"/>
                          <a:ea typeface="ＭＳ 明朝"/>
                          <a:cs typeface="Cambria"/>
                        </a:rPr>
                        <a:t>évaluer les élèves</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b="1" dirty="0" smtClean="0"/>
                        <a:t>8</a:t>
                      </a:r>
                      <a:endParaRPr lang="fr-FR" b="1" dirty="0"/>
                    </a:p>
                  </a:txBody>
                  <a:tcPr/>
                </a:tc>
                <a:tc>
                  <a:txBody>
                    <a:bodyPr/>
                    <a:lstStyle/>
                    <a:p>
                      <a:r>
                        <a:rPr lang="fr-FR" b="1" dirty="0" smtClean="0"/>
                        <a:t>3</a:t>
                      </a:r>
                      <a:endParaRPr lang="fr-FR" b="1" dirty="0"/>
                    </a:p>
                  </a:txBody>
                  <a:tcPr/>
                </a:tc>
              </a:tr>
              <a:tr h="370840">
                <a:tc>
                  <a:txBody>
                    <a:bodyPr/>
                    <a:lstStyle/>
                    <a:p>
                      <a:pPr>
                        <a:spcAft>
                          <a:spcPts val="1200"/>
                        </a:spcAft>
                      </a:pPr>
                      <a:r>
                        <a:rPr lang="fr-FR" sz="1800" b="0" dirty="0">
                          <a:effectLst/>
                          <a:latin typeface="Cambria"/>
                          <a:ea typeface="ＭＳ 明朝"/>
                          <a:cs typeface="Cambria"/>
                        </a:rPr>
                        <a:t>G</a:t>
                      </a:r>
                      <a:r>
                        <a:rPr lang="fr-FR" sz="1800" b="0" dirty="0" smtClean="0">
                          <a:effectLst/>
                          <a:latin typeface="Cambria"/>
                          <a:ea typeface="ＭＳ 明朝"/>
                          <a:cs typeface="Cambria"/>
                        </a:rPr>
                        <a:t>érer </a:t>
                      </a:r>
                      <a:r>
                        <a:rPr lang="fr-FR" sz="1800" b="0" dirty="0">
                          <a:effectLst/>
                          <a:latin typeface="Cambria"/>
                          <a:ea typeface="ＭＳ 明朝"/>
                          <a:cs typeface="Cambria"/>
                        </a:rPr>
                        <a:t>l'hétérogénéité des procédures des élèves</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b="1" dirty="0" smtClean="0"/>
                        <a:t>9</a:t>
                      </a:r>
                      <a:endParaRPr lang="fr-FR" b="1" dirty="0"/>
                    </a:p>
                  </a:txBody>
                  <a:tcPr/>
                </a:tc>
                <a:tc>
                  <a:txBody>
                    <a:bodyPr/>
                    <a:lstStyle/>
                    <a:p>
                      <a:r>
                        <a:rPr lang="fr-FR" b="1" dirty="0" smtClean="0"/>
                        <a:t>2</a:t>
                      </a:r>
                      <a:endParaRPr lang="fr-FR" b="1" dirty="0"/>
                    </a:p>
                  </a:txBody>
                  <a:tcPr/>
                </a:tc>
              </a:tr>
              <a:tr h="370840">
                <a:tc>
                  <a:txBody>
                    <a:bodyPr/>
                    <a:lstStyle/>
                    <a:p>
                      <a:pPr>
                        <a:spcAft>
                          <a:spcPts val="1200"/>
                        </a:spcAft>
                      </a:pPr>
                      <a:r>
                        <a:rPr lang="fr-FR" sz="1800" b="0" dirty="0">
                          <a:effectLst/>
                          <a:latin typeface="Cambria"/>
                          <a:ea typeface="ＭＳ 明朝"/>
                          <a:cs typeface="Cambria"/>
                        </a:rPr>
                        <a:t>F</a:t>
                      </a:r>
                      <a:r>
                        <a:rPr lang="fr-FR" sz="1800" b="0" dirty="0" smtClean="0">
                          <a:effectLst/>
                          <a:latin typeface="Cambria"/>
                          <a:ea typeface="ＭＳ 明朝"/>
                          <a:cs typeface="Cambria"/>
                        </a:rPr>
                        <a:t>aire </a:t>
                      </a:r>
                      <a:r>
                        <a:rPr lang="fr-FR" sz="1800" b="0" dirty="0">
                          <a:effectLst/>
                          <a:latin typeface="Cambria"/>
                          <a:ea typeface="ＭＳ 明朝"/>
                          <a:cs typeface="Cambria"/>
                        </a:rPr>
                        <a:t>un retour réflexif sur une séance</a:t>
                      </a:r>
                      <a:endParaRPr lang="fr-FR" sz="2800" b="0" dirty="0">
                        <a:effectLst/>
                        <a:latin typeface="Cambria"/>
                        <a:ea typeface="ＭＳ 明朝"/>
                        <a:cs typeface="Times New Roman"/>
                      </a:endParaRPr>
                    </a:p>
                  </a:txBody>
                  <a:tcPr marL="68580" marR="68580" marT="0" marB="0"/>
                </a:tc>
                <a:tc>
                  <a:txBody>
                    <a:bodyPr/>
                    <a:lstStyle/>
                    <a:p>
                      <a:r>
                        <a:rPr lang="fr-FR" dirty="0" smtClean="0"/>
                        <a:t>1</a:t>
                      </a:r>
                      <a:endParaRPr lang="fr-FR" dirty="0"/>
                    </a:p>
                  </a:txBody>
                  <a:tcPr/>
                </a:tc>
                <a:tc>
                  <a:txBody>
                    <a:bodyPr/>
                    <a:lstStyle/>
                    <a:p>
                      <a:r>
                        <a:rPr lang="fr-FR" dirty="0" smtClean="0">
                          <a:solidFill>
                            <a:srgbClr val="FF0000"/>
                          </a:solidFill>
                        </a:rPr>
                        <a:t>4</a:t>
                      </a:r>
                      <a:endParaRPr lang="fr-FR" dirty="0">
                        <a:solidFill>
                          <a:srgbClr val="FF0000"/>
                        </a:solidFill>
                      </a:endParaRPr>
                    </a:p>
                  </a:txBody>
                  <a:tcPr/>
                </a:tc>
                <a:tc>
                  <a:txBody>
                    <a:bodyPr/>
                    <a:lstStyle/>
                    <a:p>
                      <a:r>
                        <a:rPr lang="fr-FR" dirty="0" smtClean="0">
                          <a:solidFill>
                            <a:srgbClr val="FF0000"/>
                          </a:solidFill>
                        </a:rPr>
                        <a:t>7</a:t>
                      </a:r>
                      <a:endParaRPr lang="fr-FR" dirty="0">
                        <a:solidFill>
                          <a:srgbClr val="FF0000"/>
                        </a:solidFill>
                      </a:endParaRPr>
                    </a:p>
                  </a:txBody>
                  <a:tcPr/>
                </a:tc>
              </a:tr>
              <a:tr h="370840">
                <a:tc>
                  <a:txBody>
                    <a:bodyPr/>
                    <a:lstStyle/>
                    <a:p>
                      <a:pPr>
                        <a:spcAft>
                          <a:spcPts val="1200"/>
                        </a:spcAft>
                      </a:pPr>
                      <a:r>
                        <a:rPr lang="fr-FR" sz="1800" b="0" dirty="0">
                          <a:effectLst/>
                          <a:latin typeface="Cambria"/>
                          <a:ea typeface="ＭＳ 明朝"/>
                          <a:cs typeface="Cambria"/>
                        </a:rPr>
                        <a:t>C</a:t>
                      </a:r>
                      <a:r>
                        <a:rPr lang="fr-FR" sz="1800" b="0" dirty="0" smtClean="0">
                          <a:effectLst/>
                          <a:latin typeface="Cambria"/>
                          <a:ea typeface="ＭＳ 明朝"/>
                          <a:cs typeface="Cambria"/>
                        </a:rPr>
                        <a:t>ontinuer </a:t>
                      </a:r>
                      <a:r>
                        <a:rPr lang="fr-FR" sz="1800" b="0" dirty="0">
                          <a:effectLst/>
                          <a:latin typeface="Cambria"/>
                          <a:ea typeface="ＭＳ 明朝"/>
                          <a:cs typeface="Cambria"/>
                        </a:rPr>
                        <a:t>à se former et innover</a:t>
                      </a:r>
                      <a:endParaRPr lang="fr-FR" sz="2800" b="0" dirty="0">
                        <a:effectLst/>
                        <a:latin typeface="Cambria"/>
                        <a:ea typeface="ＭＳ 明朝"/>
                        <a:cs typeface="Times New Roman"/>
                      </a:endParaRPr>
                    </a:p>
                  </a:txBody>
                  <a:tcPr marL="68580" marR="68580" marT="0" marB="0"/>
                </a:tc>
                <a:tc>
                  <a:txBody>
                    <a:bodyPr/>
                    <a:lstStyle/>
                    <a:p>
                      <a:r>
                        <a:rPr lang="fr-FR" b="1" dirty="0" smtClean="0"/>
                        <a:t>1</a:t>
                      </a:r>
                      <a:endParaRPr lang="fr-FR" b="1" dirty="0"/>
                    </a:p>
                  </a:txBody>
                  <a:tcPr/>
                </a:tc>
                <a:tc>
                  <a:txBody>
                    <a:bodyPr/>
                    <a:lstStyle/>
                    <a:p>
                      <a:r>
                        <a:rPr lang="fr-FR" b="1" dirty="0" smtClean="0">
                          <a:solidFill>
                            <a:srgbClr val="FF0000"/>
                          </a:solidFill>
                        </a:rPr>
                        <a:t>4</a:t>
                      </a:r>
                      <a:endParaRPr lang="fr-FR" b="1" dirty="0">
                        <a:solidFill>
                          <a:srgbClr val="FF0000"/>
                        </a:solidFill>
                      </a:endParaRPr>
                    </a:p>
                  </a:txBody>
                  <a:tcPr/>
                </a:tc>
                <a:tc>
                  <a:txBody>
                    <a:bodyPr/>
                    <a:lstStyle/>
                    <a:p>
                      <a:r>
                        <a:rPr lang="fr-FR" b="1" dirty="0" smtClean="0">
                          <a:solidFill>
                            <a:srgbClr val="FF0000"/>
                          </a:solidFill>
                        </a:rPr>
                        <a:t>7</a:t>
                      </a:r>
                      <a:endParaRPr lang="fr-FR" b="1" dirty="0">
                        <a:solidFill>
                          <a:srgbClr val="FF0000"/>
                        </a:solidFill>
                      </a:endParaRPr>
                    </a:p>
                  </a:txBody>
                  <a:tcPr/>
                </a:tc>
              </a:tr>
            </a:tbl>
          </a:graphicData>
        </a:graphic>
      </p:graphicFrame>
    </p:spTree>
    <p:extLst>
      <p:ext uri="{BB962C8B-B14F-4D97-AF65-F5344CB8AC3E}">
        <p14:creationId xmlns:p14="http://schemas.microsoft.com/office/powerpoint/2010/main" val="346263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régularités pour les étudiants ayant suivi l’OR1  </a:t>
            </a:r>
            <a:endParaRPr lang="fr-FR" dirty="0"/>
          </a:p>
        </p:txBody>
      </p:sp>
      <p:sp>
        <p:nvSpPr>
          <p:cNvPr id="3" name="Espace réservé du contenu 2"/>
          <p:cNvSpPr>
            <a:spLocks noGrp="1"/>
          </p:cNvSpPr>
          <p:nvPr>
            <p:ph idx="1"/>
          </p:nvPr>
        </p:nvSpPr>
        <p:spPr>
          <a:xfrm>
            <a:off x="284343" y="1600200"/>
            <a:ext cx="8402457" cy="5257800"/>
          </a:xfrm>
        </p:spPr>
        <p:txBody>
          <a:bodyPr>
            <a:normAutofit fontScale="92500" lnSpcReduction="20000"/>
          </a:bodyPr>
          <a:lstStyle/>
          <a:p>
            <a:r>
              <a:rPr lang="fr-FR" sz="3000" dirty="0" smtClean="0"/>
              <a:t>Des niveaux de développement entre B et A, selon les pratiques visées </a:t>
            </a:r>
            <a:r>
              <a:rPr lang="fr-FR" sz="3000" i="1" dirty="0" smtClean="0"/>
              <a:t>a priori</a:t>
            </a:r>
            <a:r>
              <a:rPr lang="fr-FR" sz="3000" dirty="0" smtClean="0"/>
              <a:t> par la formation</a:t>
            </a:r>
          </a:p>
          <a:p>
            <a:pPr lvl="1">
              <a:spcBef>
                <a:spcPts val="0"/>
              </a:spcBef>
            </a:pPr>
            <a:r>
              <a:rPr lang="fr-FR" sz="2600" dirty="0" smtClean="0">
                <a:latin typeface="Calibri"/>
                <a:cs typeface="Calibri"/>
              </a:rPr>
              <a:t>Repérer les enjeux d’un apprentissage pour choisir une situation adaptée</a:t>
            </a:r>
          </a:p>
          <a:p>
            <a:pPr lvl="1">
              <a:spcBef>
                <a:spcPts val="0"/>
              </a:spcBef>
            </a:pPr>
            <a:r>
              <a:rPr lang="fr-FR" sz="2600" dirty="0" smtClean="0">
                <a:latin typeface="Calibri"/>
                <a:cs typeface="Calibri"/>
              </a:rPr>
              <a:t>Construire </a:t>
            </a:r>
            <a:r>
              <a:rPr lang="fr-FR" sz="2600" dirty="0">
                <a:latin typeface="Calibri"/>
                <a:cs typeface="Calibri"/>
              </a:rPr>
              <a:t>une situation adaptée (par rapport aux objectifs, à la séquence</a:t>
            </a:r>
            <a:r>
              <a:rPr lang="fr-FR" sz="2600" dirty="0" smtClean="0">
                <a:latin typeface="Calibri"/>
                <a:cs typeface="Calibri"/>
              </a:rPr>
              <a:t>)</a:t>
            </a:r>
          </a:p>
          <a:p>
            <a:pPr lvl="2">
              <a:spcBef>
                <a:spcPts val="0"/>
              </a:spcBef>
            </a:pPr>
            <a:r>
              <a:rPr lang="fr-FR" sz="2200" dirty="0" smtClean="0">
                <a:solidFill>
                  <a:srgbClr val="FF0000"/>
                </a:solidFill>
                <a:latin typeface="Calibri"/>
                <a:cs typeface="Calibri"/>
              </a:rPr>
              <a:t>Des situations qui globalement ont du sens pour les élèves ; des procédures et des erreurs anticipées (+/- implicitement)</a:t>
            </a:r>
            <a:endParaRPr lang="fr-FR" sz="2200" dirty="0">
              <a:solidFill>
                <a:srgbClr val="FF0000"/>
              </a:solidFill>
              <a:latin typeface="Calibri"/>
              <a:cs typeface="Calibri"/>
            </a:endParaRPr>
          </a:p>
          <a:p>
            <a:pPr lvl="1">
              <a:spcBef>
                <a:spcPts val="0"/>
              </a:spcBef>
            </a:pPr>
            <a:r>
              <a:rPr lang="fr-FR" sz="2600" dirty="0" smtClean="0">
                <a:latin typeface="Calibri"/>
                <a:cs typeface="Calibri"/>
              </a:rPr>
              <a:t>Gérer </a:t>
            </a:r>
            <a:r>
              <a:rPr lang="fr-FR" sz="2600" dirty="0">
                <a:latin typeface="Calibri"/>
                <a:cs typeface="Calibri"/>
              </a:rPr>
              <a:t>les différentes phases d'une séance (dévolution, recherche, mise en commun (formulation, validation et hiérarchisation des procédures), institutionnalisation</a:t>
            </a:r>
            <a:r>
              <a:rPr lang="fr-FR" sz="2600" dirty="0" smtClean="0">
                <a:latin typeface="Calibri"/>
                <a:cs typeface="Calibri"/>
              </a:rPr>
              <a:t>)</a:t>
            </a:r>
          </a:p>
          <a:p>
            <a:pPr lvl="2">
              <a:spcBef>
                <a:spcPts val="0"/>
              </a:spcBef>
            </a:pPr>
            <a:r>
              <a:rPr lang="fr-FR" sz="2200" dirty="0">
                <a:solidFill>
                  <a:srgbClr val="FF0000"/>
                </a:solidFill>
                <a:latin typeface="Calibri"/>
                <a:cs typeface="Calibri"/>
              </a:rPr>
              <a:t>Un temps de recherche plus conséquent laissé </a:t>
            </a:r>
            <a:r>
              <a:rPr lang="fr-FR" sz="2200" dirty="0" smtClean="0">
                <a:solidFill>
                  <a:srgbClr val="FF0000"/>
                </a:solidFill>
                <a:latin typeface="Calibri"/>
                <a:cs typeface="Calibri"/>
              </a:rPr>
              <a:t>aux élèves, prise en compte des procédures qui ne </a:t>
            </a:r>
            <a:r>
              <a:rPr lang="fr-FR" sz="2200" dirty="0">
                <a:solidFill>
                  <a:srgbClr val="FF0000"/>
                </a:solidFill>
                <a:latin typeface="Calibri"/>
                <a:cs typeface="Calibri"/>
              </a:rPr>
              <a:t>sont pas encore </a:t>
            </a:r>
            <a:r>
              <a:rPr lang="fr-FR" sz="2200" dirty="0" smtClean="0">
                <a:solidFill>
                  <a:srgbClr val="FF0000"/>
                </a:solidFill>
                <a:latin typeface="Calibri"/>
                <a:cs typeface="Calibri"/>
              </a:rPr>
              <a:t>hiérarchisées, validation </a:t>
            </a:r>
            <a:r>
              <a:rPr lang="fr-FR" sz="2200" dirty="0">
                <a:solidFill>
                  <a:srgbClr val="FF0000"/>
                </a:solidFill>
                <a:latin typeface="Calibri"/>
                <a:cs typeface="Calibri"/>
              </a:rPr>
              <a:t>reste encore souvent prise en charge par </a:t>
            </a:r>
            <a:r>
              <a:rPr lang="fr-FR" sz="2200" dirty="0" smtClean="0">
                <a:solidFill>
                  <a:srgbClr val="FF0000"/>
                </a:solidFill>
                <a:latin typeface="Calibri"/>
                <a:cs typeface="Calibri"/>
              </a:rPr>
              <a:t>l’enseignante mais implique les élèves, phases </a:t>
            </a:r>
            <a:r>
              <a:rPr lang="fr-FR" sz="2200" dirty="0">
                <a:solidFill>
                  <a:srgbClr val="FF0000"/>
                </a:solidFill>
                <a:latin typeface="Calibri"/>
                <a:cs typeface="Calibri"/>
              </a:rPr>
              <a:t>de synthèse menées davantage </a:t>
            </a:r>
            <a:r>
              <a:rPr lang="fr-FR" sz="2200" dirty="0" smtClean="0">
                <a:solidFill>
                  <a:srgbClr val="FF0000"/>
                </a:solidFill>
                <a:latin typeface="Calibri"/>
                <a:cs typeface="Calibri"/>
              </a:rPr>
              <a:t>collectivement</a:t>
            </a:r>
            <a:endParaRPr lang="fr-FR" sz="2200" dirty="0">
              <a:solidFill>
                <a:srgbClr val="FF0000"/>
              </a:solidFill>
              <a:latin typeface="Calibri"/>
              <a:cs typeface="Calibri"/>
            </a:endParaRPr>
          </a:p>
          <a:p>
            <a:pPr lvl="1">
              <a:spcBef>
                <a:spcPts val="0"/>
              </a:spcBef>
            </a:pPr>
            <a:r>
              <a:rPr lang="fr-FR" sz="2600" dirty="0" smtClean="0">
                <a:latin typeface="Calibri"/>
                <a:cs typeface="Calibri"/>
              </a:rPr>
              <a:t>Faire </a:t>
            </a:r>
            <a:r>
              <a:rPr lang="fr-FR" sz="2600" dirty="0">
                <a:latin typeface="Calibri"/>
                <a:cs typeface="Calibri"/>
              </a:rPr>
              <a:t>un retour réflexif sur le déroulement d’une séance</a:t>
            </a:r>
          </a:p>
          <a:p>
            <a:pPr lvl="1">
              <a:spcBef>
                <a:spcPts val="0"/>
              </a:spcBef>
            </a:pPr>
            <a:r>
              <a:rPr lang="fr-FR" sz="2600" dirty="0">
                <a:latin typeface="Calibri"/>
                <a:cs typeface="Calibri"/>
              </a:rPr>
              <a:t>Continuer à se former et </a:t>
            </a:r>
            <a:r>
              <a:rPr lang="fr-FR" sz="2600" dirty="0" smtClean="0">
                <a:latin typeface="Calibri"/>
                <a:cs typeface="Calibri"/>
              </a:rPr>
              <a:t>innover</a:t>
            </a:r>
            <a:endParaRPr lang="fr-FR" sz="2600" dirty="0" smtClean="0"/>
          </a:p>
          <a:p>
            <a:pPr lvl="1"/>
            <a:endParaRPr lang="fr-FR"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12887081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variabilités liées aux contraintes</a:t>
            </a:r>
            <a:endParaRPr lang="fr-FR" dirty="0"/>
          </a:p>
        </p:txBody>
      </p:sp>
      <p:sp>
        <p:nvSpPr>
          <p:cNvPr id="3" name="Espace réservé du contenu 2"/>
          <p:cNvSpPr>
            <a:spLocks noGrp="1"/>
          </p:cNvSpPr>
          <p:nvPr>
            <p:ph idx="1"/>
          </p:nvPr>
        </p:nvSpPr>
        <p:spPr>
          <a:xfrm>
            <a:off x="457200" y="1600200"/>
            <a:ext cx="8229600" cy="4921298"/>
          </a:xfrm>
        </p:spPr>
        <p:txBody>
          <a:bodyPr>
            <a:normAutofit fontScale="85000" lnSpcReduction="20000"/>
          </a:bodyPr>
          <a:lstStyle/>
          <a:p>
            <a:r>
              <a:rPr lang="fr-FR" sz="3200" dirty="0" smtClean="0">
                <a:solidFill>
                  <a:srgbClr val="FF0000"/>
                </a:solidFill>
              </a:rPr>
              <a:t>Liée à la composante personnelle des PE</a:t>
            </a:r>
          </a:p>
          <a:p>
            <a:pPr lvl="1"/>
            <a:r>
              <a:rPr lang="fr-FR" sz="2800" dirty="0" smtClean="0">
                <a:solidFill>
                  <a:srgbClr val="292934"/>
                </a:solidFill>
              </a:rPr>
              <a:t>Rapport au rôle de l’école</a:t>
            </a:r>
          </a:p>
          <a:p>
            <a:pPr lvl="1"/>
            <a:r>
              <a:rPr lang="fr-FR" sz="2800" dirty="0" smtClean="0">
                <a:solidFill>
                  <a:srgbClr val="292934"/>
                </a:solidFill>
              </a:rPr>
              <a:t>Rapport au savoir mathématique</a:t>
            </a:r>
          </a:p>
          <a:p>
            <a:pPr lvl="1"/>
            <a:r>
              <a:rPr lang="fr-FR" sz="2800" dirty="0" smtClean="0">
                <a:solidFill>
                  <a:srgbClr val="292934"/>
                </a:solidFill>
              </a:rPr>
              <a:t>M2 : alternance et niveau du stage</a:t>
            </a:r>
          </a:p>
          <a:p>
            <a:pPr lvl="1"/>
            <a:r>
              <a:rPr lang="fr-FR" sz="2800" dirty="0" smtClean="0">
                <a:solidFill>
                  <a:srgbClr val="292934"/>
                </a:solidFill>
              </a:rPr>
              <a:t>M</a:t>
            </a:r>
            <a:r>
              <a:rPr lang="fr-FR" sz="2800" dirty="0">
                <a:solidFill>
                  <a:srgbClr val="292934"/>
                </a:solidFill>
              </a:rPr>
              <a:t>a</a:t>
            </a:r>
            <a:r>
              <a:rPr lang="fr-FR" sz="2800" dirty="0" smtClean="0">
                <a:solidFill>
                  <a:srgbClr val="292934"/>
                </a:solidFill>
              </a:rPr>
              <a:t>turité plus ou moins grande</a:t>
            </a:r>
          </a:p>
          <a:p>
            <a:pPr lvl="1"/>
            <a:r>
              <a:rPr lang="fr-FR" sz="2800" dirty="0" smtClean="0">
                <a:solidFill>
                  <a:srgbClr val="292934"/>
                </a:solidFill>
              </a:rPr>
              <a:t>Posture plus ou moins installée</a:t>
            </a:r>
          </a:p>
          <a:p>
            <a:r>
              <a:rPr lang="fr-FR" sz="3200" dirty="0">
                <a:solidFill>
                  <a:srgbClr val="FF0000"/>
                </a:solidFill>
              </a:rPr>
              <a:t>Liée à l’établissement : </a:t>
            </a:r>
            <a:r>
              <a:rPr lang="fr-FR" sz="3200" dirty="0"/>
              <a:t>des conditions qui favorisent ou non l’intégration</a:t>
            </a:r>
            <a:endParaRPr lang="fr-FR" sz="3200" dirty="0">
              <a:solidFill>
                <a:srgbClr val="FF0000"/>
              </a:solidFill>
            </a:endParaRPr>
          </a:p>
          <a:p>
            <a:pPr lvl="1"/>
            <a:r>
              <a:rPr lang="fr-FR" sz="2800" dirty="0" smtClean="0"/>
              <a:t>Maternelle / élémentaire</a:t>
            </a:r>
          </a:p>
          <a:p>
            <a:pPr lvl="1"/>
            <a:r>
              <a:rPr lang="fr-FR" sz="2800" dirty="0" smtClean="0"/>
              <a:t>Existence d’un projet d’école</a:t>
            </a:r>
          </a:p>
          <a:p>
            <a:pPr lvl="1"/>
            <a:r>
              <a:rPr lang="fr-FR" sz="2800" dirty="0" smtClean="0"/>
              <a:t>ZEP / non ZEP</a:t>
            </a:r>
            <a:endParaRPr lang="fr-FR" sz="2800" dirty="0"/>
          </a:p>
          <a:p>
            <a:pPr lvl="1"/>
            <a:r>
              <a:rPr lang="fr-FR" sz="2800" dirty="0" smtClean="0"/>
              <a:t>Travail d’équipe possible, avec des collègues plus ou moins installés (genres différents)</a:t>
            </a:r>
            <a:endParaRPr lang="fr-FR" sz="2800" dirty="0" smtClean="0">
              <a:solidFill>
                <a:srgbClr val="292934"/>
              </a:solidFill>
            </a:endParaRPr>
          </a:p>
          <a:p>
            <a:pPr marL="0" indent="0">
              <a:buNone/>
            </a:pPr>
            <a:endParaRPr lang="fr-FR" sz="3200" dirty="0" smtClean="0">
              <a:solidFill>
                <a:srgbClr val="FF0000"/>
              </a:solidFill>
            </a:endParaRPr>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13283677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t>
            </a:r>
            <a:r>
              <a:rPr lang="fr-FR" dirty="0" smtClean="0"/>
              <a:t>ésultats</a:t>
            </a:r>
            <a:endParaRPr lang="fr-FR" dirty="0"/>
          </a:p>
        </p:txBody>
      </p:sp>
      <p:sp>
        <p:nvSpPr>
          <p:cNvPr id="3" name="Espace réservé du contenu 2"/>
          <p:cNvSpPr>
            <a:spLocks noGrp="1"/>
          </p:cNvSpPr>
          <p:nvPr>
            <p:ph idx="1"/>
          </p:nvPr>
        </p:nvSpPr>
        <p:spPr/>
        <p:txBody>
          <a:bodyPr>
            <a:normAutofit fontScale="85000" lnSpcReduction="10000"/>
          </a:bodyPr>
          <a:lstStyle/>
          <a:p>
            <a:r>
              <a:rPr lang="fr-FR" sz="3200" dirty="0"/>
              <a:t>D’un point de vue méthodologique, les grilles construites ont permis de repérer des régularités dans le développement professionnel observé par des chercheurs différents, et des variabilités à rapprocher des contraintes</a:t>
            </a:r>
          </a:p>
          <a:p>
            <a:r>
              <a:rPr lang="fr-FR" sz="3200" dirty="0" smtClean="0"/>
              <a:t>Premiers </a:t>
            </a:r>
            <a:r>
              <a:rPr lang="fr-FR" sz="3200" dirty="0"/>
              <a:t>e</a:t>
            </a:r>
            <a:r>
              <a:rPr lang="fr-FR" sz="3200" dirty="0" smtClean="0"/>
              <a:t>ffets repérés </a:t>
            </a:r>
            <a:r>
              <a:rPr lang="fr-FR" sz="3200" dirty="0" smtClean="0">
                <a:solidFill>
                  <a:srgbClr val="FF0000"/>
                </a:solidFill>
              </a:rPr>
              <a:t>de</a:t>
            </a:r>
            <a:r>
              <a:rPr lang="fr-FR" sz="3200" dirty="0" smtClean="0"/>
              <a:t> la formation </a:t>
            </a:r>
          </a:p>
          <a:p>
            <a:pPr lvl="1"/>
            <a:r>
              <a:rPr lang="fr-FR" sz="2800" dirty="0" smtClean="0"/>
              <a:t>Un changement probable de regard sur la formation malgré des contraintes fortes</a:t>
            </a:r>
          </a:p>
          <a:p>
            <a:pPr lvl="1"/>
            <a:r>
              <a:rPr lang="fr-FR" sz="2800" dirty="0" smtClean="0"/>
              <a:t>Développement d'une appréciation critique argumentée</a:t>
            </a:r>
            <a:endParaRPr lang="fr-FR" sz="2800" dirty="0"/>
          </a:p>
          <a:p>
            <a:r>
              <a:rPr lang="fr-FR" sz="3200" dirty="0" smtClean="0"/>
              <a:t>Mais quelle stabilité à plus ou moins long terme ?</a:t>
            </a:r>
          </a:p>
          <a:p>
            <a:r>
              <a:rPr lang="fr-FR" sz="3200" dirty="0"/>
              <a:t>D</a:t>
            </a:r>
            <a:r>
              <a:rPr lang="fr-FR" sz="3200" dirty="0" smtClean="0"/>
              <a:t>es effets concrets </a:t>
            </a:r>
            <a:r>
              <a:rPr lang="fr-FR" sz="3200" dirty="0" smtClean="0">
                <a:solidFill>
                  <a:srgbClr val="FF0000"/>
                </a:solidFill>
              </a:rPr>
              <a:t>sur</a:t>
            </a:r>
            <a:r>
              <a:rPr lang="fr-FR" sz="3200" dirty="0" smtClean="0"/>
              <a:t> la formation</a:t>
            </a:r>
          </a:p>
          <a:p>
            <a:pPr lvl="1"/>
            <a:r>
              <a:rPr lang="fr-FR" sz="2800" dirty="0" smtClean="0"/>
              <a:t>Evolution de la maquette</a:t>
            </a:r>
          </a:p>
          <a:p>
            <a:endParaRPr lang="fr-FR" sz="3200"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25769882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5155"/>
            <a:ext cx="8229600" cy="1143000"/>
          </a:xfrm>
        </p:spPr>
        <p:txBody>
          <a:bodyPr>
            <a:normAutofit fontScale="90000"/>
          </a:bodyPr>
          <a:lstStyle/>
          <a:p>
            <a:r>
              <a:rPr lang="fr-FR" dirty="0"/>
              <a:t>D</a:t>
            </a:r>
            <a:r>
              <a:rPr lang="fr-FR" dirty="0" smtClean="0"/>
              <a:t>écoupage des contenus de l'initiation à la recherche</a:t>
            </a:r>
          </a:p>
        </p:txBody>
      </p:sp>
      <p:sp>
        <p:nvSpPr>
          <p:cNvPr id="3" name="Espace réservé du contenu 2"/>
          <p:cNvSpPr>
            <a:spLocks noGrp="1"/>
          </p:cNvSpPr>
          <p:nvPr>
            <p:ph idx="1"/>
          </p:nvPr>
        </p:nvSpPr>
        <p:spPr>
          <a:xfrm>
            <a:off x="214425" y="1958977"/>
            <a:ext cx="8472375" cy="4899023"/>
          </a:xfrm>
        </p:spPr>
        <p:txBody>
          <a:bodyPr>
            <a:noAutofit/>
          </a:bodyPr>
          <a:lstStyle/>
          <a:p>
            <a:pPr lvl="1">
              <a:spcBef>
                <a:spcPts val="0"/>
              </a:spcBef>
            </a:pPr>
            <a:r>
              <a:rPr lang="fr-FR" dirty="0">
                <a:solidFill>
                  <a:srgbClr val="008000"/>
                </a:solidFill>
              </a:rPr>
              <a:t>C</a:t>
            </a:r>
            <a:r>
              <a:rPr lang="fr-FR" dirty="0" smtClean="0">
                <a:solidFill>
                  <a:srgbClr val="008000"/>
                </a:solidFill>
              </a:rPr>
              <a:t>adres théoriques de la DDM</a:t>
            </a:r>
          </a:p>
          <a:p>
            <a:pPr lvl="1">
              <a:spcBef>
                <a:spcPts val="0"/>
              </a:spcBef>
            </a:pPr>
            <a:r>
              <a:rPr lang="fr-FR" dirty="0">
                <a:solidFill>
                  <a:srgbClr val="008000"/>
                </a:solidFill>
              </a:rPr>
              <a:t>Résultats de recherche</a:t>
            </a:r>
          </a:p>
          <a:p>
            <a:pPr lvl="2">
              <a:spcBef>
                <a:spcPts val="0"/>
              </a:spcBef>
            </a:pPr>
            <a:r>
              <a:rPr lang="fr-FR" dirty="0">
                <a:solidFill>
                  <a:srgbClr val="008000"/>
                </a:solidFill>
              </a:rPr>
              <a:t>Lecture d'articles </a:t>
            </a:r>
          </a:p>
          <a:p>
            <a:pPr lvl="2">
              <a:spcBef>
                <a:spcPts val="0"/>
              </a:spcBef>
            </a:pPr>
            <a:r>
              <a:rPr lang="fr-FR" dirty="0">
                <a:solidFill>
                  <a:srgbClr val="008000"/>
                </a:solidFill>
              </a:rPr>
              <a:t>Présentation de travaux de </a:t>
            </a:r>
            <a:r>
              <a:rPr lang="fr-FR" dirty="0" smtClean="0">
                <a:solidFill>
                  <a:srgbClr val="008000"/>
                </a:solidFill>
              </a:rPr>
              <a:t>recherche</a:t>
            </a:r>
          </a:p>
          <a:p>
            <a:pPr lvl="2">
              <a:spcBef>
                <a:spcPts val="0"/>
              </a:spcBef>
            </a:pPr>
            <a:endParaRPr lang="fr-FR" dirty="0" smtClean="0">
              <a:solidFill>
                <a:srgbClr val="008000"/>
              </a:solidFill>
            </a:endParaRPr>
          </a:p>
          <a:p>
            <a:pPr lvl="1">
              <a:spcBef>
                <a:spcPts val="0"/>
              </a:spcBef>
            </a:pPr>
            <a:r>
              <a:rPr lang="fr-FR" dirty="0" smtClean="0">
                <a:solidFill>
                  <a:srgbClr val="3366FF"/>
                </a:solidFill>
              </a:rPr>
              <a:t>Outils d’analyse </a:t>
            </a:r>
          </a:p>
          <a:p>
            <a:pPr lvl="2">
              <a:spcBef>
                <a:spcPts val="0"/>
              </a:spcBef>
            </a:pPr>
            <a:r>
              <a:rPr lang="fr-FR" dirty="0">
                <a:solidFill>
                  <a:srgbClr val="0000FF"/>
                </a:solidFill>
              </a:rPr>
              <a:t>A</a:t>
            </a:r>
            <a:r>
              <a:rPr lang="fr-FR" dirty="0" smtClean="0">
                <a:solidFill>
                  <a:srgbClr val="0000FF"/>
                </a:solidFill>
              </a:rPr>
              <a:t>nalyse de tâches</a:t>
            </a:r>
          </a:p>
          <a:p>
            <a:pPr lvl="2">
              <a:spcBef>
                <a:spcPts val="0"/>
              </a:spcBef>
            </a:pPr>
            <a:r>
              <a:rPr lang="fr-FR" dirty="0">
                <a:solidFill>
                  <a:srgbClr val="0000FF"/>
                </a:solidFill>
              </a:rPr>
              <a:t>A</a:t>
            </a:r>
            <a:r>
              <a:rPr lang="fr-FR" dirty="0" smtClean="0">
                <a:solidFill>
                  <a:srgbClr val="0000FF"/>
                </a:solidFill>
              </a:rPr>
              <a:t>nalyse de manuels</a:t>
            </a:r>
          </a:p>
          <a:p>
            <a:pPr lvl="2">
              <a:spcBef>
                <a:spcPts val="0"/>
              </a:spcBef>
            </a:pPr>
            <a:r>
              <a:rPr lang="fr-FR" dirty="0">
                <a:solidFill>
                  <a:srgbClr val="0000FF"/>
                </a:solidFill>
              </a:rPr>
              <a:t>A</a:t>
            </a:r>
            <a:r>
              <a:rPr lang="fr-FR" dirty="0" smtClean="0">
                <a:solidFill>
                  <a:srgbClr val="0000FF"/>
                </a:solidFill>
              </a:rPr>
              <a:t>nalyse de productions d'élèves</a:t>
            </a:r>
          </a:p>
          <a:p>
            <a:pPr lvl="2">
              <a:spcBef>
                <a:spcPts val="0"/>
              </a:spcBef>
            </a:pPr>
            <a:r>
              <a:rPr lang="fr-FR" dirty="0">
                <a:solidFill>
                  <a:srgbClr val="0000FF"/>
                </a:solidFill>
              </a:rPr>
              <a:t>A</a:t>
            </a:r>
            <a:r>
              <a:rPr lang="fr-FR" dirty="0" smtClean="0">
                <a:solidFill>
                  <a:srgbClr val="0000FF"/>
                </a:solidFill>
              </a:rPr>
              <a:t>nalyse </a:t>
            </a:r>
            <a:r>
              <a:rPr lang="fr-FR" smtClean="0">
                <a:solidFill>
                  <a:srgbClr val="0000FF"/>
                </a:solidFill>
              </a:rPr>
              <a:t>de vidéos</a:t>
            </a:r>
          </a:p>
          <a:p>
            <a:pPr lvl="2">
              <a:spcBef>
                <a:spcPts val="0"/>
              </a:spcBef>
            </a:pPr>
            <a:endParaRPr lang="fr-FR" dirty="0" smtClean="0">
              <a:solidFill>
                <a:srgbClr val="0000FF"/>
              </a:solidFill>
            </a:endParaRPr>
          </a:p>
          <a:p>
            <a:pPr lvl="1">
              <a:spcBef>
                <a:spcPts val="0"/>
              </a:spcBef>
            </a:pPr>
            <a:r>
              <a:rPr lang="fr-FR" dirty="0" smtClean="0">
                <a:solidFill>
                  <a:srgbClr val="FF0000"/>
                </a:solidFill>
              </a:rPr>
              <a:t>Méthodologique de recherche</a:t>
            </a:r>
          </a:p>
          <a:p>
            <a:pPr lvl="2">
              <a:spcBef>
                <a:spcPts val="0"/>
              </a:spcBef>
            </a:pPr>
            <a:r>
              <a:rPr lang="fr-FR" dirty="0" smtClean="0">
                <a:solidFill>
                  <a:srgbClr val="FF0000"/>
                </a:solidFill>
              </a:rPr>
              <a:t>Construction d'une problématique et d'une argumentation</a:t>
            </a:r>
          </a:p>
          <a:p>
            <a:pPr lvl="2">
              <a:spcBef>
                <a:spcPts val="0"/>
              </a:spcBef>
            </a:pPr>
            <a:r>
              <a:rPr lang="fr-FR" dirty="0">
                <a:solidFill>
                  <a:srgbClr val="FF0000"/>
                </a:solidFill>
              </a:rPr>
              <a:t>Aide au recueil de données et à leur </a:t>
            </a:r>
            <a:r>
              <a:rPr lang="fr-FR" dirty="0" smtClean="0">
                <a:solidFill>
                  <a:srgbClr val="FF0000"/>
                </a:solidFill>
              </a:rPr>
              <a:t>analyse</a:t>
            </a:r>
          </a:p>
          <a:p>
            <a:pPr lvl="1">
              <a:spcBef>
                <a:spcPts val="0"/>
              </a:spcBef>
            </a:pPr>
            <a:r>
              <a:rPr lang="fr-FR" dirty="0" smtClean="0">
                <a:solidFill>
                  <a:srgbClr val="FF0000"/>
                </a:solidFill>
              </a:rPr>
              <a:t>Présentation de son propre travail</a:t>
            </a:r>
          </a:p>
        </p:txBody>
      </p:sp>
      <p:sp>
        <p:nvSpPr>
          <p:cNvPr id="4" name="Rectangle 3"/>
          <p:cNvSpPr/>
          <p:nvPr/>
        </p:nvSpPr>
        <p:spPr>
          <a:xfrm>
            <a:off x="6225702" y="1852352"/>
            <a:ext cx="2625872" cy="6301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8000"/>
                </a:solidFill>
              </a:rPr>
              <a:t>éléments théoriques</a:t>
            </a:r>
            <a:endParaRPr lang="fr-FR" dirty="0">
              <a:solidFill>
                <a:srgbClr val="008000"/>
              </a:solidFill>
            </a:endParaRPr>
          </a:p>
        </p:txBody>
      </p:sp>
      <p:sp>
        <p:nvSpPr>
          <p:cNvPr id="5" name="Rectangle 4"/>
          <p:cNvSpPr/>
          <p:nvPr/>
        </p:nvSpPr>
        <p:spPr>
          <a:xfrm>
            <a:off x="6225702" y="2482533"/>
            <a:ext cx="2625872" cy="6301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FF"/>
                </a:solidFill>
              </a:rPr>
              <a:t>outils méthodologiques</a:t>
            </a:r>
            <a:endParaRPr lang="fr-FR" dirty="0">
              <a:solidFill>
                <a:srgbClr val="0000FF"/>
              </a:solidFill>
            </a:endParaRPr>
          </a:p>
        </p:txBody>
      </p:sp>
      <p:sp>
        <p:nvSpPr>
          <p:cNvPr id="6" name="Rectangle 5"/>
          <p:cNvSpPr/>
          <p:nvPr/>
        </p:nvSpPr>
        <p:spPr>
          <a:xfrm>
            <a:off x="6225702" y="3112714"/>
            <a:ext cx="2625872" cy="63018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0000"/>
                </a:solidFill>
              </a:rPr>
              <a:t>aide à l'écrit de recherche</a:t>
            </a:r>
            <a:endParaRPr lang="fr-FR" dirty="0">
              <a:solidFill>
                <a:srgbClr val="FF0000"/>
              </a:solidFill>
            </a:endParaRPr>
          </a:p>
        </p:txBody>
      </p:sp>
      <p:sp>
        <p:nvSpPr>
          <p:cNvPr id="7" name="Espace réservé du numéro de diapositive 6"/>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12028809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1543"/>
            <a:ext cx="8229600" cy="787358"/>
          </a:xfrm>
        </p:spPr>
        <p:txBody>
          <a:bodyPr>
            <a:noAutofit/>
          </a:bodyPr>
          <a:lstStyle/>
          <a:p>
            <a:r>
              <a:rPr lang="fr-FR" sz="2800" dirty="0" smtClean="0"/>
              <a:t>UE initiation à la recherche – Maquette M1 2011 - 2012</a:t>
            </a:r>
            <a:endParaRPr lang="fr-FR" sz="2800" dirty="0"/>
          </a:p>
        </p:txBody>
      </p:sp>
      <p:graphicFrame>
        <p:nvGraphicFramePr>
          <p:cNvPr id="4" name="Espace réservé du contenu 3"/>
          <p:cNvGraphicFramePr>
            <a:graphicFrameLocks noGrp="1"/>
          </p:cNvGraphicFramePr>
          <p:nvPr>
            <p:ph idx="1"/>
          </p:nvPr>
        </p:nvGraphicFramePr>
        <p:xfrm>
          <a:off x="1134838" y="1098901"/>
          <a:ext cx="7428010" cy="3092163"/>
        </p:xfrm>
        <a:graphic>
          <a:graphicData uri="http://schemas.openxmlformats.org/drawingml/2006/table">
            <a:tbl>
              <a:tblPr firstRow="1" bandRow="1">
                <a:tableStyleId>{BDBED569-4797-4DF1-A0F4-6AAB3CD982D8}</a:tableStyleId>
              </a:tblPr>
              <a:tblGrid>
                <a:gridCol w="7428010"/>
              </a:tblGrid>
              <a:tr h="257120">
                <a:tc>
                  <a:txBody>
                    <a:bodyPr/>
                    <a:lstStyle/>
                    <a:p>
                      <a:pPr>
                        <a:spcAft>
                          <a:spcPts val="0"/>
                        </a:spcAft>
                      </a:pPr>
                      <a:r>
                        <a:rPr lang="fr-FR" sz="1800" b="0" dirty="0">
                          <a:solidFill>
                            <a:srgbClr val="008000"/>
                          </a:solidFill>
                          <a:latin typeface="Times New Roman"/>
                          <a:ea typeface="Cambria"/>
                          <a:cs typeface="Times New Roman"/>
                        </a:rPr>
                        <a:t>Présentation de l’option + intro DDM</a:t>
                      </a:r>
                      <a:endParaRPr lang="fr-FR" sz="2800" b="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008000"/>
                          </a:solidFill>
                          <a:latin typeface="Times New Roman"/>
                          <a:ea typeface="Cambria"/>
                          <a:cs typeface="Times New Roman"/>
                        </a:rPr>
                        <a:t>DDM suite (TSD, TAD, …)</a:t>
                      </a:r>
                      <a:endParaRPr lang="fr-FR" sz="280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3366FF"/>
                          </a:solidFill>
                          <a:latin typeface="Times New Roman"/>
                          <a:ea typeface="Cambria"/>
                          <a:cs typeface="Times New Roman"/>
                        </a:rPr>
                        <a:t>Analyse de tâches</a:t>
                      </a:r>
                      <a:r>
                        <a:rPr lang="fr-FR" sz="1800" dirty="0">
                          <a:solidFill>
                            <a:srgbClr val="008000"/>
                          </a:solidFill>
                          <a:latin typeface="Times New Roman"/>
                          <a:ea typeface="Cambria"/>
                          <a:cs typeface="Times New Roman"/>
                        </a:rPr>
                        <a:t>, variables didactiques, etc.</a:t>
                      </a:r>
                      <a:endParaRPr lang="fr-FR" sz="280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008000"/>
                          </a:solidFill>
                          <a:latin typeface="Times New Roman"/>
                          <a:ea typeface="Cambria"/>
                          <a:cs typeface="Times New Roman"/>
                        </a:rPr>
                        <a:t>Recherche bibliographique</a:t>
                      </a:r>
                      <a:endParaRPr lang="fr-FR" sz="280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008000"/>
                          </a:solidFill>
                          <a:latin typeface="Times New Roman"/>
                          <a:ea typeface="Cambria"/>
                          <a:cs typeface="Times New Roman"/>
                        </a:rPr>
                        <a:t>Lectures d’articles </a:t>
                      </a:r>
                      <a:endParaRPr lang="fr-FR" sz="280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008000"/>
                          </a:solidFill>
                          <a:latin typeface="Times New Roman"/>
                          <a:ea typeface="Cambria"/>
                          <a:cs typeface="Times New Roman"/>
                        </a:rPr>
                        <a:t>L’évaluation en DDM</a:t>
                      </a:r>
                      <a:endParaRPr lang="fr-FR" sz="2800" dirty="0">
                        <a:solidFill>
                          <a:srgbClr val="008000"/>
                        </a:solidFill>
                        <a:latin typeface="Times New Roman"/>
                        <a:ea typeface="Cambria"/>
                        <a:cs typeface="Times New Roman"/>
                      </a:endParaRPr>
                    </a:p>
                  </a:txBody>
                  <a:tcPr marL="68580" marR="68580" marT="0" marB="0"/>
                </a:tc>
              </a:tr>
              <a:tr h="348963">
                <a:tc>
                  <a:txBody>
                    <a:bodyPr/>
                    <a:lstStyle/>
                    <a:p>
                      <a:pPr>
                        <a:spcAft>
                          <a:spcPts val="0"/>
                        </a:spcAft>
                      </a:pPr>
                      <a:r>
                        <a:rPr lang="fr-FR" sz="1800" dirty="0">
                          <a:solidFill>
                            <a:srgbClr val="3366FF"/>
                          </a:solidFill>
                          <a:latin typeface="Times New Roman"/>
                          <a:ea typeface="Cambria"/>
                          <a:cs typeface="Times New Roman"/>
                        </a:rPr>
                        <a:t>PTD à partir de travaux d’élèves, pistes pour problématique (1)</a:t>
                      </a:r>
                      <a:endParaRPr lang="fr-FR" sz="2800" dirty="0">
                        <a:solidFill>
                          <a:srgbClr val="3366FF"/>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008000"/>
                          </a:solidFill>
                          <a:latin typeface="Times New Roman"/>
                          <a:ea typeface="Cambria"/>
                          <a:cs typeface="Times New Roman"/>
                        </a:rPr>
                        <a:t>Elèves en difficultés + pratiques</a:t>
                      </a:r>
                      <a:endParaRPr lang="fr-FR" sz="2800" dirty="0">
                        <a:solidFill>
                          <a:srgbClr val="008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FF0000"/>
                          </a:solidFill>
                          <a:latin typeface="Times New Roman"/>
                          <a:ea typeface="Cambria"/>
                          <a:cs typeface="Times New Roman"/>
                        </a:rPr>
                        <a:t>Méthodologie</a:t>
                      </a:r>
                      <a:endParaRPr lang="fr-FR" sz="2800" dirty="0">
                        <a:solidFill>
                          <a:srgbClr val="FF0000"/>
                        </a:solidFill>
                        <a:latin typeface="Times New Roman"/>
                        <a:ea typeface="Cambria"/>
                        <a:cs typeface="Times New Roman"/>
                      </a:endParaRPr>
                    </a:p>
                  </a:txBody>
                  <a:tcPr marL="68580" marR="68580" marT="0" marB="0"/>
                </a:tc>
              </a:tr>
              <a:tr h="257120">
                <a:tc>
                  <a:txBody>
                    <a:bodyPr/>
                    <a:lstStyle/>
                    <a:p>
                      <a:pPr>
                        <a:spcAft>
                          <a:spcPts val="0"/>
                        </a:spcAft>
                      </a:pPr>
                      <a:r>
                        <a:rPr lang="fr-FR" sz="1800" dirty="0">
                          <a:solidFill>
                            <a:srgbClr val="3366FF"/>
                          </a:solidFill>
                          <a:latin typeface="Times New Roman"/>
                          <a:ea typeface="Cambria"/>
                          <a:cs typeface="Times New Roman"/>
                        </a:rPr>
                        <a:t>PTD à partir de travaux d’élèves, pistes pour problématique (2)</a:t>
                      </a:r>
                      <a:endParaRPr lang="fr-FR" sz="2800" dirty="0">
                        <a:solidFill>
                          <a:srgbClr val="3366FF"/>
                        </a:solidFill>
                        <a:latin typeface="Times New Roman"/>
                        <a:ea typeface="Cambria"/>
                        <a:cs typeface="Times New Roman"/>
                      </a:endParaRPr>
                    </a:p>
                  </a:txBody>
                  <a:tcPr marL="68580" marR="68580" marT="0" marB="0"/>
                </a:tc>
              </a:tr>
              <a:tr h="257120">
                <a:tc>
                  <a:txBody>
                    <a:bodyPr/>
                    <a:lstStyle/>
                    <a:p>
                      <a:pPr>
                        <a:spcAft>
                          <a:spcPts val="0"/>
                        </a:spcAft>
                      </a:pPr>
                      <a:r>
                        <a:rPr lang="fr-FR" sz="1800" dirty="0">
                          <a:latin typeface="Times New Roman"/>
                          <a:ea typeface="Cambria"/>
                          <a:cs typeface="Times New Roman"/>
                        </a:rPr>
                        <a:t>Evaluation UE3</a:t>
                      </a:r>
                      <a:endParaRPr lang="fr-FR" sz="2800" dirty="0">
                        <a:latin typeface="Times New Roman"/>
                        <a:ea typeface="Cambria"/>
                        <a:cs typeface="Times New Roman"/>
                      </a:endParaRPr>
                    </a:p>
                  </a:txBody>
                  <a:tcPr marL="68580" marR="68580" marT="0" marB="0"/>
                </a:tc>
              </a:tr>
            </a:tbl>
          </a:graphicData>
        </a:graphic>
      </p:graphicFrame>
      <p:graphicFrame>
        <p:nvGraphicFramePr>
          <p:cNvPr id="5" name="Tableau 4"/>
          <p:cNvGraphicFramePr>
            <a:graphicFrameLocks noGrp="1"/>
          </p:cNvGraphicFramePr>
          <p:nvPr/>
        </p:nvGraphicFramePr>
        <p:xfrm>
          <a:off x="1136978" y="4278509"/>
          <a:ext cx="7456423" cy="2468880"/>
        </p:xfrm>
        <a:graphic>
          <a:graphicData uri="http://schemas.openxmlformats.org/drawingml/2006/table">
            <a:tbl>
              <a:tblPr firstRow="1" bandRow="1">
                <a:tableStyleId>{BDBED569-4797-4DF1-A0F4-6AAB3CD982D8}</a:tableStyleId>
              </a:tblPr>
              <a:tblGrid>
                <a:gridCol w="7456423"/>
              </a:tblGrid>
              <a:tr h="238195">
                <a:tc>
                  <a:txBody>
                    <a:bodyPr/>
                    <a:lstStyle/>
                    <a:p>
                      <a:pPr>
                        <a:spcAft>
                          <a:spcPts val="0"/>
                        </a:spcAft>
                      </a:pPr>
                      <a:r>
                        <a:rPr lang="fr-FR" sz="1800" b="0" dirty="0">
                          <a:solidFill>
                            <a:srgbClr val="3366FF"/>
                          </a:solidFill>
                          <a:latin typeface="Times New Roman"/>
                          <a:cs typeface="Times New Roman"/>
                        </a:rPr>
                        <a:t>Analyse de vidéos (1)</a:t>
                      </a:r>
                      <a:endParaRPr lang="fr-FR" sz="2800" b="0" dirty="0">
                        <a:solidFill>
                          <a:srgbClr val="3366FF"/>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3366FF"/>
                          </a:solidFill>
                          <a:latin typeface="Times New Roman"/>
                          <a:cs typeface="Times New Roman"/>
                        </a:rPr>
                        <a:t>Analyse de vidéos (2)</a:t>
                      </a:r>
                      <a:endParaRPr lang="fr-FR" sz="2800" dirty="0">
                        <a:solidFill>
                          <a:srgbClr val="3366FF"/>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008000"/>
                          </a:solidFill>
                          <a:latin typeface="Times New Roman"/>
                          <a:cs typeface="Times New Roman"/>
                        </a:rPr>
                        <a:t>Numération</a:t>
                      </a:r>
                      <a:endParaRPr lang="fr-FR" sz="2800" dirty="0">
                        <a:solidFill>
                          <a:srgbClr val="008000"/>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FF0000"/>
                          </a:solidFill>
                          <a:latin typeface="Times New Roman"/>
                          <a:cs typeface="Times New Roman"/>
                        </a:rPr>
                        <a:t>PTD avancée note de recherche</a:t>
                      </a:r>
                      <a:endParaRPr lang="fr-FR" sz="2800" dirty="0">
                        <a:solidFill>
                          <a:srgbClr val="FF0000"/>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008000"/>
                          </a:solidFill>
                          <a:latin typeface="Times New Roman"/>
                          <a:cs typeface="Times New Roman"/>
                        </a:rPr>
                        <a:t>Résolution de problèmes </a:t>
                      </a:r>
                      <a:endParaRPr lang="fr-FR" sz="2800" dirty="0">
                        <a:solidFill>
                          <a:srgbClr val="008000"/>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008000"/>
                          </a:solidFill>
                          <a:latin typeface="Times New Roman"/>
                          <a:cs typeface="Times New Roman"/>
                        </a:rPr>
                        <a:t>Calcul mental</a:t>
                      </a:r>
                      <a:endParaRPr lang="fr-FR" sz="2800" dirty="0">
                        <a:solidFill>
                          <a:srgbClr val="008000"/>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008000"/>
                          </a:solidFill>
                          <a:latin typeface="Times New Roman"/>
                          <a:cs typeface="Times New Roman"/>
                        </a:rPr>
                        <a:t>Maternelle</a:t>
                      </a:r>
                      <a:endParaRPr lang="fr-FR" sz="2800" dirty="0">
                        <a:solidFill>
                          <a:srgbClr val="008000"/>
                        </a:solidFill>
                        <a:latin typeface="Times New Roman"/>
                        <a:ea typeface="Cambria"/>
                        <a:cs typeface="Times New Roman"/>
                      </a:endParaRPr>
                    </a:p>
                  </a:txBody>
                  <a:tcPr marL="68580" marR="68580" marT="0" marB="0"/>
                </a:tc>
              </a:tr>
              <a:tr h="238195">
                <a:tc>
                  <a:txBody>
                    <a:bodyPr/>
                    <a:lstStyle/>
                    <a:p>
                      <a:pPr>
                        <a:spcAft>
                          <a:spcPts val="0"/>
                        </a:spcAft>
                      </a:pPr>
                      <a:r>
                        <a:rPr lang="fr-FR" sz="1800">
                          <a:solidFill>
                            <a:srgbClr val="FF0000"/>
                          </a:solidFill>
                          <a:latin typeface="Times New Roman"/>
                          <a:cs typeface="Times New Roman"/>
                        </a:rPr>
                        <a:t>PTD avancée note de recherche</a:t>
                      </a:r>
                      <a:endParaRPr lang="fr-FR" sz="2800">
                        <a:solidFill>
                          <a:srgbClr val="FF0000"/>
                        </a:solidFill>
                        <a:latin typeface="Times New Roman"/>
                        <a:ea typeface="Cambria"/>
                        <a:cs typeface="Times New Roman"/>
                      </a:endParaRPr>
                    </a:p>
                  </a:txBody>
                  <a:tcPr marL="68580" marR="68580" marT="0" marB="0"/>
                </a:tc>
              </a:tr>
              <a:tr h="238195">
                <a:tc>
                  <a:txBody>
                    <a:bodyPr/>
                    <a:lstStyle/>
                    <a:p>
                      <a:pPr>
                        <a:spcAft>
                          <a:spcPts val="0"/>
                        </a:spcAft>
                      </a:pPr>
                      <a:r>
                        <a:rPr lang="fr-FR" sz="1800" dirty="0">
                          <a:solidFill>
                            <a:srgbClr val="FF0000"/>
                          </a:solidFill>
                          <a:latin typeface="Times New Roman"/>
                          <a:cs typeface="Times New Roman"/>
                        </a:rPr>
                        <a:t>PTD avancée note de recherche</a:t>
                      </a:r>
                      <a:endParaRPr lang="fr-FR" sz="2800" dirty="0">
                        <a:solidFill>
                          <a:srgbClr val="FF0000"/>
                        </a:solidFill>
                        <a:latin typeface="Times New Roman"/>
                        <a:ea typeface="Cambria"/>
                        <a:cs typeface="Times New Roman"/>
                      </a:endParaRPr>
                    </a:p>
                  </a:txBody>
                  <a:tcPr marL="68580" marR="68580" marT="0" marB="0"/>
                </a:tc>
              </a:tr>
            </a:tbl>
          </a:graphicData>
        </a:graphic>
      </p:graphicFrame>
      <p:sp>
        <p:nvSpPr>
          <p:cNvPr id="6" name="ZoneTexte 5"/>
          <p:cNvSpPr txBox="1"/>
          <p:nvPr/>
        </p:nvSpPr>
        <p:spPr>
          <a:xfrm>
            <a:off x="173266" y="1270042"/>
            <a:ext cx="801591" cy="369332"/>
          </a:xfrm>
          <a:prstGeom prst="rect">
            <a:avLst/>
          </a:prstGeom>
          <a:noFill/>
        </p:spPr>
        <p:txBody>
          <a:bodyPr wrap="square" rtlCol="0">
            <a:spAutoFit/>
          </a:bodyPr>
          <a:lstStyle/>
          <a:p>
            <a:r>
              <a:rPr lang="fr-FR" dirty="0" smtClean="0"/>
              <a:t>M1 S1</a:t>
            </a:r>
            <a:endParaRPr lang="fr-FR" dirty="0"/>
          </a:p>
        </p:txBody>
      </p:sp>
      <p:sp>
        <p:nvSpPr>
          <p:cNvPr id="7" name="ZoneTexte 6"/>
          <p:cNvSpPr txBox="1"/>
          <p:nvPr/>
        </p:nvSpPr>
        <p:spPr>
          <a:xfrm>
            <a:off x="173266" y="4389120"/>
            <a:ext cx="801591" cy="369332"/>
          </a:xfrm>
          <a:prstGeom prst="rect">
            <a:avLst/>
          </a:prstGeom>
          <a:noFill/>
        </p:spPr>
        <p:txBody>
          <a:bodyPr wrap="square" rtlCol="0">
            <a:spAutoFit/>
          </a:bodyPr>
          <a:lstStyle/>
          <a:p>
            <a:r>
              <a:rPr lang="fr-FR" dirty="0" smtClean="0"/>
              <a:t>M1 S2</a:t>
            </a:r>
            <a:endParaRPr lang="fr-FR"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40263041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004" y="256859"/>
            <a:ext cx="8688996" cy="837618"/>
          </a:xfrm>
        </p:spPr>
        <p:txBody>
          <a:bodyPr>
            <a:normAutofit fontScale="90000"/>
          </a:bodyPr>
          <a:lstStyle/>
          <a:p>
            <a:r>
              <a:rPr lang="fr-FR" sz="3200" dirty="0" smtClean="0"/>
              <a:t>UE initiation à la recherche - Maquette M1 2013 – 2014</a:t>
            </a:r>
            <a:endParaRPr lang="fr-FR" sz="3200" dirty="0"/>
          </a:p>
        </p:txBody>
      </p:sp>
      <p:graphicFrame>
        <p:nvGraphicFramePr>
          <p:cNvPr id="4" name="Espace réservé du contenu 3"/>
          <p:cNvGraphicFramePr>
            <a:graphicFrameLocks noGrp="1"/>
          </p:cNvGraphicFramePr>
          <p:nvPr>
            <p:ph idx="1"/>
          </p:nvPr>
        </p:nvGraphicFramePr>
        <p:xfrm>
          <a:off x="675582" y="1094477"/>
          <a:ext cx="8147517" cy="3066595"/>
        </p:xfrm>
        <a:graphic>
          <a:graphicData uri="http://schemas.openxmlformats.org/drawingml/2006/table">
            <a:tbl>
              <a:tblPr firstRow="1" bandRow="1">
                <a:tableStyleId>{C083E6E3-FA7D-4D7B-A595-EF9225AFEA82}</a:tableStyleId>
              </a:tblPr>
              <a:tblGrid>
                <a:gridCol w="8147517"/>
              </a:tblGrid>
              <a:tr h="260036">
                <a:tc>
                  <a:txBody>
                    <a:bodyPr/>
                    <a:lstStyle/>
                    <a:p>
                      <a:pPr>
                        <a:spcBef>
                          <a:spcPts val="285"/>
                        </a:spcBef>
                        <a:spcAft>
                          <a:spcPts val="285"/>
                        </a:spcAft>
                      </a:pPr>
                      <a:r>
                        <a:rPr lang="fr-FR" sz="1600" b="0" dirty="0">
                          <a:latin typeface="Times New Roman"/>
                          <a:cs typeface="Times New Roman"/>
                        </a:rPr>
                        <a:t>Présentation de l’option + </a:t>
                      </a:r>
                      <a:r>
                        <a:rPr lang="fr-FR" sz="1600" b="0" dirty="0">
                          <a:solidFill>
                            <a:srgbClr val="FF0000"/>
                          </a:solidFill>
                          <a:latin typeface="Times New Roman"/>
                          <a:cs typeface="Times New Roman"/>
                        </a:rPr>
                        <a:t>exemples de mémoire </a:t>
                      </a:r>
                      <a:r>
                        <a:rPr lang="fr-FR" sz="1600" b="0" dirty="0">
                          <a:latin typeface="Times New Roman"/>
                          <a:cs typeface="Times New Roman"/>
                        </a:rPr>
                        <a:t>+</a:t>
                      </a:r>
                      <a:r>
                        <a:rPr lang="fr-FR" sz="1600" b="0" dirty="0" smtClean="0">
                          <a:latin typeface="Times New Roman"/>
                          <a:cs typeface="Times New Roman"/>
                        </a:rPr>
                        <a:t> </a:t>
                      </a:r>
                      <a:r>
                        <a:rPr lang="fr-FR" sz="1600" b="0" dirty="0" smtClean="0">
                          <a:solidFill>
                            <a:srgbClr val="008000"/>
                          </a:solidFill>
                          <a:latin typeface="Times New Roman"/>
                          <a:cs typeface="Times New Roman"/>
                        </a:rPr>
                        <a:t>intro DDM</a:t>
                      </a:r>
                      <a:endParaRPr lang="fr-FR" sz="1600" b="0" dirty="0">
                        <a:solidFill>
                          <a:srgbClr val="008000"/>
                        </a:solidFill>
                        <a:latin typeface="Times New Roman"/>
                        <a:ea typeface="ＭＳ 明朝"/>
                        <a:cs typeface="Times New Roman"/>
                      </a:endParaRPr>
                    </a:p>
                  </a:txBody>
                  <a:tcPr marL="0" marR="0" marT="0" marB="0"/>
                </a:tc>
              </a:tr>
              <a:tr h="260036">
                <a:tc>
                  <a:txBody>
                    <a:bodyPr/>
                    <a:lstStyle/>
                    <a:p>
                      <a:pPr>
                        <a:spcBef>
                          <a:spcPts val="285"/>
                        </a:spcBef>
                        <a:spcAft>
                          <a:spcPts val="285"/>
                        </a:spcAft>
                      </a:pPr>
                      <a:r>
                        <a:rPr lang="fr-FR" sz="1600" dirty="0">
                          <a:solidFill>
                            <a:srgbClr val="008000"/>
                          </a:solidFill>
                          <a:latin typeface="Times New Roman"/>
                          <a:cs typeface="Times New Roman"/>
                        </a:rPr>
                        <a:t>Didactique des mathématiques : suite (théories : TSD, TAD, …)</a:t>
                      </a:r>
                      <a:endParaRPr lang="fr-FR" sz="1600" dirty="0">
                        <a:solidFill>
                          <a:srgbClr val="008000"/>
                        </a:solidFill>
                        <a:latin typeface="Times New Roman"/>
                        <a:ea typeface="ＭＳ 明朝"/>
                        <a:cs typeface="Times New Roman"/>
                      </a:endParaRPr>
                    </a:p>
                  </a:txBody>
                  <a:tcPr marL="0" marR="0" marT="0" marB="0"/>
                </a:tc>
              </a:tr>
              <a:tr h="428973">
                <a:tc>
                  <a:txBody>
                    <a:bodyPr/>
                    <a:lstStyle/>
                    <a:p>
                      <a:pPr>
                        <a:spcBef>
                          <a:spcPts val="285"/>
                        </a:spcBef>
                        <a:spcAft>
                          <a:spcPts val="285"/>
                        </a:spcAft>
                      </a:pPr>
                      <a:r>
                        <a:rPr lang="fr-FR" sz="1600" dirty="0">
                          <a:solidFill>
                            <a:srgbClr val="3366FF"/>
                          </a:solidFill>
                          <a:latin typeface="Times New Roman"/>
                          <a:cs typeface="Times New Roman"/>
                        </a:rPr>
                        <a:t>Usage d’outils de la</a:t>
                      </a:r>
                      <a:r>
                        <a:rPr lang="fr-FR" sz="1600" dirty="0" smtClean="0">
                          <a:solidFill>
                            <a:srgbClr val="3366FF"/>
                          </a:solidFill>
                          <a:latin typeface="Times New Roman"/>
                          <a:cs typeface="Times New Roman"/>
                        </a:rPr>
                        <a:t> DDM pour </a:t>
                      </a:r>
                      <a:r>
                        <a:rPr lang="fr-FR" sz="1600" dirty="0">
                          <a:solidFill>
                            <a:srgbClr val="3366FF"/>
                          </a:solidFill>
                          <a:latin typeface="Times New Roman"/>
                          <a:cs typeface="Times New Roman"/>
                        </a:rPr>
                        <a:t>analyser la conception et le déroulement de situations à partir d’une vidéo – Grille d’observation et SO</a:t>
                      </a:r>
                      <a:endParaRPr lang="fr-FR" sz="1600" dirty="0">
                        <a:solidFill>
                          <a:srgbClr val="3366FF"/>
                        </a:solidFill>
                        <a:latin typeface="Times New Roman"/>
                        <a:ea typeface="ＭＳ 明朝"/>
                        <a:cs typeface="Times New Roman"/>
                      </a:endParaRPr>
                    </a:p>
                  </a:txBody>
                  <a:tcPr marL="0" marR="0" marT="0" marB="0"/>
                </a:tc>
              </a:tr>
              <a:tr h="260036">
                <a:tc>
                  <a:txBody>
                    <a:bodyPr/>
                    <a:lstStyle/>
                    <a:p>
                      <a:pPr>
                        <a:spcBef>
                          <a:spcPts val="285"/>
                        </a:spcBef>
                        <a:spcAft>
                          <a:spcPts val="285"/>
                        </a:spcAft>
                      </a:pPr>
                      <a:r>
                        <a:rPr lang="fr-FR" sz="1600" dirty="0">
                          <a:solidFill>
                            <a:srgbClr val="008000"/>
                          </a:solidFill>
                          <a:latin typeface="Times New Roman"/>
                          <a:cs typeface="Times New Roman"/>
                        </a:rPr>
                        <a:t>Lectures d’articles + recherche biblio</a:t>
                      </a:r>
                      <a:endParaRPr lang="fr-FR" sz="1600" dirty="0">
                        <a:solidFill>
                          <a:srgbClr val="008000"/>
                        </a:solidFill>
                        <a:latin typeface="Times New Roman"/>
                        <a:ea typeface="ＭＳ 明朝"/>
                        <a:cs typeface="Times New Roman"/>
                      </a:endParaRPr>
                    </a:p>
                  </a:txBody>
                  <a:tcPr marL="0" marR="0" marT="0" marB="0"/>
                </a:tc>
              </a:tr>
              <a:tr h="290526">
                <a:tc>
                  <a:txBody>
                    <a:bodyPr/>
                    <a:lstStyle/>
                    <a:p>
                      <a:pPr>
                        <a:spcBef>
                          <a:spcPts val="285"/>
                        </a:spcBef>
                        <a:spcAft>
                          <a:spcPts val="285"/>
                        </a:spcAft>
                      </a:pPr>
                      <a:r>
                        <a:rPr lang="fr-FR" sz="1600" dirty="0">
                          <a:solidFill>
                            <a:srgbClr val="3366FF"/>
                          </a:solidFill>
                          <a:latin typeface="Times New Roman"/>
                          <a:cs typeface="Times New Roman"/>
                        </a:rPr>
                        <a:t>Analyse de tâches et</a:t>
                      </a:r>
                      <a:r>
                        <a:rPr lang="fr-FR" sz="1600" dirty="0" smtClean="0">
                          <a:solidFill>
                            <a:srgbClr val="3366FF"/>
                          </a:solidFill>
                          <a:latin typeface="Times New Roman"/>
                          <a:cs typeface="Times New Roman"/>
                        </a:rPr>
                        <a:t> de </a:t>
                      </a:r>
                      <a:r>
                        <a:rPr lang="fr-FR" sz="1600" dirty="0">
                          <a:solidFill>
                            <a:srgbClr val="3366FF"/>
                          </a:solidFill>
                          <a:latin typeface="Times New Roman"/>
                          <a:cs typeface="Times New Roman"/>
                        </a:rPr>
                        <a:t>travaux </a:t>
                      </a:r>
                      <a:r>
                        <a:rPr lang="fr-FR" sz="1600" dirty="0" smtClean="0">
                          <a:solidFill>
                            <a:srgbClr val="3366FF"/>
                          </a:solidFill>
                          <a:latin typeface="Times New Roman"/>
                          <a:cs typeface="Times New Roman"/>
                        </a:rPr>
                        <a:t>d’élèves (nombres et opérations), </a:t>
                      </a:r>
                      <a:r>
                        <a:rPr lang="fr-FR" sz="1600" dirty="0">
                          <a:solidFill>
                            <a:srgbClr val="3366FF"/>
                          </a:solidFill>
                          <a:latin typeface="Times New Roman"/>
                          <a:cs typeface="Times New Roman"/>
                        </a:rPr>
                        <a:t>pistes</a:t>
                      </a:r>
                      <a:r>
                        <a:rPr lang="fr-FR" sz="1600" dirty="0" smtClean="0">
                          <a:solidFill>
                            <a:srgbClr val="3366FF"/>
                          </a:solidFill>
                          <a:latin typeface="Times New Roman"/>
                          <a:cs typeface="Times New Roman"/>
                        </a:rPr>
                        <a:t> pour la</a:t>
                      </a:r>
                      <a:r>
                        <a:rPr lang="fr-FR" sz="1600" baseline="0" dirty="0" smtClean="0">
                          <a:solidFill>
                            <a:srgbClr val="3366FF"/>
                          </a:solidFill>
                          <a:latin typeface="Times New Roman"/>
                          <a:cs typeface="Times New Roman"/>
                        </a:rPr>
                        <a:t> </a:t>
                      </a:r>
                      <a:r>
                        <a:rPr lang="fr-FR" sz="1600" dirty="0" smtClean="0">
                          <a:solidFill>
                            <a:srgbClr val="3366FF"/>
                          </a:solidFill>
                          <a:latin typeface="Times New Roman"/>
                          <a:cs typeface="Times New Roman"/>
                        </a:rPr>
                        <a:t>problématique </a:t>
                      </a:r>
                      <a:r>
                        <a:rPr lang="fr-FR" sz="1600" dirty="0">
                          <a:solidFill>
                            <a:srgbClr val="3366FF"/>
                          </a:solidFill>
                          <a:latin typeface="Times New Roman"/>
                          <a:cs typeface="Times New Roman"/>
                        </a:rPr>
                        <a:t>(1) </a:t>
                      </a:r>
                      <a:endParaRPr lang="fr-FR" sz="1600" dirty="0">
                        <a:solidFill>
                          <a:srgbClr val="3366FF"/>
                        </a:solidFill>
                        <a:latin typeface="Times New Roman"/>
                        <a:ea typeface="ＭＳ 明朝"/>
                        <a:cs typeface="Times New Roman"/>
                      </a:endParaRPr>
                    </a:p>
                  </a:txBody>
                  <a:tcPr marL="0" marR="0" marT="0" marB="0"/>
                </a:tc>
              </a:tr>
              <a:tr h="216160">
                <a:tc>
                  <a:txBody>
                    <a:bodyPr/>
                    <a:lstStyle/>
                    <a:p>
                      <a:pPr>
                        <a:spcBef>
                          <a:spcPts val="285"/>
                        </a:spcBef>
                        <a:spcAft>
                          <a:spcPts val="285"/>
                        </a:spcAft>
                      </a:pPr>
                      <a:r>
                        <a:rPr lang="fr-FR" sz="1600" dirty="0">
                          <a:solidFill>
                            <a:srgbClr val="3366FF"/>
                          </a:solidFill>
                          <a:latin typeface="Times New Roman"/>
                          <a:cs typeface="Times New Roman"/>
                        </a:rPr>
                        <a:t>Analyse de tâches et</a:t>
                      </a:r>
                      <a:r>
                        <a:rPr lang="fr-FR" sz="1600" dirty="0" smtClean="0">
                          <a:solidFill>
                            <a:srgbClr val="3366FF"/>
                          </a:solidFill>
                          <a:latin typeface="Times New Roman"/>
                          <a:cs typeface="Times New Roman"/>
                        </a:rPr>
                        <a:t> travaux d'élèves (résolution </a:t>
                      </a:r>
                      <a:r>
                        <a:rPr lang="fr-FR" sz="1600" dirty="0">
                          <a:solidFill>
                            <a:srgbClr val="3366FF"/>
                          </a:solidFill>
                          <a:latin typeface="Times New Roman"/>
                          <a:cs typeface="Times New Roman"/>
                        </a:rPr>
                        <a:t>de </a:t>
                      </a:r>
                      <a:r>
                        <a:rPr lang="fr-FR" sz="1600" dirty="0" smtClean="0">
                          <a:solidFill>
                            <a:srgbClr val="3366FF"/>
                          </a:solidFill>
                          <a:latin typeface="Times New Roman"/>
                          <a:cs typeface="Times New Roman"/>
                        </a:rPr>
                        <a:t>problèmes), pistes pour la problématique</a:t>
                      </a:r>
                      <a:r>
                        <a:rPr lang="fr-FR" sz="1600" baseline="0" dirty="0" smtClean="0">
                          <a:solidFill>
                            <a:srgbClr val="3366FF"/>
                          </a:solidFill>
                          <a:latin typeface="Times New Roman"/>
                          <a:cs typeface="Times New Roman"/>
                        </a:rPr>
                        <a:t> (2)</a:t>
                      </a:r>
                      <a:endParaRPr lang="fr-FR" sz="1600" dirty="0">
                        <a:solidFill>
                          <a:srgbClr val="3366FF"/>
                        </a:solidFill>
                        <a:latin typeface="Times New Roman"/>
                        <a:ea typeface="ＭＳ 明朝"/>
                        <a:cs typeface="Times New Roman"/>
                      </a:endParaRPr>
                    </a:p>
                  </a:txBody>
                  <a:tcPr marL="0" marR="0" marT="0" marB="0"/>
                </a:tc>
              </a:tr>
              <a:tr h="256689">
                <a:tc>
                  <a:txBody>
                    <a:bodyPr/>
                    <a:lstStyle/>
                    <a:p>
                      <a:pPr>
                        <a:spcBef>
                          <a:spcPts val="285"/>
                        </a:spcBef>
                        <a:spcAft>
                          <a:spcPts val="285"/>
                        </a:spcAft>
                      </a:pPr>
                      <a:r>
                        <a:rPr lang="fr-FR" sz="1600" dirty="0">
                          <a:solidFill>
                            <a:srgbClr val="3366FF"/>
                          </a:solidFill>
                          <a:latin typeface="Times New Roman"/>
                          <a:cs typeface="Times New Roman"/>
                        </a:rPr>
                        <a:t>Analyse de tâches et</a:t>
                      </a:r>
                      <a:r>
                        <a:rPr lang="fr-FR" sz="1600" dirty="0" smtClean="0">
                          <a:solidFill>
                            <a:srgbClr val="3366FF"/>
                          </a:solidFill>
                          <a:latin typeface="Times New Roman"/>
                          <a:cs typeface="Times New Roman"/>
                        </a:rPr>
                        <a:t> de </a:t>
                      </a:r>
                      <a:r>
                        <a:rPr lang="fr-FR" sz="1600" dirty="0">
                          <a:solidFill>
                            <a:srgbClr val="3366FF"/>
                          </a:solidFill>
                          <a:latin typeface="Times New Roman"/>
                          <a:cs typeface="Times New Roman"/>
                        </a:rPr>
                        <a:t>travaux </a:t>
                      </a:r>
                      <a:r>
                        <a:rPr lang="fr-FR" sz="1600" dirty="0" smtClean="0">
                          <a:solidFill>
                            <a:srgbClr val="3366FF"/>
                          </a:solidFill>
                          <a:latin typeface="Times New Roman"/>
                          <a:cs typeface="Times New Roman"/>
                        </a:rPr>
                        <a:t>d’élèves (géométrie et grandeurs), </a:t>
                      </a:r>
                      <a:r>
                        <a:rPr lang="fr-FR" sz="1600" dirty="0">
                          <a:solidFill>
                            <a:srgbClr val="3366FF"/>
                          </a:solidFill>
                          <a:latin typeface="Times New Roman"/>
                          <a:cs typeface="Times New Roman"/>
                        </a:rPr>
                        <a:t>pistes</a:t>
                      </a:r>
                      <a:r>
                        <a:rPr lang="fr-FR" sz="1600" dirty="0" smtClean="0">
                          <a:solidFill>
                            <a:srgbClr val="3366FF"/>
                          </a:solidFill>
                          <a:latin typeface="Times New Roman"/>
                          <a:cs typeface="Times New Roman"/>
                        </a:rPr>
                        <a:t> pour l</a:t>
                      </a:r>
                      <a:r>
                        <a:rPr lang="fr-FR" sz="1600" baseline="0" dirty="0" smtClean="0">
                          <a:solidFill>
                            <a:srgbClr val="3366FF"/>
                          </a:solidFill>
                          <a:latin typeface="Times New Roman"/>
                          <a:cs typeface="Times New Roman"/>
                        </a:rPr>
                        <a:t>a </a:t>
                      </a:r>
                      <a:r>
                        <a:rPr lang="fr-FR" sz="1600" dirty="0" smtClean="0">
                          <a:solidFill>
                            <a:srgbClr val="3366FF"/>
                          </a:solidFill>
                          <a:latin typeface="Times New Roman"/>
                          <a:cs typeface="Times New Roman"/>
                        </a:rPr>
                        <a:t>problématique (3)</a:t>
                      </a:r>
                      <a:endParaRPr lang="fr-FR" sz="1600" dirty="0">
                        <a:solidFill>
                          <a:srgbClr val="3366FF"/>
                        </a:solidFill>
                        <a:latin typeface="Times New Roman"/>
                        <a:ea typeface="ＭＳ 明朝"/>
                        <a:cs typeface="Times New Roman"/>
                      </a:endParaRPr>
                    </a:p>
                  </a:txBody>
                  <a:tcPr marL="0" marR="0" marT="0" marB="0"/>
                </a:tc>
              </a:tr>
              <a:tr h="428973">
                <a:tc>
                  <a:txBody>
                    <a:bodyPr/>
                    <a:lstStyle/>
                    <a:p>
                      <a:pPr>
                        <a:spcBef>
                          <a:spcPts val="285"/>
                        </a:spcBef>
                        <a:spcAft>
                          <a:spcPts val="285"/>
                        </a:spcAft>
                      </a:pPr>
                      <a:r>
                        <a:rPr lang="fr-FR" sz="1600" dirty="0">
                          <a:solidFill>
                            <a:srgbClr val="FF0000"/>
                          </a:solidFill>
                          <a:latin typeface="Times New Roman"/>
                          <a:cs typeface="Times New Roman"/>
                        </a:rPr>
                        <a:t>PTD : Méthodologie (questionnement)  + présentation d’un questionnement en lien avec la lecture d’un article</a:t>
                      </a:r>
                      <a:endParaRPr lang="fr-FR" sz="1600" dirty="0">
                        <a:solidFill>
                          <a:srgbClr val="FF0000"/>
                        </a:solidFill>
                        <a:latin typeface="Times New Roman"/>
                        <a:ea typeface="ＭＳ 明朝"/>
                        <a:cs typeface="Times New Roman"/>
                      </a:endParaRPr>
                    </a:p>
                  </a:txBody>
                  <a:tcPr marL="0" marR="0" marT="0" marB="0"/>
                </a:tc>
              </a:tr>
              <a:tr h="260036">
                <a:tc>
                  <a:txBody>
                    <a:bodyPr/>
                    <a:lstStyle/>
                    <a:p>
                      <a:pPr>
                        <a:spcBef>
                          <a:spcPts val="285"/>
                        </a:spcBef>
                        <a:spcAft>
                          <a:spcPts val="285"/>
                        </a:spcAft>
                      </a:pPr>
                      <a:r>
                        <a:rPr lang="fr-FR" sz="1600" dirty="0">
                          <a:solidFill>
                            <a:srgbClr val="3366FF"/>
                          </a:solidFill>
                          <a:latin typeface="Times New Roman"/>
                          <a:cs typeface="Times New Roman"/>
                        </a:rPr>
                        <a:t>Transposition didactique : analyse de programmes et</a:t>
                      </a:r>
                      <a:r>
                        <a:rPr lang="fr-FR" sz="1600" dirty="0" smtClean="0">
                          <a:solidFill>
                            <a:srgbClr val="3366FF"/>
                          </a:solidFill>
                          <a:latin typeface="Times New Roman"/>
                          <a:cs typeface="Times New Roman"/>
                        </a:rPr>
                        <a:t> de </a:t>
                      </a:r>
                      <a:r>
                        <a:rPr lang="fr-FR" sz="1600" dirty="0">
                          <a:solidFill>
                            <a:srgbClr val="3366FF"/>
                          </a:solidFill>
                          <a:latin typeface="Times New Roman"/>
                          <a:cs typeface="Times New Roman"/>
                        </a:rPr>
                        <a:t>manuels </a:t>
                      </a:r>
                      <a:endParaRPr lang="fr-FR" sz="1600" dirty="0">
                        <a:solidFill>
                          <a:srgbClr val="3366FF"/>
                        </a:solidFill>
                        <a:latin typeface="Times New Roman"/>
                        <a:ea typeface="ＭＳ 明朝"/>
                        <a:cs typeface="Times New Roman"/>
                      </a:endParaRPr>
                    </a:p>
                  </a:txBody>
                  <a:tcPr marL="0" marR="0" marT="0" marB="0"/>
                </a:tc>
              </a:tr>
              <a:tr h="260036">
                <a:tc>
                  <a:txBody>
                    <a:bodyPr/>
                    <a:lstStyle/>
                    <a:p>
                      <a:pPr>
                        <a:spcBef>
                          <a:spcPts val="285"/>
                        </a:spcBef>
                        <a:spcAft>
                          <a:spcPts val="285"/>
                        </a:spcAft>
                      </a:pPr>
                      <a:r>
                        <a:rPr lang="fr-FR" sz="1600" dirty="0">
                          <a:solidFill>
                            <a:srgbClr val="008000"/>
                          </a:solidFill>
                          <a:latin typeface="Times New Roman"/>
                          <a:cs typeface="Times New Roman"/>
                        </a:rPr>
                        <a:t>Champs conceptuels et conceptions </a:t>
                      </a:r>
                      <a:endParaRPr lang="fr-FR" sz="1600" dirty="0">
                        <a:solidFill>
                          <a:srgbClr val="008000"/>
                        </a:solidFill>
                        <a:latin typeface="Times New Roman"/>
                        <a:ea typeface="ＭＳ 明朝"/>
                        <a:cs typeface="Times New Roman"/>
                      </a:endParaRPr>
                    </a:p>
                  </a:txBody>
                  <a:tcPr marL="0" marR="0" marT="0" marB="0"/>
                </a:tc>
              </a:tr>
            </a:tbl>
          </a:graphicData>
        </a:graphic>
      </p:graphicFrame>
      <p:graphicFrame>
        <p:nvGraphicFramePr>
          <p:cNvPr id="6" name="Espace réservé du contenu 5"/>
          <p:cNvGraphicFramePr>
            <a:graphicFrameLocks/>
          </p:cNvGraphicFramePr>
          <p:nvPr/>
        </p:nvGraphicFramePr>
        <p:xfrm>
          <a:off x="675581" y="4363721"/>
          <a:ext cx="8147517" cy="2020158"/>
        </p:xfrm>
        <a:graphic>
          <a:graphicData uri="http://schemas.openxmlformats.org/drawingml/2006/table">
            <a:tbl>
              <a:tblPr firstRow="1" bandRow="1">
                <a:tableStyleId>{C083E6E3-FA7D-4D7B-A595-EF9225AFEA82}</a:tableStyleId>
              </a:tblPr>
              <a:tblGrid>
                <a:gridCol w="8147517"/>
              </a:tblGrid>
              <a:tr h="283710">
                <a:tc>
                  <a:txBody>
                    <a:bodyPr/>
                    <a:lstStyle/>
                    <a:p>
                      <a:pPr>
                        <a:spcAft>
                          <a:spcPts val="0"/>
                        </a:spcAft>
                      </a:pPr>
                      <a:r>
                        <a:rPr lang="fr-FR" sz="1600" b="0" dirty="0">
                          <a:solidFill>
                            <a:srgbClr val="FF0000"/>
                          </a:solidFill>
                          <a:latin typeface="Times New Roman"/>
                          <a:ea typeface="ＭＳ 明朝"/>
                          <a:cs typeface="Times New Roman"/>
                        </a:rPr>
                        <a:t>PTD – Présentation des questionnements et évolution vers des problématiques </a:t>
                      </a:r>
                    </a:p>
                  </a:txBody>
                  <a:tcPr marL="76200" marR="76200" marT="0" marB="0"/>
                </a:tc>
              </a:tr>
              <a:tr h="592280">
                <a:tc>
                  <a:txBody>
                    <a:bodyPr/>
                    <a:lstStyle/>
                    <a:p>
                      <a:pPr>
                        <a:spcAft>
                          <a:spcPts val="0"/>
                        </a:spcAft>
                      </a:pPr>
                      <a:r>
                        <a:rPr lang="fr-FR" sz="1600" dirty="0">
                          <a:solidFill>
                            <a:srgbClr val="FF0000"/>
                          </a:solidFill>
                          <a:latin typeface="Times New Roman"/>
                          <a:ea typeface="ＭＳ 明朝"/>
                          <a:cs typeface="Times New Roman"/>
                        </a:rPr>
                        <a:t>En lien avec le SPA. Méthodologie pour recueillir des données et les analyser en lien avec problématique donnée</a:t>
                      </a:r>
                    </a:p>
                  </a:txBody>
                  <a:tcPr marL="76200" marR="76200" marT="0" marB="0"/>
                </a:tc>
              </a:tr>
              <a:tr h="286042">
                <a:tc>
                  <a:txBody>
                    <a:bodyPr/>
                    <a:lstStyle/>
                    <a:p>
                      <a:pPr>
                        <a:spcAft>
                          <a:spcPts val="0"/>
                        </a:spcAft>
                      </a:pPr>
                      <a:r>
                        <a:rPr lang="fr-FR" sz="1600" dirty="0" smtClean="0">
                          <a:solidFill>
                            <a:srgbClr val="008000"/>
                          </a:solidFill>
                          <a:latin typeface="Times New Roman"/>
                          <a:ea typeface="ＭＳ 明朝"/>
                          <a:cs typeface="Times New Roman"/>
                        </a:rPr>
                        <a:t>Numération</a:t>
                      </a:r>
                      <a:endParaRPr lang="fr-FR" sz="1600" dirty="0">
                        <a:solidFill>
                          <a:srgbClr val="008000"/>
                        </a:solidFill>
                        <a:latin typeface="Times New Roman"/>
                        <a:ea typeface="ＭＳ 明朝"/>
                        <a:cs typeface="Times New Roman"/>
                      </a:endParaRPr>
                    </a:p>
                  </a:txBody>
                  <a:tcPr marL="76200" marR="76200" marT="0" marB="0"/>
                </a:tc>
              </a:tr>
              <a:tr h="286042">
                <a:tc>
                  <a:txBody>
                    <a:bodyPr/>
                    <a:lstStyle/>
                    <a:p>
                      <a:pPr>
                        <a:spcAft>
                          <a:spcPts val="0"/>
                        </a:spcAft>
                      </a:pPr>
                      <a:r>
                        <a:rPr lang="fr-FR" sz="1600" dirty="0">
                          <a:solidFill>
                            <a:srgbClr val="FF0000"/>
                          </a:solidFill>
                          <a:latin typeface="Times New Roman"/>
                          <a:ea typeface="ＭＳ 明朝"/>
                          <a:cs typeface="Times New Roman"/>
                        </a:rPr>
                        <a:t>PTD avancée note de recherche</a:t>
                      </a:r>
                    </a:p>
                  </a:txBody>
                  <a:tcPr marL="76200" marR="76200" marT="0" marB="0"/>
                </a:tc>
              </a:tr>
              <a:tr h="286042">
                <a:tc>
                  <a:txBody>
                    <a:bodyPr/>
                    <a:lstStyle/>
                    <a:p>
                      <a:pPr>
                        <a:spcAft>
                          <a:spcPts val="0"/>
                        </a:spcAft>
                      </a:pPr>
                      <a:r>
                        <a:rPr lang="fr-FR" sz="1600" dirty="0">
                          <a:solidFill>
                            <a:srgbClr val="008000"/>
                          </a:solidFill>
                          <a:latin typeface="Times New Roman"/>
                          <a:ea typeface="ＭＳ 明朝"/>
                          <a:cs typeface="Times New Roman"/>
                        </a:rPr>
                        <a:t>Calcul </a:t>
                      </a:r>
                      <a:r>
                        <a:rPr lang="fr-FR" sz="1600" dirty="0" smtClean="0">
                          <a:solidFill>
                            <a:srgbClr val="008000"/>
                          </a:solidFill>
                          <a:latin typeface="Times New Roman"/>
                          <a:ea typeface="ＭＳ 明朝"/>
                          <a:cs typeface="Times New Roman"/>
                        </a:rPr>
                        <a:t>mental</a:t>
                      </a:r>
                      <a:endParaRPr lang="fr-FR" sz="1600" dirty="0">
                        <a:solidFill>
                          <a:srgbClr val="008000"/>
                        </a:solidFill>
                        <a:latin typeface="Times New Roman"/>
                        <a:ea typeface="ＭＳ 明朝"/>
                        <a:cs typeface="Times New Roman"/>
                      </a:endParaRPr>
                    </a:p>
                  </a:txBody>
                  <a:tcPr marL="76200" marR="76200" marT="0" marB="0"/>
                </a:tc>
              </a:tr>
              <a:tr h="286042">
                <a:tc>
                  <a:txBody>
                    <a:bodyPr/>
                    <a:lstStyle/>
                    <a:p>
                      <a:pPr>
                        <a:spcAft>
                          <a:spcPts val="0"/>
                        </a:spcAft>
                      </a:pPr>
                      <a:r>
                        <a:rPr lang="fr-FR" sz="1600" dirty="0">
                          <a:solidFill>
                            <a:srgbClr val="000000"/>
                          </a:solidFill>
                          <a:latin typeface="Times New Roman"/>
                          <a:ea typeface="ＭＳ 明朝"/>
                          <a:cs typeface="Times New Roman"/>
                        </a:rPr>
                        <a:t>Elèves en difficultés / Maternelle </a:t>
                      </a:r>
                      <a:endParaRPr lang="fr-FR" sz="1600" dirty="0">
                        <a:latin typeface="Times New Roman"/>
                        <a:ea typeface="ＭＳ 明朝"/>
                        <a:cs typeface="Times New Roman"/>
                      </a:endParaRPr>
                    </a:p>
                  </a:txBody>
                  <a:tcPr marL="76200" marR="76200" marT="0" marB="0"/>
                </a:tc>
              </a:tr>
            </a:tbl>
          </a:graphicData>
        </a:graphic>
      </p:graphicFrame>
      <p:sp>
        <p:nvSpPr>
          <p:cNvPr id="7" name="ZoneTexte 6"/>
          <p:cNvSpPr txBox="1"/>
          <p:nvPr/>
        </p:nvSpPr>
        <p:spPr>
          <a:xfrm>
            <a:off x="134103" y="1270042"/>
            <a:ext cx="801591" cy="369332"/>
          </a:xfrm>
          <a:prstGeom prst="rect">
            <a:avLst/>
          </a:prstGeom>
          <a:noFill/>
        </p:spPr>
        <p:txBody>
          <a:bodyPr wrap="square" rtlCol="0">
            <a:spAutoFit/>
          </a:bodyPr>
          <a:lstStyle/>
          <a:p>
            <a:r>
              <a:rPr lang="fr-FR" dirty="0" smtClean="0"/>
              <a:t>M1 S1</a:t>
            </a:r>
            <a:endParaRPr lang="fr-FR" dirty="0"/>
          </a:p>
        </p:txBody>
      </p:sp>
      <p:sp>
        <p:nvSpPr>
          <p:cNvPr id="8" name="ZoneTexte 7"/>
          <p:cNvSpPr txBox="1"/>
          <p:nvPr/>
        </p:nvSpPr>
        <p:spPr>
          <a:xfrm>
            <a:off x="173266" y="4758452"/>
            <a:ext cx="801591" cy="369332"/>
          </a:xfrm>
          <a:prstGeom prst="rect">
            <a:avLst/>
          </a:prstGeom>
          <a:noFill/>
        </p:spPr>
        <p:txBody>
          <a:bodyPr wrap="square" rtlCol="0">
            <a:spAutoFit/>
          </a:bodyPr>
          <a:lstStyle/>
          <a:p>
            <a:r>
              <a:rPr lang="fr-FR" dirty="0" smtClean="0"/>
              <a:t>M1 S2</a:t>
            </a:r>
            <a:endParaRPr lang="fr-FR"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26799848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UE initiation à la recherche - Maquette M2 2012 - 2013</a:t>
            </a:r>
            <a:endParaRPr lang="fr-FR" sz="2800" dirty="0"/>
          </a:p>
        </p:txBody>
      </p:sp>
      <p:graphicFrame>
        <p:nvGraphicFramePr>
          <p:cNvPr id="4" name="Espace réservé du contenu 3"/>
          <p:cNvGraphicFramePr>
            <a:graphicFrameLocks noGrp="1"/>
          </p:cNvGraphicFramePr>
          <p:nvPr>
            <p:ph idx="1"/>
          </p:nvPr>
        </p:nvGraphicFramePr>
        <p:xfrm>
          <a:off x="1134838" y="1540263"/>
          <a:ext cx="7418028" cy="1934030"/>
        </p:xfrm>
        <a:graphic>
          <a:graphicData uri="http://schemas.openxmlformats.org/drawingml/2006/table">
            <a:tbl>
              <a:tblPr firstRow="1" bandRow="1">
                <a:tableStyleId>{BDBED569-4797-4DF1-A0F4-6AAB3CD982D8}</a:tableStyleId>
              </a:tblPr>
              <a:tblGrid>
                <a:gridCol w="7418028"/>
              </a:tblGrid>
              <a:tr h="257652">
                <a:tc>
                  <a:txBody>
                    <a:bodyPr/>
                    <a:lstStyle/>
                    <a:p>
                      <a:pPr>
                        <a:spcBef>
                          <a:spcPts val="285"/>
                        </a:spcBef>
                        <a:spcAft>
                          <a:spcPts val="285"/>
                        </a:spcAft>
                      </a:pPr>
                      <a:r>
                        <a:rPr lang="fr-FR" sz="1800" b="0" kern="50" dirty="0">
                          <a:solidFill>
                            <a:srgbClr val="008000"/>
                          </a:solidFill>
                          <a:latin typeface="Times New Roman"/>
                          <a:ea typeface="Arial Unicode MS"/>
                          <a:cs typeface="Times New Roman"/>
                        </a:rPr>
                        <a:t>Rappels cadres de la didactique des mathématiques (TSD, TAD, …)</a:t>
                      </a:r>
                    </a:p>
                  </a:txBody>
                  <a:tcPr marL="0" marR="0" marT="0" marB="0"/>
                </a:tc>
              </a:tr>
              <a:tr h="215030">
                <a:tc>
                  <a:txBody>
                    <a:bodyPr/>
                    <a:lstStyle/>
                    <a:p>
                      <a:pPr>
                        <a:spcBef>
                          <a:spcPts val="285"/>
                        </a:spcBef>
                        <a:spcAft>
                          <a:spcPts val="285"/>
                        </a:spcAft>
                      </a:pPr>
                      <a:r>
                        <a:rPr lang="fr-FR" sz="1800" kern="50" dirty="0">
                          <a:solidFill>
                            <a:srgbClr val="FF0000"/>
                          </a:solidFill>
                          <a:latin typeface="Times New Roman"/>
                          <a:ea typeface="Arial Unicode MS"/>
                          <a:cs typeface="Times New Roman"/>
                        </a:rPr>
                        <a:t>Méthodologie (Présentation des notes de recherche de M1)</a:t>
                      </a:r>
                    </a:p>
                  </a:txBody>
                  <a:tcPr marL="0" marR="0" marT="0" marB="0"/>
                </a:tc>
              </a:tr>
              <a:tr h="280194">
                <a:tc>
                  <a:txBody>
                    <a:bodyPr/>
                    <a:lstStyle/>
                    <a:p>
                      <a:pPr>
                        <a:spcBef>
                          <a:spcPts val="285"/>
                        </a:spcBef>
                        <a:spcAft>
                          <a:spcPts val="285"/>
                        </a:spcAft>
                      </a:pPr>
                      <a:r>
                        <a:rPr lang="fr-FR" sz="1800" kern="50" dirty="0">
                          <a:solidFill>
                            <a:srgbClr val="3366FF"/>
                          </a:solidFill>
                          <a:latin typeface="Times New Roman"/>
                          <a:ea typeface="Arial Unicode MS"/>
                          <a:cs typeface="Times New Roman"/>
                        </a:rPr>
                        <a:t>Analyse de protocoles</a:t>
                      </a:r>
                    </a:p>
                  </a:txBody>
                  <a:tcPr marL="0" marR="0" marT="0" marB="0"/>
                </a:tc>
              </a:tr>
              <a:tr h="270284">
                <a:tc>
                  <a:txBody>
                    <a:bodyPr/>
                    <a:lstStyle/>
                    <a:p>
                      <a:pPr>
                        <a:spcBef>
                          <a:spcPts val="285"/>
                        </a:spcBef>
                        <a:spcAft>
                          <a:spcPts val="285"/>
                        </a:spcAft>
                      </a:pPr>
                      <a:r>
                        <a:rPr lang="fr-FR" sz="1800" kern="50" dirty="0">
                          <a:solidFill>
                            <a:srgbClr val="008000"/>
                          </a:solidFill>
                          <a:latin typeface="Times New Roman"/>
                          <a:ea typeface="Arial Unicode MS"/>
                          <a:cs typeface="Times New Roman"/>
                        </a:rPr>
                        <a:t>Présentation d’un outil </a:t>
                      </a:r>
                      <a:r>
                        <a:rPr lang="fr-FR" sz="1800" kern="50" dirty="0">
                          <a:solidFill>
                            <a:srgbClr val="3366FF"/>
                          </a:solidFill>
                          <a:latin typeface="Times New Roman"/>
                          <a:ea typeface="Arial Unicode MS"/>
                          <a:cs typeface="Times New Roman"/>
                        </a:rPr>
                        <a:t>d’analyse de tâche</a:t>
                      </a:r>
                    </a:p>
                  </a:txBody>
                  <a:tcPr marL="0" marR="0" marT="0" marB="0"/>
                </a:tc>
              </a:tr>
              <a:tr h="215030">
                <a:tc>
                  <a:txBody>
                    <a:bodyPr/>
                    <a:lstStyle/>
                    <a:p>
                      <a:pPr>
                        <a:spcBef>
                          <a:spcPts val="285"/>
                        </a:spcBef>
                        <a:spcAft>
                          <a:spcPts val="285"/>
                        </a:spcAft>
                      </a:pPr>
                      <a:r>
                        <a:rPr lang="fr-FR" sz="1800" kern="50" dirty="0">
                          <a:solidFill>
                            <a:srgbClr val="FF0000"/>
                          </a:solidFill>
                          <a:latin typeface="Times New Roman"/>
                          <a:ea typeface="Arial Unicode MS"/>
                          <a:cs typeface="Times New Roman"/>
                        </a:rPr>
                        <a:t>Suivi de travaux</a:t>
                      </a:r>
                    </a:p>
                  </a:txBody>
                  <a:tcPr marL="0" marR="0" marT="0" marB="0"/>
                </a:tc>
              </a:tr>
              <a:tr h="282236">
                <a:tc>
                  <a:txBody>
                    <a:bodyPr/>
                    <a:lstStyle/>
                    <a:p>
                      <a:pPr>
                        <a:spcBef>
                          <a:spcPts val="285"/>
                        </a:spcBef>
                        <a:spcAft>
                          <a:spcPts val="285"/>
                        </a:spcAft>
                      </a:pPr>
                      <a:r>
                        <a:rPr lang="fr-FR" sz="1800" kern="50" dirty="0">
                          <a:solidFill>
                            <a:srgbClr val="008000"/>
                          </a:solidFill>
                          <a:latin typeface="Times New Roman"/>
                          <a:ea typeface="Arial Unicode MS"/>
                          <a:cs typeface="Times New Roman"/>
                        </a:rPr>
                        <a:t>Gestion de l'hétérogénéité </a:t>
                      </a:r>
                    </a:p>
                  </a:txBody>
                  <a:tcPr marL="0" marR="0" marT="0" marB="0"/>
                </a:tc>
              </a:tr>
              <a:tr h="229961">
                <a:tc>
                  <a:txBody>
                    <a:bodyPr/>
                    <a:lstStyle/>
                    <a:p>
                      <a:pPr>
                        <a:spcBef>
                          <a:spcPts val="285"/>
                        </a:spcBef>
                        <a:spcAft>
                          <a:spcPts val="285"/>
                        </a:spcAft>
                      </a:pPr>
                      <a:r>
                        <a:rPr lang="fr-FR" sz="1800" kern="50" dirty="0">
                          <a:latin typeface="Times New Roman"/>
                          <a:ea typeface="Arial Unicode MS"/>
                          <a:cs typeface="Times New Roman"/>
                        </a:rPr>
                        <a:t>Evaluation de l’UE9 (2h) + </a:t>
                      </a:r>
                      <a:r>
                        <a:rPr lang="fr-FR" sz="1800" kern="50" dirty="0">
                          <a:solidFill>
                            <a:srgbClr val="FF0000"/>
                          </a:solidFill>
                          <a:latin typeface="Times New Roman"/>
                          <a:ea typeface="Arial Unicode MS"/>
                          <a:cs typeface="Times New Roman"/>
                        </a:rPr>
                        <a:t>suivi</a:t>
                      </a:r>
                    </a:p>
                  </a:txBody>
                  <a:tcPr marL="0" marR="0" marT="0" marB="0"/>
                </a:tc>
              </a:tr>
            </a:tbl>
          </a:graphicData>
        </a:graphic>
      </p:graphicFrame>
      <p:graphicFrame>
        <p:nvGraphicFramePr>
          <p:cNvPr id="5" name="Tableau 4"/>
          <p:cNvGraphicFramePr>
            <a:graphicFrameLocks noGrp="1"/>
          </p:cNvGraphicFramePr>
          <p:nvPr/>
        </p:nvGraphicFramePr>
        <p:xfrm>
          <a:off x="1134839" y="3593948"/>
          <a:ext cx="7418028" cy="3017520"/>
        </p:xfrm>
        <a:graphic>
          <a:graphicData uri="http://schemas.openxmlformats.org/drawingml/2006/table">
            <a:tbl>
              <a:tblPr firstRow="1" bandRow="1">
                <a:tableStyleId>{BDBED569-4797-4DF1-A0F4-6AAB3CD982D8}</a:tableStyleId>
              </a:tblPr>
              <a:tblGrid>
                <a:gridCol w="7418028"/>
              </a:tblGrid>
              <a:tr h="255405">
                <a:tc>
                  <a:txBody>
                    <a:bodyPr/>
                    <a:lstStyle/>
                    <a:p>
                      <a:pPr>
                        <a:spcBef>
                          <a:spcPts val="300"/>
                        </a:spcBef>
                        <a:spcAft>
                          <a:spcPts val="300"/>
                        </a:spcAft>
                      </a:pPr>
                      <a:r>
                        <a:rPr lang="fr-FR" sz="1800" b="0" dirty="0">
                          <a:solidFill>
                            <a:srgbClr val="FF0000"/>
                          </a:solidFill>
                          <a:latin typeface="Times New Roman"/>
                          <a:cs typeface="Times New Roman"/>
                        </a:rPr>
                        <a:t>PTD avancée du mémoire</a:t>
                      </a:r>
                      <a:endParaRPr lang="fr-FR" sz="1800" b="0" dirty="0">
                        <a:solidFill>
                          <a:srgbClr val="FF0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008000"/>
                          </a:solidFill>
                          <a:latin typeface="Times New Roman"/>
                          <a:cs typeface="Times New Roman"/>
                        </a:rPr>
                        <a:t>Pratiques (1)</a:t>
                      </a:r>
                      <a:endParaRPr lang="fr-FR" sz="1800" dirty="0">
                        <a:solidFill>
                          <a:srgbClr val="008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3366FF"/>
                          </a:solidFill>
                          <a:latin typeface="Times New Roman"/>
                          <a:cs typeface="Times New Roman"/>
                        </a:rPr>
                        <a:t>Analyse de vidéo</a:t>
                      </a:r>
                      <a:endParaRPr lang="fr-FR" sz="1800" dirty="0">
                        <a:solidFill>
                          <a:srgbClr val="3366FF"/>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FF0000"/>
                          </a:solidFill>
                          <a:latin typeface="Times New Roman"/>
                          <a:cs typeface="Times New Roman"/>
                        </a:rPr>
                        <a:t>PTD avancée du mémoire</a:t>
                      </a:r>
                      <a:endParaRPr lang="fr-FR" sz="1800" dirty="0">
                        <a:solidFill>
                          <a:srgbClr val="FF0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008000"/>
                          </a:solidFill>
                          <a:latin typeface="Times New Roman"/>
                          <a:cs typeface="Times New Roman"/>
                        </a:rPr>
                        <a:t>Pratiques (2)</a:t>
                      </a:r>
                      <a:endParaRPr lang="fr-FR" sz="1800" dirty="0">
                        <a:solidFill>
                          <a:srgbClr val="008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008000"/>
                          </a:solidFill>
                          <a:latin typeface="Times New Roman"/>
                          <a:cs typeface="Times New Roman"/>
                        </a:rPr>
                        <a:t>Classifications/définitions</a:t>
                      </a:r>
                      <a:endParaRPr lang="fr-FR" sz="1800" dirty="0">
                        <a:solidFill>
                          <a:srgbClr val="008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FF0000"/>
                          </a:solidFill>
                          <a:latin typeface="Times New Roman"/>
                          <a:cs typeface="Times New Roman"/>
                        </a:rPr>
                        <a:t>PTD avancée du mémoire</a:t>
                      </a:r>
                      <a:endParaRPr lang="fr-FR" sz="1800" dirty="0">
                        <a:solidFill>
                          <a:srgbClr val="FF0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008000"/>
                          </a:solidFill>
                          <a:latin typeface="Times New Roman"/>
                          <a:cs typeface="Times New Roman"/>
                        </a:rPr>
                        <a:t>L’enseignement de la soustraction</a:t>
                      </a:r>
                      <a:endParaRPr lang="fr-FR" sz="1800" dirty="0">
                        <a:solidFill>
                          <a:srgbClr val="008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3366FF"/>
                          </a:solidFill>
                          <a:latin typeface="Times New Roman"/>
                          <a:cs typeface="Times New Roman"/>
                        </a:rPr>
                        <a:t>Analyse de manuels</a:t>
                      </a:r>
                      <a:endParaRPr lang="fr-FR" sz="1800" dirty="0">
                        <a:solidFill>
                          <a:srgbClr val="3366FF"/>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FF0000"/>
                          </a:solidFill>
                          <a:latin typeface="Times New Roman"/>
                          <a:cs typeface="Times New Roman"/>
                        </a:rPr>
                        <a:t>PTD avancée du mémoire</a:t>
                      </a:r>
                      <a:endParaRPr lang="fr-FR" sz="1800" dirty="0">
                        <a:solidFill>
                          <a:srgbClr val="FF0000"/>
                        </a:solidFill>
                        <a:latin typeface="Times New Roman"/>
                        <a:ea typeface="Times New Roman"/>
                        <a:cs typeface="Times New Roman"/>
                      </a:endParaRPr>
                    </a:p>
                  </a:txBody>
                  <a:tcPr marL="68580" marR="68580" marT="0" marB="0"/>
                </a:tc>
              </a:tr>
              <a:tr h="255405">
                <a:tc>
                  <a:txBody>
                    <a:bodyPr/>
                    <a:lstStyle/>
                    <a:p>
                      <a:pPr>
                        <a:spcBef>
                          <a:spcPts val="300"/>
                        </a:spcBef>
                        <a:spcAft>
                          <a:spcPts val="300"/>
                        </a:spcAft>
                      </a:pPr>
                      <a:r>
                        <a:rPr lang="fr-FR" sz="1800" dirty="0">
                          <a:solidFill>
                            <a:srgbClr val="008000"/>
                          </a:solidFill>
                          <a:latin typeface="Times New Roman"/>
                          <a:cs typeface="Times New Roman"/>
                        </a:rPr>
                        <a:t>Situations de recherche : Maths à modeler</a:t>
                      </a:r>
                      <a:endParaRPr lang="fr-FR" sz="1800" dirty="0">
                        <a:solidFill>
                          <a:srgbClr val="008000"/>
                        </a:solidFill>
                        <a:latin typeface="Times New Roman"/>
                        <a:ea typeface="Times New Roman"/>
                        <a:cs typeface="Times New Roman"/>
                      </a:endParaRPr>
                    </a:p>
                  </a:txBody>
                  <a:tcPr marL="68580" marR="68580" marT="0" marB="0"/>
                </a:tc>
              </a:tr>
            </a:tbl>
          </a:graphicData>
        </a:graphic>
      </p:graphicFrame>
      <p:sp>
        <p:nvSpPr>
          <p:cNvPr id="6" name="ZoneTexte 5"/>
          <p:cNvSpPr txBox="1"/>
          <p:nvPr/>
        </p:nvSpPr>
        <p:spPr>
          <a:xfrm>
            <a:off x="333247" y="1544752"/>
            <a:ext cx="801591" cy="369332"/>
          </a:xfrm>
          <a:prstGeom prst="rect">
            <a:avLst/>
          </a:prstGeom>
          <a:noFill/>
        </p:spPr>
        <p:txBody>
          <a:bodyPr wrap="square" rtlCol="0">
            <a:spAutoFit/>
          </a:bodyPr>
          <a:lstStyle/>
          <a:p>
            <a:r>
              <a:rPr lang="fr-FR" dirty="0" smtClean="0"/>
              <a:t>M2 S3</a:t>
            </a:r>
            <a:endParaRPr lang="fr-FR" dirty="0"/>
          </a:p>
        </p:txBody>
      </p:sp>
      <p:sp>
        <p:nvSpPr>
          <p:cNvPr id="7" name="ZoneTexte 6"/>
          <p:cNvSpPr txBox="1"/>
          <p:nvPr/>
        </p:nvSpPr>
        <p:spPr>
          <a:xfrm>
            <a:off x="333247" y="3485859"/>
            <a:ext cx="927685" cy="646331"/>
          </a:xfrm>
          <a:prstGeom prst="rect">
            <a:avLst/>
          </a:prstGeom>
          <a:noFill/>
        </p:spPr>
        <p:txBody>
          <a:bodyPr wrap="square" rtlCol="0">
            <a:spAutoFit/>
          </a:bodyPr>
          <a:lstStyle/>
          <a:p>
            <a:r>
              <a:rPr lang="fr-FR" dirty="0" smtClean="0"/>
              <a:t>M2 </a:t>
            </a:r>
          </a:p>
          <a:p>
            <a:r>
              <a:rPr lang="fr-FR" dirty="0" smtClean="0"/>
              <a:t>S4</a:t>
            </a:r>
            <a:endParaRPr lang="fr-FR"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3842488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 de recherche financé par l’ESPE de Créteil</a:t>
            </a:r>
            <a:endParaRPr lang="fr-FR" dirty="0"/>
          </a:p>
        </p:txBody>
      </p:sp>
      <p:sp>
        <p:nvSpPr>
          <p:cNvPr id="3" name="Espace réservé du contenu 2"/>
          <p:cNvSpPr>
            <a:spLocks noGrp="1"/>
          </p:cNvSpPr>
          <p:nvPr>
            <p:ph idx="1"/>
          </p:nvPr>
        </p:nvSpPr>
        <p:spPr/>
        <p:txBody>
          <a:bodyPr>
            <a:normAutofit fontScale="92500" lnSpcReduction="20000"/>
          </a:bodyPr>
          <a:lstStyle/>
          <a:p>
            <a:r>
              <a:rPr lang="fr-FR" sz="3200" dirty="0" smtClean="0">
                <a:cs typeface="Calibri"/>
              </a:rPr>
              <a:t>Inscription </a:t>
            </a:r>
            <a:r>
              <a:rPr lang="fr-FR" sz="3200" dirty="0">
                <a:cs typeface="Calibri"/>
              </a:rPr>
              <a:t>dans l’axe 4 du programme de recherche </a:t>
            </a:r>
            <a:r>
              <a:rPr lang="fr-FR" sz="3200" dirty="0" smtClean="0">
                <a:cs typeface="Calibri"/>
              </a:rPr>
              <a:t>: </a:t>
            </a:r>
            <a:r>
              <a:rPr lang="fr-FR" sz="3200" dirty="0">
                <a:cs typeface="Calibri"/>
              </a:rPr>
              <a:t>« Recherches sur la formation et formation par la recherche, le rôle des stages dans la formation ».</a:t>
            </a:r>
            <a:r>
              <a:rPr lang="fr-FR" sz="3200" b="1" dirty="0">
                <a:cs typeface="Calibri"/>
              </a:rPr>
              <a:t> </a:t>
            </a:r>
          </a:p>
          <a:p>
            <a:r>
              <a:rPr lang="fr-FR" sz="3200" dirty="0" smtClean="0"/>
              <a:t>Enseignants chercheurs LDAR – UPEC et formateurs de l’initiation à la recherche :</a:t>
            </a:r>
          </a:p>
          <a:p>
            <a:pPr lvl="1"/>
            <a:r>
              <a:rPr lang="fr-FR" sz="2800" dirty="0" smtClean="0"/>
              <a:t>Nadine Grapin</a:t>
            </a:r>
          </a:p>
          <a:p>
            <a:pPr lvl="1"/>
            <a:r>
              <a:rPr lang="fr-FR" sz="2800" dirty="0" smtClean="0"/>
              <a:t>Brigitte Grugeon – Allys</a:t>
            </a:r>
          </a:p>
          <a:p>
            <a:pPr lvl="1"/>
            <a:r>
              <a:rPr lang="fr-FR" sz="2800" dirty="0" smtClean="0"/>
              <a:t>Julie Horoks</a:t>
            </a:r>
          </a:p>
          <a:p>
            <a:pPr lvl="1"/>
            <a:r>
              <a:rPr lang="fr-FR" sz="2800" dirty="0" smtClean="0"/>
              <a:t>Eric Mounier</a:t>
            </a:r>
          </a:p>
          <a:p>
            <a:pPr lvl="1"/>
            <a:r>
              <a:rPr lang="fr-FR" sz="2800" dirty="0" smtClean="0"/>
              <a:t>Monique </a:t>
            </a:r>
            <a:r>
              <a:rPr lang="fr-FR" sz="2800" dirty="0" err="1" smtClean="0"/>
              <a:t>Pézard</a:t>
            </a:r>
            <a:r>
              <a:rPr lang="fr-FR" sz="2800" dirty="0" smtClean="0"/>
              <a:t>- Charles</a:t>
            </a:r>
          </a:p>
          <a:p>
            <a:pPr lvl="1"/>
            <a:r>
              <a:rPr lang="fr-FR" sz="2800" dirty="0" smtClean="0"/>
              <a:t>Julia Pilet</a:t>
            </a:r>
            <a:endParaRPr lang="fr-FR" sz="2400" dirty="0" smtClean="0"/>
          </a:p>
        </p:txBody>
      </p:sp>
    </p:spTree>
    <p:extLst>
      <p:ext uri="{BB962C8B-B14F-4D97-AF65-F5344CB8AC3E}">
        <p14:creationId xmlns:p14="http://schemas.microsoft.com/office/powerpoint/2010/main" val="20516827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233" y="360397"/>
            <a:ext cx="8647447" cy="990600"/>
          </a:xfrm>
        </p:spPr>
        <p:txBody>
          <a:bodyPr>
            <a:normAutofit fontScale="90000"/>
          </a:bodyPr>
          <a:lstStyle/>
          <a:p>
            <a:r>
              <a:rPr lang="fr-FR" sz="3200" dirty="0" smtClean="0"/>
              <a:t>UE initiation à la recherche - Maquette M2 2013 – 2014</a:t>
            </a:r>
            <a:endParaRPr lang="fr-FR" sz="3200" dirty="0"/>
          </a:p>
        </p:txBody>
      </p:sp>
      <p:graphicFrame>
        <p:nvGraphicFramePr>
          <p:cNvPr id="5" name="Espace réservé du contenu 5"/>
          <p:cNvGraphicFramePr>
            <a:graphicFrameLocks/>
          </p:cNvGraphicFramePr>
          <p:nvPr/>
        </p:nvGraphicFramePr>
        <p:xfrm>
          <a:off x="608025" y="1350997"/>
          <a:ext cx="8229600" cy="2175045"/>
        </p:xfrm>
        <a:graphic>
          <a:graphicData uri="http://schemas.openxmlformats.org/drawingml/2006/table">
            <a:tbl>
              <a:tblPr firstRow="1" bandRow="1">
                <a:tableStyleId>{C083E6E3-FA7D-4D7B-A595-EF9225AFEA82}</a:tableStyleId>
              </a:tblPr>
              <a:tblGrid>
                <a:gridCol w="8229600"/>
              </a:tblGrid>
              <a:tr h="529125">
                <a:tc>
                  <a:txBody>
                    <a:bodyPr/>
                    <a:lstStyle/>
                    <a:p>
                      <a:pPr>
                        <a:spcBef>
                          <a:spcPts val="285"/>
                        </a:spcBef>
                        <a:spcAft>
                          <a:spcPts val="285"/>
                        </a:spcAft>
                      </a:pPr>
                      <a:r>
                        <a:rPr lang="fr-FR" sz="1800" b="0" dirty="0" smtClean="0">
                          <a:solidFill>
                            <a:srgbClr val="FF0000"/>
                          </a:solidFill>
                          <a:latin typeface="Times New Roman"/>
                          <a:ea typeface="ＭＳ 明朝"/>
                          <a:cs typeface="Times New Roman"/>
                        </a:rPr>
                        <a:t>(PTD</a:t>
                      </a:r>
                      <a:r>
                        <a:rPr lang="fr-FR" sz="1800" b="0" dirty="0">
                          <a:solidFill>
                            <a:srgbClr val="FF0000"/>
                          </a:solidFill>
                          <a:latin typeface="Times New Roman"/>
                          <a:ea typeface="ＭＳ 明朝"/>
                          <a:cs typeface="Times New Roman"/>
                        </a:rPr>
                        <a:t>) Méthodologie (Présentation des notes de recherche de M1) - recueil de données</a:t>
                      </a:r>
                    </a:p>
                  </a:txBody>
                  <a:tcPr marL="0" marR="0" marT="0" marB="0"/>
                </a:tc>
              </a:tr>
              <a:tr h="264562">
                <a:tc>
                  <a:txBody>
                    <a:bodyPr/>
                    <a:lstStyle/>
                    <a:p>
                      <a:pPr>
                        <a:spcBef>
                          <a:spcPts val="285"/>
                        </a:spcBef>
                        <a:spcAft>
                          <a:spcPts val="285"/>
                        </a:spcAft>
                      </a:pPr>
                      <a:r>
                        <a:rPr lang="fr-FR" sz="1800" dirty="0">
                          <a:solidFill>
                            <a:srgbClr val="0000FF"/>
                          </a:solidFill>
                          <a:latin typeface="Times New Roman"/>
                          <a:ea typeface="ＭＳ 明朝"/>
                          <a:cs typeface="Times New Roman"/>
                        </a:rPr>
                        <a:t>Analyse de recueil de données à partir de  manuels </a:t>
                      </a:r>
                    </a:p>
                  </a:txBody>
                  <a:tcPr marL="0" marR="0" marT="0" marB="0"/>
                </a:tc>
              </a:tr>
              <a:tr h="264562">
                <a:tc>
                  <a:txBody>
                    <a:bodyPr/>
                    <a:lstStyle/>
                    <a:p>
                      <a:pPr>
                        <a:spcBef>
                          <a:spcPts val="285"/>
                        </a:spcBef>
                        <a:spcAft>
                          <a:spcPts val="285"/>
                        </a:spcAft>
                      </a:pPr>
                      <a:r>
                        <a:rPr lang="fr-FR" sz="1800" dirty="0">
                          <a:solidFill>
                            <a:srgbClr val="0000FF"/>
                          </a:solidFill>
                          <a:latin typeface="Times New Roman"/>
                          <a:ea typeface="ＭＳ 明朝"/>
                          <a:cs typeface="Times New Roman"/>
                        </a:rPr>
                        <a:t>Analyse de tâche, évaluation et construction de test </a:t>
                      </a:r>
                    </a:p>
                  </a:txBody>
                  <a:tcPr marL="0" marR="0" marT="0" marB="0"/>
                </a:tc>
              </a:tr>
              <a:tr h="264562">
                <a:tc>
                  <a:txBody>
                    <a:bodyPr/>
                    <a:lstStyle/>
                    <a:p>
                      <a:pPr>
                        <a:spcBef>
                          <a:spcPts val="285"/>
                        </a:spcBef>
                        <a:spcAft>
                          <a:spcPts val="285"/>
                        </a:spcAft>
                      </a:pPr>
                      <a:r>
                        <a:rPr lang="fr-FR" sz="1800" dirty="0">
                          <a:solidFill>
                            <a:srgbClr val="0000FF"/>
                          </a:solidFill>
                          <a:latin typeface="Times New Roman"/>
                          <a:ea typeface="ＭＳ 明朝"/>
                          <a:cs typeface="Times New Roman"/>
                        </a:rPr>
                        <a:t>Analyse de recueil de données à partir de </a:t>
                      </a:r>
                      <a:r>
                        <a:rPr lang="fr-FR" sz="1800" dirty="0" smtClean="0">
                          <a:solidFill>
                            <a:srgbClr val="0000FF"/>
                          </a:solidFill>
                          <a:latin typeface="Times New Roman"/>
                          <a:ea typeface="ＭＳ 明朝"/>
                          <a:cs typeface="Times New Roman"/>
                        </a:rPr>
                        <a:t>protocoles</a:t>
                      </a:r>
                      <a:endParaRPr lang="fr-FR" sz="1800" dirty="0">
                        <a:solidFill>
                          <a:srgbClr val="0000FF"/>
                        </a:solidFill>
                        <a:latin typeface="Times New Roman"/>
                        <a:ea typeface="ＭＳ 明朝"/>
                        <a:cs typeface="Times New Roman"/>
                      </a:endParaRPr>
                    </a:p>
                  </a:txBody>
                  <a:tcPr marL="0" marR="0" marT="0" marB="0"/>
                </a:tc>
              </a:tr>
              <a:tr h="263106">
                <a:tc>
                  <a:txBody>
                    <a:bodyPr/>
                    <a:lstStyle/>
                    <a:p>
                      <a:pPr>
                        <a:spcBef>
                          <a:spcPts val="285"/>
                        </a:spcBef>
                        <a:spcAft>
                          <a:spcPts val="285"/>
                        </a:spcAft>
                      </a:pPr>
                      <a:r>
                        <a:rPr lang="fr-FR" sz="1800" dirty="0">
                          <a:solidFill>
                            <a:srgbClr val="0000FF"/>
                          </a:solidFill>
                          <a:latin typeface="Times New Roman"/>
                          <a:ea typeface="ＭＳ 明朝"/>
                          <a:cs typeface="Times New Roman"/>
                        </a:rPr>
                        <a:t>Analyse de recueil de données à partir de vidéos (écart analyse </a:t>
                      </a:r>
                      <a:r>
                        <a:rPr lang="fr-FR" sz="1800" i="1" dirty="0">
                          <a:solidFill>
                            <a:srgbClr val="0000FF"/>
                          </a:solidFill>
                          <a:latin typeface="Times New Roman"/>
                          <a:ea typeface="ＭＳ 明朝"/>
                          <a:cs typeface="Times New Roman"/>
                        </a:rPr>
                        <a:t>a  priori</a:t>
                      </a:r>
                      <a:r>
                        <a:rPr lang="fr-FR" sz="1800" dirty="0">
                          <a:solidFill>
                            <a:srgbClr val="0000FF"/>
                          </a:solidFill>
                          <a:latin typeface="Times New Roman"/>
                          <a:ea typeface="ＭＳ 明朝"/>
                          <a:cs typeface="Times New Roman"/>
                        </a:rPr>
                        <a:t> / </a:t>
                      </a:r>
                      <a:r>
                        <a:rPr lang="fr-FR" sz="1800" i="1" dirty="0">
                          <a:solidFill>
                            <a:srgbClr val="0000FF"/>
                          </a:solidFill>
                          <a:latin typeface="Times New Roman"/>
                          <a:ea typeface="ＭＳ 明朝"/>
                          <a:cs typeface="Times New Roman"/>
                        </a:rPr>
                        <a:t>a </a:t>
                      </a:r>
                      <a:r>
                        <a:rPr lang="fr-FR" sz="1800" i="1" dirty="0" smtClean="0">
                          <a:solidFill>
                            <a:srgbClr val="0000FF"/>
                          </a:solidFill>
                          <a:latin typeface="Times New Roman"/>
                          <a:ea typeface="ＭＳ 明朝"/>
                          <a:cs typeface="Times New Roman"/>
                        </a:rPr>
                        <a:t>posteriori)</a:t>
                      </a:r>
                      <a:endParaRPr lang="fr-FR" sz="1800" dirty="0">
                        <a:solidFill>
                          <a:srgbClr val="0000FF"/>
                        </a:solidFill>
                        <a:latin typeface="Times New Roman"/>
                        <a:ea typeface="ＭＳ 明朝"/>
                        <a:cs typeface="Times New Roman"/>
                      </a:endParaRPr>
                    </a:p>
                  </a:txBody>
                  <a:tcPr marL="0" marR="0" marT="0" marB="0"/>
                </a:tc>
              </a:tr>
              <a:tr h="264562">
                <a:tc>
                  <a:txBody>
                    <a:bodyPr/>
                    <a:lstStyle/>
                    <a:p>
                      <a:pPr>
                        <a:spcBef>
                          <a:spcPts val="285"/>
                        </a:spcBef>
                        <a:spcAft>
                          <a:spcPts val="285"/>
                        </a:spcAft>
                      </a:pPr>
                      <a:r>
                        <a:rPr lang="fr-FR" sz="1800" dirty="0">
                          <a:solidFill>
                            <a:srgbClr val="008000"/>
                          </a:solidFill>
                          <a:latin typeface="Times New Roman"/>
                          <a:ea typeface="ＭＳ 明朝"/>
                          <a:cs typeface="Times New Roman"/>
                        </a:rPr>
                        <a:t>Géométrie</a:t>
                      </a:r>
                    </a:p>
                  </a:txBody>
                  <a:tcPr marL="0" marR="0" marT="0" marB="0"/>
                </a:tc>
              </a:tr>
              <a:tr h="264562">
                <a:tc>
                  <a:txBody>
                    <a:bodyPr/>
                    <a:lstStyle/>
                    <a:p>
                      <a:pPr>
                        <a:spcBef>
                          <a:spcPts val="285"/>
                        </a:spcBef>
                        <a:spcAft>
                          <a:spcPts val="285"/>
                        </a:spcAft>
                      </a:pPr>
                      <a:r>
                        <a:rPr lang="fr-FR" sz="1800" dirty="0">
                          <a:solidFill>
                            <a:srgbClr val="FF0000"/>
                          </a:solidFill>
                          <a:latin typeface="Times New Roman"/>
                          <a:ea typeface="ＭＳ 明朝"/>
                          <a:cs typeface="Times New Roman"/>
                        </a:rPr>
                        <a:t>(PTD) Suivi de travaux</a:t>
                      </a:r>
                    </a:p>
                  </a:txBody>
                  <a:tcPr marL="0" marR="0" marT="0" marB="0"/>
                </a:tc>
              </a:tr>
            </a:tbl>
          </a:graphicData>
        </a:graphic>
      </p:graphicFrame>
      <p:sp>
        <p:nvSpPr>
          <p:cNvPr id="7" name="ZoneTexte 6"/>
          <p:cNvSpPr txBox="1"/>
          <p:nvPr/>
        </p:nvSpPr>
        <p:spPr>
          <a:xfrm>
            <a:off x="56404" y="1846214"/>
            <a:ext cx="801591" cy="369332"/>
          </a:xfrm>
          <a:prstGeom prst="rect">
            <a:avLst/>
          </a:prstGeom>
          <a:noFill/>
        </p:spPr>
        <p:txBody>
          <a:bodyPr wrap="square" rtlCol="0">
            <a:spAutoFit/>
          </a:bodyPr>
          <a:lstStyle/>
          <a:p>
            <a:r>
              <a:rPr lang="fr-FR" dirty="0" smtClean="0"/>
              <a:t>M2 S3</a:t>
            </a:r>
            <a:endParaRPr lang="fr-FR" dirty="0"/>
          </a:p>
        </p:txBody>
      </p:sp>
      <p:sp>
        <p:nvSpPr>
          <p:cNvPr id="8" name="ZoneTexte 7"/>
          <p:cNvSpPr txBox="1"/>
          <p:nvPr/>
        </p:nvSpPr>
        <p:spPr>
          <a:xfrm>
            <a:off x="56404" y="4609048"/>
            <a:ext cx="927685" cy="646331"/>
          </a:xfrm>
          <a:prstGeom prst="rect">
            <a:avLst/>
          </a:prstGeom>
          <a:noFill/>
        </p:spPr>
        <p:txBody>
          <a:bodyPr wrap="square" rtlCol="0">
            <a:spAutoFit/>
          </a:bodyPr>
          <a:lstStyle/>
          <a:p>
            <a:r>
              <a:rPr lang="fr-FR" dirty="0" smtClean="0"/>
              <a:t>M2 </a:t>
            </a:r>
          </a:p>
          <a:p>
            <a:r>
              <a:rPr lang="fr-FR" dirty="0" smtClean="0"/>
              <a:t>S4</a:t>
            </a:r>
            <a:endParaRPr lang="fr-FR" dirty="0"/>
          </a:p>
        </p:txBody>
      </p:sp>
      <p:graphicFrame>
        <p:nvGraphicFramePr>
          <p:cNvPr id="10" name="Espace réservé du contenu 5"/>
          <p:cNvGraphicFramePr>
            <a:graphicFrameLocks noGrp="1"/>
          </p:cNvGraphicFramePr>
          <p:nvPr>
            <p:ph idx="1"/>
          </p:nvPr>
        </p:nvGraphicFramePr>
        <p:xfrm>
          <a:off x="608025" y="3718560"/>
          <a:ext cx="8229600" cy="3017520"/>
        </p:xfrm>
        <a:graphic>
          <a:graphicData uri="http://schemas.openxmlformats.org/drawingml/2006/table">
            <a:tbl>
              <a:tblPr firstRow="1" bandRow="1">
                <a:tableStyleId>{C083E6E3-FA7D-4D7B-A595-EF9225AFEA82}</a:tableStyleId>
              </a:tblPr>
              <a:tblGrid>
                <a:gridCol w="8229600"/>
              </a:tblGrid>
              <a:tr h="240233">
                <a:tc>
                  <a:txBody>
                    <a:bodyPr/>
                    <a:lstStyle/>
                    <a:p>
                      <a:pPr>
                        <a:spcBef>
                          <a:spcPts val="300"/>
                        </a:spcBef>
                        <a:spcAft>
                          <a:spcPts val="300"/>
                        </a:spcAft>
                      </a:pPr>
                      <a:r>
                        <a:rPr lang="fr-FR" sz="1800" b="0" dirty="0">
                          <a:solidFill>
                            <a:srgbClr val="FF0000"/>
                          </a:solidFill>
                          <a:latin typeface="Times New Roman"/>
                          <a:ea typeface="Cambria"/>
                          <a:cs typeface="Times New Roman"/>
                        </a:rPr>
                        <a:t>PTD avancée du mémoire</a:t>
                      </a:r>
                      <a:endParaRPr lang="fr-FR" sz="2000" b="0" dirty="0">
                        <a:solidFill>
                          <a:srgbClr val="FF0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008000"/>
                          </a:solidFill>
                          <a:latin typeface="Times New Roman"/>
                          <a:ea typeface="Cambria"/>
                          <a:cs typeface="Times New Roman"/>
                        </a:rPr>
                        <a:t>Pratiques (1</a:t>
                      </a:r>
                      <a:r>
                        <a:rPr lang="fr-FR" sz="1800" dirty="0" smtClean="0">
                          <a:solidFill>
                            <a:srgbClr val="008000"/>
                          </a:solidFill>
                          <a:latin typeface="Times New Roman"/>
                          <a:ea typeface="Cambria"/>
                          <a:cs typeface="Times New Roman"/>
                        </a:rPr>
                        <a:t>)</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smtClean="0">
                          <a:solidFill>
                            <a:srgbClr val="008000"/>
                          </a:solidFill>
                          <a:latin typeface="Times New Roman"/>
                          <a:ea typeface="Cambria"/>
                          <a:cs typeface="Times New Roman"/>
                        </a:rPr>
                        <a:t>Pratiques </a:t>
                      </a:r>
                      <a:r>
                        <a:rPr lang="fr-FR" sz="1800" dirty="0">
                          <a:solidFill>
                            <a:srgbClr val="008000"/>
                          </a:solidFill>
                          <a:latin typeface="Times New Roman"/>
                          <a:ea typeface="Cambria"/>
                          <a:cs typeface="Times New Roman"/>
                        </a:rPr>
                        <a:t>(2)</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008000"/>
                          </a:solidFill>
                          <a:latin typeface="Times New Roman"/>
                          <a:ea typeface="Cambria"/>
                          <a:cs typeface="Times New Roman"/>
                        </a:rPr>
                        <a:t>Dévolution Formulation validation </a:t>
                      </a:r>
                      <a:r>
                        <a:rPr lang="fr-FR" sz="1800" dirty="0" smtClean="0">
                          <a:solidFill>
                            <a:srgbClr val="008000"/>
                          </a:solidFill>
                          <a:latin typeface="Times New Roman"/>
                          <a:ea typeface="Cambria"/>
                          <a:cs typeface="Times New Roman"/>
                        </a:rPr>
                        <a:t>institutionnalisation</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FF0000"/>
                          </a:solidFill>
                          <a:latin typeface="Times New Roman"/>
                          <a:ea typeface="Cambria"/>
                          <a:cs typeface="Times New Roman"/>
                        </a:rPr>
                        <a:t>PTD avancée du mémoire</a:t>
                      </a:r>
                      <a:endParaRPr lang="fr-FR" sz="2000" dirty="0">
                        <a:solidFill>
                          <a:srgbClr val="FF0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smtClean="0">
                          <a:solidFill>
                            <a:srgbClr val="008000"/>
                          </a:solidFill>
                          <a:latin typeface="Times New Roman"/>
                          <a:ea typeface="Cambria"/>
                          <a:cs typeface="Times New Roman"/>
                        </a:rPr>
                        <a:t>Classifications </a:t>
                      </a:r>
                      <a:r>
                        <a:rPr lang="fr-FR" sz="1800" dirty="0">
                          <a:solidFill>
                            <a:srgbClr val="008000"/>
                          </a:solidFill>
                          <a:latin typeface="Times New Roman"/>
                          <a:ea typeface="Cambria"/>
                          <a:cs typeface="Times New Roman"/>
                        </a:rPr>
                        <a:t>– définitions</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FF0000"/>
                          </a:solidFill>
                          <a:latin typeface="Times New Roman"/>
                          <a:ea typeface="Cambria"/>
                          <a:cs typeface="Times New Roman"/>
                        </a:rPr>
                        <a:t>PTD avancée du mémoire</a:t>
                      </a:r>
                      <a:endParaRPr lang="fr-FR" sz="2000" dirty="0">
                        <a:solidFill>
                          <a:srgbClr val="FF0000"/>
                        </a:solidFill>
                        <a:latin typeface="Times New Roman"/>
                        <a:ea typeface="Cambria"/>
                        <a:cs typeface="Times New Roman"/>
                      </a:endParaRPr>
                    </a:p>
                  </a:txBody>
                  <a:tcPr marL="68580" marR="68580" marT="0" marB="0"/>
                </a:tc>
              </a:tr>
              <a:tr h="240233">
                <a:tc>
                  <a:txBody>
                    <a:bodyPr/>
                    <a:lstStyle/>
                    <a:p>
                      <a:pPr>
                        <a:spcAft>
                          <a:spcPts val="0"/>
                        </a:spcAft>
                      </a:pPr>
                      <a:r>
                        <a:rPr lang="fr-FR" sz="1800" dirty="0">
                          <a:solidFill>
                            <a:srgbClr val="008000"/>
                          </a:solidFill>
                          <a:latin typeface="Times New Roman"/>
                          <a:ea typeface="Cambria"/>
                          <a:cs typeface="Times New Roman"/>
                        </a:rPr>
                        <a:t>Géométrie dynamique - invariance des propriétés d'une </a:t>
                      </a:r>
                      <a:r>
                        <a:rPr lang="fr-FR" sz="1800" dirty="0" smtClean="0">
                          <a:solidFill>
                            <a:srgbClr val="008000"/>
                          </a:solidFill>
                          <a:latin typeface="Times New Roman"/>
                          <a:ea typeface="Cambria"/>
                          <a:cs typeface="Times New Roman"/>
                        </a:rPr>
                        <a:t>figure</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008000"/>
                          </a:solidFill>
                          <a:latin typeface="Times New Roman"/>
                          <a:ea typeface="Cambria"/>
                          <a:cs typeface="Times New Roman"/>
                        </a:rPr>
                        <a:t>Gestion de l'hétérogénéité </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008000"/>
                          </a:solidFill>
                          <a:latin typeface="Times New Roman"/>
                          <a:ea typeface="Cambria"/>
                          <a:cs typeface="Times New Roman"/>
                        </a:rPr>
                        <a:t>Situation de recherche : Maths </a:t>
                      </a:r>
                      <a:r>
                        <a:rPr lang="fr-FR" sz="1800" dirty="0" smtClean="0">
                          <a:solidFill>
                            <a:srgbClr val="008000"/>
                          </a:solidFill>
                          <a:latin typeface="Times New Roman"/>
                          <a:ea typeface="Cambria"/>
                          <a:cs typeface="Times New Roman"/>
                        </a:rPr>
                        <a:t>à</a:t>
                      </a:r>
                      <a:r>
                        <a:rPr lang="fr-FR" sz="1800" baseline="0" dirty="0" smtClean="0">
                          <a:solidFill>
                            <a:srgbClr val="008000"/>
                          </a:solidFill>
                          <a:latin typeface="Times New Roman"/>
                          <a:ea typeface="Cambria"/>
                          <a:cs typeface="Times New Roman"/>
                        </a:rPr>
                        <a:t> modeler</a:t>
                      </a:r>
                      <a:endParaRPr lang="fr-FR" sz="2000" dirty="0">
                        <a:solidFill>
                          <a:srgbClr val="008000"/>
                        </a:solidFill>
                        <a:latin typeface="Times New Roman"/>
                        <a:ea typeface="Cambria"/>
                        <a:cs typeface="Times New Roman"/>
                      </a:endParaRPr>
                    </a:p>
                  </a:txBody>
                  <a:tcPr marL="68580" marR="68580" marT="0" marB="0"/>
                </a:tc>
              </a:tr>
              <a:tr h="240233">
                <a:tc>
                  <a:txBody>
                    <a:bodyPr/>
                    <a:lstStyle/>
                    <a:p>
                      <a:pPr>
                        <a:spcBef>
                          <a:spcPts val="300"/>
                        </a:spcBef>
                        <a:spcAft>
                          <a:spcPts val="300"/>
                        </a:spcAft>
                      </a:pPr>
                      <a:r>
                        <a:rPr lang="fr-FR" sz="1800" dirty="0">
                          <a:solidFill>
                            <a:srgbClr val="FF0000"/>
                          </a:solidFill>
                          <a:latin typeface="Times New Roman"/>
                          <a:ea typeface="Cambria"/>
                          <a:cs typeface="Times New Roman"/>
                        </a:rPr>
                        <a:t>PTD avancée du mémoire</a:t>
                      </a:r>
                      <a:endParaRPr lang="fr-FR" sz="2000" dirty="0">
                        <a:solidFill>
                          <a:srgbClr val="FF0000"/>
                        </a:solidFill>
                        <a:latin typeface="Times New Roman"/>
                        <a:ea typeface="Cambria"/>
                        <a:cs typeface="Times New Roman"/>
                      </a:endParaRPr>
                    </a:p>
                  </a:txBody>
                  <a:tcPr marL="68580" marR="68580" marT="0" marB="0"/>
                </a:tc>
              </a:tr>
            </a:tbl>
          </a:graphicData>
        </a:graphic>
      </p:graphicFrame>
      <p:sp>
        <p:nvSpPr>
          <p:cNvPr id="11" name="Rectangle 10"/>
          <p:cNvSpPr/>
          <p:nvPr/>
        </p:nvSpPr>
        <p:spPr>
          <a:xfrm>
            <a:off x="4285848" y="3218650"/>
            <a:ext cx="4551777" cy="9998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probablement un peu plus nuancé dans les couleurs si on allait voir les modalités effectives de ces séances ?</a:t>
            </a:r>
            <a:endParaRPr lang="fr-FR" dirty="0"/>
          </a:p>
        </p:txBody>
      </p:sp>
      <p:sp>
        <p:nvSpPr>
          <p:cNvPr id="3" name="Espace réservé du numéro de diapositive 2"/>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132472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
        <p:nvSpPr>
          <p:cNvPr id="3" name="Espace réservé du contenu 2"/>
          <p:cNvSpPr>
            <a:spLocks noGrp="1"/>
          </p:cNvSpPr>
          <p:nvPr>
            <p:ph idx="1"/>
          </p:nvPr>
        </p:nvSpPr>
        <p:spPr/>
        <p:txBody>
          <a:bodyPr>
            <a:normAutofit/>
          </a:bodyPr>
          <a:lstStyle/>
          <a:p>
            <a:r>
              <a:rPr lang="fr-FR" sz="2800" dirty="0" smtClean="0"/>
              <a:t>Nécessité d'étudier la stabilité des pratiques lors de la 2</a:t>
            </a:r>
            <a:r>
              <a:rPr lang="fr-FR" sz="2800" baseline="30000" dirty="0" smtClean="0"/>
              <a:t>ème</a:t>
            </a:r>
            <a:r>
              <a:rPr lang="fr-FR" sz="2800" dirty="0" smtClean="0"/>
              <a:t> année d'exercice et la mettre en relation avec les différents déterminants du métier</a:t>
            </a:r>
          </a:p>
          <a:p>
            <a:r>
              <a:rPr lang="fr-FR" sz="2800" dirty="0" smtClean="0"/>
              <a:t>Comparer les pratiques des PES ayant suivi ou non l'OR1, et caractériser des points communs et des différences</a:t>
            </a:r>
          </a:p>
          <a:p>
            <a:r>
              <a:rPr lang="fr-FR" sz="2800" dirty="0" smtClean="0"/>
              <a:t>Affiner les grilles d'analyse des pratiques et interroger l'extension à d'autres disciplines</a:t>
            </a:r>
          </a:p>
          <a:p>
            <a:endParaRPr lang="fr-F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Questionnaire</a:t>
            </a:r>
            <a:endParaRPr lang="fr-FR" dirty="0"/>
          </a:p>
        </p:txBody>
      </p:sp>
      <p:sp>
        <p:nvSpPr>
          <p:cNvPr id="3" name="Espace réservé du texte 2"/>
          <p:cNvSpPr>
            <a:spLocks noGrp="1"/>
          </p:cNvSpPr>
          <p:nvPr>
            <p:ph type="body" idx="1"/>
          </p:nvPr>
        </p:nvSpPr>
        <p:spPr/>
        <p:txBody>
          <a:bodyPr/>
          <a:lstStyle/>
          <a:p>
            <a:r>
              <a:rPr lang="fr-FR" dirty="0" smtClean="0"/>
              <a:t>quelques exemples de réponses des 13 étudiants de l'OR1 sondés en fin de formation</a:t>
            </a:r>
            <a:endParaRPr lang="fr-FR" dirty="0"/>
          </a:p>
        </p:txBody>
      </p:sp>
    </p:spTree>
    <p:extLst>
      <p:ext uri="{BB962C8B-B14F-4D97-AF65-F5344CB8AC3E}">
        <p14:creationId xmlns:p14="http://schemas.microsoft.com/office/powerpoint/2010/main" val="35760177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Questionnaire : intérêt pour les contenus</a:t>
            </a:r>
            <a:endParaRPr lang="fr-FR" dirty="0"/>
          </a:p>
        </p:txBody>
      </p:sp>
      <p:sp>
        <p:nvSpPr>
          <p:cNvPr id="3" name="Espace réservé du contenu 2"/>
          <p:cNvSpPr>
            <a:spLocks noGrp="1"/>
          </p:cNvSpPr>
          <p:nvPr>
            <p:ph idx="1"/>
          </p:nvPr>
        </p:nvSpPr>
        <p:spPr/>
        <p:txBody>
          <a:bodyPr/>
          <a:lstStyle/>
          <a:p>
            <a:endParaRPr lang="fr-FR"/>
          </a:p>
        </p:txBody>
      </p:sp>
      <p:graphicFrame>
        <p:nvGraphicFramePr>
          <p:cNvPr id="8194" name="Object 2"/>
          <p:cNvGraphicFramePr>
            <a:graphicFrameLocks noChangeAspect="1"/>
          </p:cNvGraphicFramePr>
          <p:nvPr/>
        </p:nvGraphicFramePr>
        <p:xfrm>
          <a:off x="334202" y="1600200"/>
          <a:ext cx="8422835" cy="4787551"/>
        </p:xfrm>
        <a:graphic>
          <a:graphicData uri="http://schemas.openxmlformats.org/presentationml/2006/ole">
            <mc:AlternateContent xmlns:mc="http://schemas.openxmlformats.org/markup-compatibility/2006">
              <mc:Choice xmlns:v="urn:schemas-microsoft-com:vml" Requires="v">
                <p:oleObj spid="_x0000_s47156" name="Document" r:id="rId3" imgW="24482540" imgH="13155556" progId="Word.Document.12">
                  <p:link updateAutomatic="1"/>
                </p:oleObj>
              </mc:Choice>
              <mc:Fallback>
                <p:oleObj name="Document" r:id="rId3" imgW="24482540" imgH="13155556" progId="Word.Document.12">
                  <p:link updateAutomatic="1"/>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02" y="1600200"/>
                        <a:ext cx="8422835" cy="478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Questionnaire : apports pour le CRPE</a:t>
            </a:r>
            <a:endParaRPr lang="fr-FR" dirty="0"/>
          </a:p>
        </p:txBody>
      </p:sp>
      <p:sp>
        <p:nvSpPr>
          <p:cNvPr id="3" name="Espace réservé du contenu 2"/>
          <p:cNvSpPr>
            <a:spLocks noGrp="1"/>
          </p:cNvSpPr>
          <p:nvPr>
            <p:ph idx="1"/>
          </p:nvPr>
        </p:nvSpPr>
        <p:spPr/>
        <p:txBody>
          <a:bodyPr/>
          <a:lstStyle/>
          <a:p>
            <a:r>
              <a:rPr lang="fr-FR" dirty="0" smtClean="0"/>
              <a:t>commentaires : une étudiante a précisé l'utilité de chaque contenu</a:t>
            </a:r>
            <a:endParaRPr lang="fr-FR" dirty="0"/>
          </a:p>
        </p:txBody>
      </p:sp>
      <p:graphicFrame>
        <p:nvGraphicFramePr>
          <p:cNvPr id="22530" name="Object 2"/>
          <p:cNvGraphicFramePr>
            <a:graphicFrameLocks noChangeAspect="1"/>
          </p:cNvGraphicFramePr>
          <p:nvPr/>
        </p:nvGraphicFramePr>
        <p:xfrm>
          <a:off x="237582" y="2960677"/>
          <a:ext cx="8669113" cy="3165485"/>
        </p:xfrm>
        <a:graphic>
          <a:graphicData uri="http://schemas.openxmlformats.org/presentationml/2006/ole">
            <mc:AlternateContent xmlns:mc="http://schemas.openxmlformats.org/markup-compatibility/2006">
              <mc:Choice xmlns:v="urn:schemas-microsoft-com:vml" Requires="v">
                <p:oleObj spid="_x0000_s46132" name="Document" r:id="rId3" imgW="24482540" imgH="8939683" progId="Word.Document.12">
                  <p:link updateAutomatic="1"/>
                </p:oleObj>
              </mc:Choice>
              <mc:Fallback>
                <p:oleObj name="Document" r:id="rId3" imgW="24482540" imgH="8939683" progId="Word.Document.12">
                  <p:link updateAutomatic="1"/>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82" y="2960677"/>
                        <a:ext cx="8669113" cy="31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Questionnaire : apports pour les stages</a:t>
            </a:r>
            <a:endParaRPr lang="fr-FR" dirty="0"/>
          </a:p>
        </p:txBody>
      </p:sp>
      <p:sp>
        <p:nvSpPr>
          <p:cNvPr id="3" name="Espace réservé du contenu 2"/>
          <p:cNvSpPr>
            <a:spLocks noGrp="1"/>
          </p:cNvSpPr>
          <p:nvPr>
            <p:ph idx="1"/>
          </p:nvPr>
        </p:nvSpPr>
        <p:spPr/>
        <p:txBody>
          <a:bodyPr/>
          <a:lstStyle/>
          <a:p>
            <a:endParaRPr lang="fr-FR"/>
          </a:p>
        </p:txBody>
      </p:sp>
      <p:graphicFrame>
        <p:nvGraphicFramePr>
          <p:cNvPr id="25602" name="Object 2"/>
          <p:cNvGraphicFramePr>
            <a:graphicFrameLocks noChangeAspect="1"/>
          </p:cNvGraphicFramePr>
          <p:nvPr/>
        </p:nvGraphicFramePr>
        <p:xfrm>
          <a:off x="457200" y="1600200"/>
          <a:ext cx="8229600" cy="751250"/>
        </p:xfrm>
        <a:graphic>
          <a:graphicData uri="http://schemas.openxmlformats.org/presentationml/2006/ole">
            <mc:AlternateContent xmlns:mc="http://schemas.openxmlformats.org/markup-compatibility/2006">
              <mc:Choice xmlns:v="urn:schemas-microsoft-com:vml" Requires="v">
                <p:oleObj spid="_x0000_s48223" name="Document" r:id="rId3" imgW="24482540" imgH="2234921" progId="Word.Document.12">
                  <p:link updateAutomatic="1"/>
                </p:oleObj>
              </mc:Choice>
              <mc:Fallback>
                <p:oleObj name="Document" r:id="rId3" imgW="24482540" imgH="2234921" progId="Word.Document.12">
                  <p:link updateAutomatic="1"/>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75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3" name="Object 3"/>
          <p:cNvGraphicFramePr>
            <a:graphicFrameLocks noChangeAspect="1"/>
          </p:cNvGraphicFramePr>
          <p:nvPr/>
        </p:nvGraphicFramePr>
        <p:xfrm>
          <a:off x="439406" y="2351450"/>
          <a:ext cx="8247394" cy="3216826"/>
        </p:xfrm>
        <a:graphic>
          <a:graphicData uri="http://schemas.openxmlformats.org/presentationml/2006/ole">
            <mc:AlternateContent xmlns:mc="http://schemas.openxmlformats.org/markup-compatibility/2006">
              <mc:Choice xmlns:v="urn:schemas-microsoft-com:vml" Requires="v">
                <p:oleObj spid="_x0000_s48224" name="Document" r:id="rId3" imgW="24482540" imgH="9549206" progId="Word.Document.12">
                  <p:link updateAutomatic="1"/>
                </p:oleObj>
              </mc:Choice>
              <mc:Fallback>
                <p:oleObj name="Document" r:id="rId3" imgW="24482540" imgH="9549206" progId="Word.Document.12">
                  <p:link updateAutomatic="1"/>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06" y="2351450"/>
                        <a:ext cx="8247394" cy="321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Questionnaire : lien avec les autres UE</a:t>
            </a:r>
            <a:endParaRPr lang="fr-FR" dirty="0"/>
          </a:p>
        </p:txBody>
      </p:sp>
      <p:sp>
        <p:nvSpPr>
          <p:cNvPr id="3" name="Espace réservé du contenu 2"/>
          <p:cNvSpPr>
            <a:spLocks noGrp="1"/>
          </p:cNvSpPr>
          <p:nvPr>
            <p:ph idx="1"/>
          </p:nvPr>
        </p:nvSpPr>
        <p:spPr/>
        <p:txBody>
          <a:bodyPr/>
          <a:lstStyle/>
          <a:p>
            <a:r>
              <a:rPr lang="fr-FR" dirty="0" err="1" smtClean="0"/>
              <a:t>difficult</a:t>
            </a:r>
            <a:endParaRPr lang="fr-FR" dirty="0"/>
          </a:p>
        </p:txBody>
      </p:sp>
      <p:graphicFrame>
        <p:nvGraphicFramePr>
          <p:cNvPr id="27650" name="Object 2"/>
          <p:cNvGraphicFramePr>
            <a:graphicFrameLocks noChangeAspect="1"/>
          </p:cNvGraphicFramePr>
          <p:nvPr/>
        </p:nvGraphicFramePr>
        <p:xfrm>
          <a:off x="457200" y="1600199"/>
          <a:ext cx="8220986" cy="1483871"/>
        </p:xfrm>
        <a:graphic>
          <a:graphicData uri="http://schemas.openxmlformats.org/presentationml/2006/ole">
            <mc:AlternateContent xmlns:mc="http://schemas.openxmlformats.org/markup-compatibility/2006">
              <mc:Choice xmlns:v="urn:schemas-microsoft-com:vml" Requires="v">
                <p:oleObj spid="_x0000_s45151" name="Document" r:id="rId3" imgW="24482540" imgH="4419048" progId="Word.Document.12">
                  <p:link updateAutomatic="1"/>
                </p:oleObj>
              </mc:Choice>
              <mc:Fallback>
                <p:oleObj name="Document" r:id="rId3" imgW="24482540" imgH="4419048" progId="Word.Document.12">
                  <p:link updateAutomatic="1"/>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199"/>
                        <a:ext cx="8220986" cy="148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51" name="Object 3"/>
          <p:cNvGraphicFramePr>
            <a:graphicFrameLocks noChangeAspect="1"/>
          </p:cNvGraphicFramePr>
          <p:nvPr/>
        </p:nvGraphicFramePr>
        <p:xfrm>
          <a:off x="457199" y="3155949"/>
          <a:ext cx="8229931" cy="2219691"/>
        </p:xfrm>
        <a:graphic>
          <a:graphicData uri="http://schemas.openxmlformats.org/presentationml/2006/ole">
            <mc:AlternateContent xmlns:mc="http://schemas.openxmlformats.org/markup-compatibility/2006">
              <mc:Choice xmlns:v="urn:schemas-microsoft-com:vml" Requires="v">
                <p:oleObj spid="_x0000_s45152" name="Document" r:id="rId3" imgW="24482540" imgH="6603175" progId="Word.Document.12">
                  <p:link updateAutomatic="1"/>
                </p:oleObj>
              </mc:Choice>
              <mc:Fallback>
                <p:oleObj name="Document" r:id="rId3" imgW="24482540" imgH="6603175" progId="Word.Document.12">
                  <p:link updateAutomatic="1"/>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3155949"/>
                        <a:ext cx="8229931" cy="221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ZoneTexte 5"/>
          <p:cNvSpPr txBox="1"/>
          <p:nvPr/>
        </p:nvSpPr>
        <p:spPr>
          <a:xfrm>
            <a:off x="820073" y="5575476"/>
            <a:ext cx="7277466" cy="646331"/>
          </a:xfrm>
          <a:prstGeom prst="rect">
            <a:avLst/>
          </a:prstGeom>
          <a:noFill/>
        </p:spPr>
        <p:txBody>
          <a:bodyPr wrap="none" rtlCol="0">
            <a:spAutoFit/>
          </a:bodyPr>
          <a:lstStyle/>
          <a:p>
            <a:pPr>
              <a:buFontTx/>
              <a:buChar char="•"/>
            </a:pPr>
            <a:r>
              <a:rPr lang="fr-FR" dirty="0" smtClean="0"/>
              <a:t> difficulté à séparer les effets de l'option avec le reste de la formation</a:t>
            </a:r>
          </a:p>
          <a:p>
            <a:pPr>
              <a:buFontTx/>
              <a:buChar char="•"/>
            </a:pPr>
            <a:r>
              <a:rPr lang="fr-FR" dirty="0" smtClean="0"/>
              <a:t> des groupes très différents</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Suivis PES</a:t>
            </a:r>
            <a:endParaRPr lang="fr-FR" dirty="0"/>
          </a:p>
        </p:txBody>
      </p:sp>
      <p:sp>
        <p:nvSpPr>
          <p:cNvPr id="3" name="Espace réservé du texte 2"/>
          <p:cNvSpPr>
            <a:spLocks noGrp="1"/>
          </p:cNvSpPr>
          <p:nvPr>
            <p:ph type="body" idx="1"/>
          </p:nvPr>
        </p:nvSpPr>
        <p:spPr/>
        <p:txBody>
          <a:bodyPr/>
          <a:lstStyle/>
          <a:p>
            <a:r>
              <a:rPr lang="fr-FR" dirty="0" smtClean="0"/>
              <a:t>L'exemple de Carole</a:t>
            </a:r>
            <a:endParaRPr lang="fr-FR" dirty="0"/>
          </a:p>
        </p:txBody>
      </p:sp>
    </p:spTree>
    <p:extLst>
      <p:ext uri="{BB962C8B-B14F-4D97-AF65-F5344CB8AC3E}">
        <p14:creationId xmlns:p14="http://schemas.microsoft.com/office/powerpoint/2010/main" val="35760177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686800" cy="990600"/>
          </a:xfrm>
        </p:spPr>
        <p:txBody>
          <a:bodyPr>
            <a:normAutofit fontScale="90000"/>
          </a:bodyPr>
          <a:lstStyle/>
          <a:p>
            <a:r>
              <a:rPr lang="fr-FR" dirty="0" smtClean="0"/>
              <a:t>Exemple : Carole</a:t>
            </a:r>
            <a:br>
              <a:rPr lang="fr-FR" dirty="0" smtClean="0"/>
            </a:br>
            <a:r>
              <a:rPr lang="fr-FR" sz="3600" dirty="0" smtClean="0"/>
              <a:t>une étudiante avec un avis négatif sur la formation</a:t>
            </a:r>
            <a:endParaRPr lang="fr-FR" dirty="0"/>
          </a:p>
        </p:txBody>
      </p:sp>
      <p:sp>
        <p:nvSpPr>
          <p:cNvPr id="3" name="Espace réservé du contenu 2"/>
          <p:cNvSpPr>
            <a:spLocks noGrp="1"/>
          </p:cNvSpPr>
          <p:nvPr>
            <p:ph idx="1"/>
          </p:nvPr>
        </p:nvSpPr>
        <p:spPr>
          <a:xfrm>
            <a:off x="457200" y="1600199"/>
            <a:ext cx="8229600" cy="5257801"/>
          </a:xfrm>
        </p:spPr>
        <p:txBody>
          <a:bodyPr>
            <a:normAutofit lnSpcReduction="10000"/>
          </a:bodyPr>
          <a:lstStyle/>
          <a:p>
            <a:pPr marL="0" indent="0">
              <a:buNone/>
            </a:pPr>
            <a:r>
              <a:rPr lang="fr-FR" dirty="0" smtClean="0"/>
              <a:t>GS dans une ZEP difficile </a:t>
            </a:r>
          </a:p>
          <a:p>
            <a:pPr marL="0" indent="0">
              <a:buNone/>
            </a:pPr>
            <a:r>
              <a:rPr lang="fr-FR" dirty="0" smtClean="0"/>
              <a:t>Prise en compte des conseils entre les 2 visites</a:t>
            </a:r>
            <a:r>
              <a:rPr lang="fr-FR" dirty="0"/>
              <a:t> : passer de situations vécues à des situations plus abstraites ; </a:t>
            </a:r>
            <a:r>
              <a:rPr lang="fr-FR" dirty="0" smtClean="0"/>
              <a:t>étiqueter les variables didactiques, les procédures </a:t>
            </a:r>
            <a:r>
              <a:rPr lang="fr-FR" dirty="0"/>
              <a:t>envisageables et difficultés </a:t>
            </a:r>
            <a:r>
              <a:rPr lang="fr-FR" i="1" dirty="0"/>
              <a:t>a priori</a:t>
            </a:r>
            <a:r>
              <a:rPr lang="fr-FR" dirty="0"/>
              <a:t>; </a:t>
            </a:r>
            <a:r>
              <a:rPr lang="fr-FR" dirty="0" smtClean="0"/>
              <a:t>construire une grille </a:t>
            </a:r>
            <a:r>
              <a:rPr lang="fr-FR" dirty="0"/>
              <a:t>pour les repérer ; mise en commun avec hiérarchisation des procédures ; </a:t>
            </a:r>
            <a:r>
              <a:rPr lang="fr-FR" dirty="0" smtClean="0"/>
              <a:t>institutionnalisation.</a:t>
            </a:r>
          </a:p>
          <a:p>
            <a:r>
              <a:rPr lang="fr-FR" i="1" dirty="0" smtClean="0"/>
              <a:t>Une </a:t>
            </a:r>
            <a:r>
              <a:rPr lang="fr-FR" i="1" dirty="0"/>
              <a:t>certaine analyse a priori dans les préparations ; prévois difficultés, réponse attendue ; variables didactiques </a:t>
            </a:r>
            <a:r>
              <a:rPr lang="fr-FR" i="1" dirty="0" smtClean="0"/>
              <a:t>implicites.</a:t>
            </a:r>
            <a:endParaRPr lang="fr-FR" dirty="0"/>
          </a:p>
          <a:p>
            <a:r>
              <a:rPr lang="fr-FR" i="1" dirty="0"/>
              <a:t>Amène les élèves de GS à </a:t>
            </a:r>
            <a:r>
              <a:rPr lang="fr-FR" i="1" dirty="0" smtClean="0"/>
              <a:t>formuler et </a:t>
            </a:r>
            <a:r>
              <a:rPr lang="fr-FR" i="1" dirty="0"/>
              <a:t>donner contre-exemple pour déstabiliser et remettre en question conception erronée dans des phases de formulation / validation </a:t>
            </a:r>
            <a:endParaRPr lang="fr-FR" i="1" dirty="0" smtClean="0"/>
          </a:p>
        </p:txBody>
      </p:sp>
      <p:sp>
        <p:nvSpPr>
          <p:cNvPr id="6" name="Espace réservé du numéro de diapositive 5"/>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1477716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Carole</a:t>
            </a:r>
            <a:br>
              <a:rPr lang="fr-FR" dirty="0" smtClean="0"/>
            </a:br>
            <a:r>
              <a:rPr lang="fr-FR" sz="3600" dirty="0" smtClean="0"/>
              <a:t>Interactions : phase de formulation / validation</a:t>
            </a:r>
            <a:endParaRPr lang="fr-FR" sz="3600" dirty="0"/>
          </a:p>
        </p:txBody>
      </p:sp>
      <p:sp>
        <p:nvSpPr>
          <p:cNvPr id="3" name="Espace réservé du contenu 2"/>
          <p:cNvSpPr>
            <a:spLocks noGrp="1"/>
          </p:cNvSpPr>
          <p:nvPr>
            <p:ph idx="1"/>
          </p:nvPr>
        </p:nvSpPr>
        <p:spPr>
          <a:xfrm>
            <a:off x="457200" y="1600200"/>
            <a:ext cx="8686800" cy="5257800"/>
          </a:xfrm>
        </p:spPr>
        <p:txBody>
          <a:bodyPr>
            <a:normAutofit fontScale="92500" lnSpcReduction="10000"/>
          </a:bodyPr>
          <a:lstStyle/>
          <a:p>
            <a:pPr marL="0" indent="0">
              <a:buNone/>
            </a:pPr>
            <a:r>
              <a:rPr lang="fr-FR" dirty="0"/>
              <a:t>Un extrait de séance lors de l’atelier : « comparaison des masses » :</a:t>
            </a:r>
          </a:p>
          <a:p>
            <a:r>
              <a:rPr lang="fr-FR" i="1" dirty="0"/>
              <a:t>E : le plateau est monté. La bille est dure donc le plateau est descendu.</a:t>
            </a:r>
            <a:endParaRPr lang="fr-FR" dirty="0"/>
          </a:p>
          <a:p>
            <a:r>
              <a:rPr lang="fr-FR" i="1" dirty="0"/>
              <a:t>M : quand on met la </a:t>
            </a:r>
            <a:r>
              <a:rPr lang="fr-FR" i="1" dirty="0" smtClean="0"/>
              <a:t>balle (en mousse), </a:t>
            </a:r>
            <a:r>
              <a:rPr lang="fr-FR" i="1" dirty="0"/>
              <a:t>le plateau ne descend pas.</a:t>
            </a:r>
            <a:br>
              <a:rPr lang="fr-FR" i="1" dirty="0"/>
            </a:br>
            <a:r>
              <a:rPr lang="fr-FR" i="1" dirty="0"/>
              <a:t>M on va tester d’autres objets. Cuiller et clef</a:t>
            </a:r>
            <a:endParaRPr lang="fr-FR" dirty="0"/>
          </a:p>
          <a:p>
            <a:r>
              <a:rPr lang="fr-FR" i="1" dirty="0"/>
              <a:t>E : grosse cuiller donc plus lourde.</a:t>
            </a:r>
            <a:endParaRPr lang="fr-FR" dirty="0"/>
          </a:p>
          <a:p>
            <a:r>
              <a:rPr lang="fr-FR" i="1" dirty="0"/>
              <a:t>M : est-ce pour cette raison ?</a:t>
            </a:r>
            <a:endParaRPr lang="fr-FR" dirty="0"/>
          </a:p>
          <a:p>
            <a:r>
              <a:rPr lang="fr-FR" i="1" dirty="0" smtClean="0"/>
              <a:t>E…</a:t>
            </a:r>
            <a:r>
              <a:rPr lang="fr-FR" i="1" dirty="0"/>
              <a:t>..</a:t>
            </a:r>
            <a:endParaRPr lang="fr-FR" dirty="0"/>
          </a:p>
          <a:p>
            <a:r>
              <a:rPr lang="fr-FR" i="1" dirty="0"/>
              <a:t>M : l’objet le plus lourd, plateau descend, ..</a:t>
            </a:r>
            <a:endParaRPr lang="fr-FR" dirty="0"/>
          </a:p>
          <a:p>
            <a:r>
              <a:rPr lang="fr-FR" i="1" dirty="0"/>
              <a:t>Ce n’est pas parce que l’objet est le plus gros qu’il est plus </a:t>
            </a:r>
            <a:r>
              <a:rPr lang="fr-FR" i="1" dirty="0" smtClean="0"/>
              <a:t>lourd.</a:t>
            </a:r>
          </a:p>
          <a:p>
            <a:r>
              <a:rPr lang="fr-FR" i="1" dirty="0" smtClean="0"/>
              <a:t>E : la bille est plus lourde que la balle</a:t>
            </a:r>
          </a:p>
          <a:p>
            <a:r>
              <a:rPr lang="fr-FR" i="1" dirty="0" smtClean="0"/>
              <a:t>M : Contre </a:t>
            </a:r>
            <a:r>
              <a:rPr lang="fr-FR" i="1" dirty="0"/>
              <a:t>exemple : bille et balle en mousse.</a:t>
            </a:r>
            <a:br>
              <a:rPr lang="fr-FR" i="1" dirty="0"/>
            </a:br>
            <a:r>
              <a:rPr lang="fr-FR" i="1" dirty="0" smtClean="0"/>
              <a:t>Autre E</a:t>
            </a:r>
            <a:r>
              <a:rPr lang="fr-FR" i="1" dirty="0"/>
              <a:t> : je ne le savais même pas.. </a:t>
            </a:r>
            <a:endParaRPr lang="fr-FR" dirty="0"/>
          </a:p>
          <a:p>
            <a:r>
              <a:rPr lang="fr-FR" i="1" dirty="0"/>
              <a:t>M </a:t>
            </a:r>
            <a:r>
              <a:rPr lang="fr-FR" i="1" dirty="0" smtClean="0"/>
              <a:t>Maintenant tu </a:t>
            </a:r>
            <a:r>
              <a:rPr lang="fr-FR" i="1" dirty="0"/>
              <a:t>le sais</a:t>
            </a:r>
            <a:r>
              <a:rPr lang="fr-FR" i="1" dirty="0" smtClean="0"/>
              <a:t>.</a:t>
            </a:r>
            <a:endParaRPr lang="fr-FR"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1585487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Contexte de la recherche</a:t>
            </a:r>
            <a:endParaRPr lang="fr-FR" dirty="0"/>
          </a:p>
        </p:txBody>
      </p:sp>
      <p:sp>
        <p:nvSpPr>
          <p:cNvPr id="3" name="Espace réservé du contenu 2"/>
          <p:cNvSpPr>
            <a:spLocks noGrp="1"/>
          </p:cNvSpPr>
          <p:nvPr>
            <p:ph idx="1"/>
          </p:nvPr>
        </p:nvSpPr>
        <p:spPr/>
        <p:txBody>
          <a:bodyPr>
            <a:normAutofit/>
          </a:bodyPr>
          <a:lstStyle/>
          <a:p>
            <a:pPr marL="0" indent="0">
              <a:buNone/>
            </a:pPr>
            <a:r>
              <a:rPr lang="fr-FR" sz="3200" b="1" dirty="0" smtClean="0">
                <a:latin typeface="Calibri"/>
                <a:cs typeface="Calibri"/>
              </a:rPr>
              <a:t>Objectifs </a:t>
            </a:r>
          </a:p>
          <a:p>
            <a:r>
              <a:rPr lang="fr-FR" sz="3200" dirty="0" smtClean="0">
                <a:latin typeface="Calibri"/>
                <a:cs typeface="Calibri"/>
              </a:rPr>
              <a:t>Evaluer </a:t>
            </a:r>
            <a:r>
              <a:rPr lang="fr-FR" sz="3200" dirty="0">
                <a:latin typeface="Calibri"/>
                <a:cs typeface="Calibri"/>
              </a:rPr>
              <a:t>l'impact</a:t>
            </a:r>
            <a:r>
              <a:rPr lang="fr-FR" sz="3200" dirty="0" smtClean="0">
                <a:latin typeface="Calibri"/>
                <a:cs typeface="Calibri"/>
              </a:rPr>
              <a:t> d'une initiation </a:t>
            </a:r>
            <a:r>
              <a:rPr lang="fr-FR" sz="3200" dirty="0">
                <a:latin typeface="Calibri"/>
                <a:cs typeface="Calibri"/>
              </a:rPr>
              <a:t>à la recherche</a:t>
            </a:r>
            <a:r>
              <a:rPr lang="fr-FR" sz="3200" dirty="0" smtClean="0">
                <a:latin typeface="Calibri"/>
                <a:cs typeface="Calibri"/>
              </a:rPr>
              <a:t> en didactique des mathématiques sur </a:t>
            </a:r>
            <a:r>
              <a:rPr lang="fr-FR" sz="3200" dirty="0">
                <a:latin typeface="Calibri"/>
                <a:cs typeface="Calibri"/>
              </a:rPr>
              <a:t>la formation </a:t>
            </a:r>
            <a:r>
              <a:rPr lang="fr-FR" sz="3200" dirty="0" smtClean="0">
                <a:latin typeface="Calibri"/>
                <a:cs typeface="Calibri"/>
              </a:rPr>
              <a:t>et le développement professionnel des </a:t>
            </a:r>
            <a:r>
              <a:rPr lang="fr-FR" sz="3200" dirty="0">
                <a:latin typeface="Calibri"/>
                <a:cs typeface="Calibri"/>
              </a:rPr>
              <a:t>futurs enseignants, et plus particulièrement, sur leur façon d'enseigner les mathématiques. </a:t>
            </a:r>
            <a:endParaRPr lang="fr-FR" sz="3200" dirty="0" smtClean="0">
              <a:latin typeface="Calibri"/>
              <a:cs typeface="Calibri"/>
            </a:endParaRPr>
          </a:p>
          <a:p>
            <a:r>
              <a:rPr lang="fr-FR" sz="3200" dirty="0" smtClean="0">
                <a:latin typeface="Calibri"/>
                <a:cs typeface="Calibri"/>
              </a:rPr>
              <a:t>Moyen terme, </a:t>
            </a:r>
            <a:r>
              <a:rPr lang="fr-FR" sz="3200" dirty="0">
                <a:latin typeface="Calibri"/>
                <a:cs typeface="Calibri"/>
              </a:rPr>
              <a:t>au cours des deux premières années </a:t>
            </a:r>
            <a:r>
              <a:rPr lang="fr-FR" sz="3200" dirty="0" smtClean="0">
                <a:latin typeface="Calibri"/>
                <a:cs typeface="Calibri"/>
              </a:rPr>
              <a:t>d’exercice </a:t>
            </a:r>
            <a:endParaRPr lang="fr-FR" sz="3200" b="1" dirty="0">
              <a:latin typeface="Calibri"/>
              <a:cs typeface="Calibri"/>
            </a:endParaRPr>
          </a:p>
          <a:p>
            <a:endParaRPr lang="fr-FR" sz="3200" dirty="0"/>
          </a:p>
        </p:txBody>
      </p:sp>
    </p:spTree>
    <p:extLst>
      <p:ext uri="{BB962C8B-B14F-4D97-AF65-F5344CB8AC3E}">
        <p14:creationId xmlns:p14="http://schemas.microsoft.com/office/powerpoint/2010/main" val="36901791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Carole</a:t>
            </a:r>
            <a:br>
              <a:rPr lang="fr-FR" dirty="0" smtClean="0"/>
            </a:br>
            <a:r>
              <a:rPr lang="fr-FR" dirty="0" smtClean="0"/>
              <a:t>Mise en relation avec formation</a:t>
            </a:r>
            <a:endParaRPr lang="fr-FR" dirty="0"/>
          </a:p>
        </p:txBody>
      </p:sp>
      <p:sp>
        <p:nvSpPr>
          <p:cNvPr id="3" name="Espace réservé du contenu 2"/>
          <p:cNvSpPr>
            <a:spLocks noGrp="1"/>
          </p:cNvSpPr>
          <p:nvPr>
            <p:ph idx="1"/>
          </p:nvPr>
        </p:nvSpPr>
        <p:spPr>
          <a:xfrm>
            <a:off x="457200" y="1600199"/>
            <a:ext cx="8229600" cy="5091919"/>
          </a:xfrm>
        </p:spPr>
        <p:txBody>
          <a:bodyPr>
            <a:normAutofit/>
          </a:bodyPr>
          <a:lstStyle/>
          <a:p>
            <a:r>
              <a:rPr lang="fr-FR" i="1" dirty="0" smtClean="0"/>
              <a:t>«</a:t>
            </a:r>
            <a:r>
              <a:rPr lang="fr-FR" i="1" dirty="0"/>
              <a:t> Je ne sais pas comment j’aurai fait sans formation à l’IUFM. Première année aussi. Formation </a:t>
            </a:r>
            <a:r>
              <a:rPr lang="fr-FR" i="1" dirty="0" smtClean="0"/>
              <a:t>indispensable ».</a:t>
            </a:r>
            <a:endParaRPr lang="fr-FR" dirty="0"/>
          </a:p>
          <a:p>
            <a:r>
              <a:rPr lang="fr-FR" i="1" dirty="0"/>
              <a:t>Module </a:t>
            </a:r>
            <a:r>
              <a:rPr lang="fr-FR" i="1" dirty="0" smtClean="0"/>
              <a:t>maths : plus </a:t>
            </a:r>
            <a:r>
              <a:rPr lang="fr-FR" i="1" dirty="0"/>
              <a:t>centré sur élaboration de fiche de </a:t>
            </a:r>
            <a:r>
              <a:rPr lang="fr-FR" i="1" dirty="0" err="1"/>
              <a:t>prep</a:t>
            </a:r>
            <a:r>
              <a:rPr lang="fr-FR" i="1" dirty="0"/>
              <a:t>, séquence </a:t>
            </a:r>
            <a:r>
              <a:rPr lang="fr-FR" i="1" dirty="0" smtClean="0"/>
              <a:t>/ option recherche centrée </a:t>
            </a:r>
            <a:r>
              <a:rPr lang="fr-FR" i="1" dirty="0"/>
              <a:t>sur l’étude de texte de </a:t>
            </a:r>
            <a:r>
              <a:rPr lang="fr-FR" i="1" dirty="0" smtClean="0"/>
              <a:t>recherche, aide à </a:t>
            </a:r>
            <a:r>
              <a:rPr lang="fr-FR" i="1" dirty="0"/>
              <a:t>analyser ce qui s’est </a:t>
            </a:r>
            <a:r>
              <a:rPr lang="fr-FR" i="1" dirty="0" smtClean="0"/>
              <a:t>passé / hypothèses</a:t>
            </a:r>
            <a:r>
              <a:rPr lang="fr-FR" i="1" dirty="0"/>
              <a:t> : inconsciemment mécanisme mis en place. </a:t>
            </a:r>
            <a:endParaRPr lang="fr-FR" dirty="0"/>
          </a:p>
          <a:p>
            <a:r>
              <a:rPr lang="fr-FR" dirty="0" smtClean="0">
                <a:solidFill>
                  <a:srgbClr val="FF0000"/>
                </a:solidFill>
              </a:rPr>
              <a:t>Rôle de l’aide </a:t>
            </a:r>
            <a:r>
              <a:rPr lang="fr-FR" dirty="0">
                <a:solidFill>
                  <a:srgbClr val="FF0000"/>
                </a:solidFill>
              </a:rPr>
              <a:t>de l’analyse a priori</a:t>
            </a:r>
            <a:r>
              <a:rPr lang="fr-FR" dirty="0"/>
              <a:t> </a:t>
            </a:r>
            <a:r>
              <a:rPr lang="fr-FR" i="1" dirty="0"/>
              <a:t>: </a:t>
            </a:r>
            <a:r>
              <a:rPr lang="fr-FR" i="1" dirty="0" smtClean="0"/>
              <a:t>+ </a:t>
            </a:r>
            <a:r>
              <a:rPr lang="fr-FR" i="1" dirty="0"/>
              <a:t>ou - . </a:t>
            </a:r>
            <a:r>
              <a:rPr lang="fr-FR" i="1" dirty="0" smtClean="0"/>
              <a:t>On prévoit </a:t>
            </a:r>
            <a:r>
              <a:rPr lang="fr-FR" i="1" dirty="0"/>
              <a:t>des choses et ne se passe pas comme cela </a:t>
            </a:r>
            <a:r>
              <a:rPr lang="fr-FR" i="1" dirty="0" smtClean="0"/>
              <a:t>était </a:t>
            </a:r>
            <a:r>
              <a:rPr lang="fr-FR" i="1" dirty="0"/>
              <a:t>prévu. Analyse des </a:t>
            </a:r>
            <a:r>
              <a:rPr lang="fr-FR" i="1" dirty="0" smtClean="0"/>
              <a:t>décalages</a:t>
            </a:r>
            <a:r>
              <a:rPr lang="fr-FR" i="1" dirty="0"/>
              <a:t> </a:t>
            </a:r>
            <a:r>
              <a:rPr lang="fr-FR" i="1" dirty="0" smtClean="0"/>
              <a:t>et proposition de modification.</a:t>
            </a:r>
            <a:r>
              <a:rPr lang="fr-FR" dirty="0"/>
              <a:t> </a:t>
            </a:r>
            <a:r>
              <a:rPr lang="fr-FR" dirty="0" smtClean="0"/>
              <a:t>« </a:t>
            </a:r>
            <a:r>
              <a:rPr lang="fr-FR" i="1" dirty="0" smtClean="0"/>
              <a:t>Automatiquement</a:t>
            </a:r>
            <a:r>
              <a:rPr lang="fr-FR" i="1" dirty="0"/>
              <a:t>, on le fait sans y penser. Sans question, on n’y revient pas. Appris et maintenant ancré. </a:t>
            </a:r>
            <a:r>
              <a:rPr lang="fr-FR" i="1" dirty="0" smtClean="0"/>
              <a:t>»</a:t>
            </a:r>
          </a:p>
          <a:p>
            <a:r>
              <a:rPr lang="fr-FR" i="1" dirty="0" smtClean="0"/>
              <a:t>« Formation </a:t>
            </a:r>
            <a:r>
              <a:rPr lang="fr-FR" i="1" dirty="0"/>
              <a:t>très bien faite, mais ne peut passer au vu du </a:t>
            </a:r>
            <a:r>
              <a:rPr lang="fr-FR" i="1" dirty="0" smtClean="0"/>
              <a:t>contexte » </a:t>
            </a:r>
            <a:endParaRPr lang="fr-FR" dirty="0"/>
          </a:p>
        </p:txBody>
      </p:sp>
      <p:sp>
        <p:nvSpPr>
          <p:cNvPr id="4" name="Espace réservé du numéro de diapositive 3"/>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38015408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3395" y="1659365"/>
            <a:ext cx="9000605" cy="4896083"/>
          </a:xfrm>
          <a:prstGeom prst="rect">
            <a:avLst/>
          </a:prstGeom>
        </p:spPr>
      </p:pic>
      <p:sp>
        <p:nvSpPr>
          <p:cNvPr id="3" name="Espace réservé du numéro de diapositive 2"/>
          <p:cNvSpPr>
            <a:spLocks noGrp="1"/>
          </p:cNvSpPr>
          <p:nvPr>
            <p:ph type="sldNum" sz="quarter" idx="12"/>
          </p:nvPr>
        </p:nvSpPr>
        <p:spPr/>
        <p:txBody>
          <a:bodyPr/>
          <a:lstStyle/>
          <a:p>
            <a:fld id="{0CFEC368-1D7A-4F81-ABF6-AE0E36BAF64C}" type="slidenum">
              <a:rPr lang="en-US" smtClean="0"/>
              <a:pPr/>
              <a:t>41</a:t>
            </a:fld>
            <a:endParaRPr lang="en-US"/>
          </a:p>
        </p:txBody>
      </p:sp>
      <p:sp>
        <p:nvSpPr>
          <p:cNvPr id="4" name="Titre 1"/>
          <p:cNvSpPr txBox="1">
            <a:spLocks/>
          </p:cNvSpPr>
          <p:nvPr/>
        </p:nvSpPr>
        <p:spPr>
          <a:xfrm>
            <a:off x="457200" y="533400"/>
            <a:ext cx="8229600" cy="990600"/>
          </a:xfrm>
          <a:prstGeom prst="rect">
            <a:avLst/>
          </a:prstGeom>
        </p:spPr>
        <p:txBody>
          <a:bodyP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fr-FR" dirty="0" smtClean="0"/>
              <a:t>Exemple : Carole</a:t>
            </a:r>
            <a:br>
              <a:rPr lang="fr-FR" dirty="0" smtClean="0"/>
            </a:br>
            <a:r>
              <a:rPr lang="fr-FR" dirty="0" smtClean="0"/>
              <a:t>Evolution des pratiques</a:t>
            </a:r>
            <a:endParaRPr lang="fr-FR" dirty="0"/>
          </a:p>
        </p:txBody>
      </p:sp>
    </p:spTree>
    <p:extLst>
      <p:ext uri="{BB962C8B-B14F-4D97-AF65-F5344CB8AC3E}">
        <p14:creationId xmlns:p14="http://schemas.microsoft.com/office/powerpoint/2010/main" val="14594742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Problématique</a:t>
            </a:r>
            <a:endParaRPr lang="fr-FR" dirty="0"/>
          </a:p>
        </p:txBody>
      </p:sp>
      <p:sp>
        <p:nvSpPr>
          <p:cNvPr id="3" name="Espace réservé du contenu 2"/>
          <p:cNvSpPr>
            <a:spLocks noGrp="1"/>
          </p:cNvSpPr>
          <p:nvPr>
            <p:ph idx="1"/>
          </p:nvPr>
        </p:nvSpPr>
        <p:spPr/>
        <p:txBody>
          <a:bodyPr>
            <a:normAutofit lnSpcReduction="10000"/>
          </a:bodyPr>
          <a:lstStyle/>
          <a:p>
            <a:r>
              <a:rPr lang="fr-FR" dirty="0">
                <a:latin typeface="Calibri"/>
                <a:cs typeface="Calibri"/>
              </a:rPr>
              <a:t>Quels éléments dans la dynamique de développement professionnel des étudiants ont évolué au cours de la formation par la recherche, puis des premières années d’exercice du métier ? Quelles régularités dans les pratiques ? Quelles variabilités ?</a:t>
            </a:r>
          </a:p>
          <a:p>
            <a:r>
              <a:rPr lang="fr-FR" dirty="0">
                <a:latin typeface="Calibri"/>
                <a:cs typeface="Calibri"/>
              </a:rPr>
              <a:t>Quelles relations entre ces régularités et les effets potentiels de la formation par la recherche définis </a:t>
            </a:r>
            <a:r>
              <a:rPr lang="fr-FR" i="1" dirty="0">
                <a:latin typeface="Calibri"/>
                <a:cs typeface="Calibri"/>
              </a:rPr>
              <a:t>a priori</a:t>
            </a:r>
            <a:r>
              <a:rPr lang="fr-FR" dirty="0">
                <a:latin typeface="Calibri"/>
                <a:cs typeface="Calibri"/>
              </a:rPr>
              <a:t> à partir du choix des contenus et des modalités de formation ? </a:t>
            </a:r>
          </a:p>
          <a:p>
            <a:r>
              <a:rPr lang="fr-FR" dirty="0">
                <a:latin typeface="Calibri"/>
                <a:cs typeface="Calibri"/>
              </a:rPr>
              <a:t>En quoi les conditions mises en place favorisent-elles l’entrée des étudiants dans une démarche de pratique réflexive (Altet 1998) portant aussi bien, sur les savoirs tant disciplinaires (ici mathématiques) que didactiques mobilisés pour enseigner, et sur leur opérationnalisation dans les pratiques développées aussi bien hors de la classe qu’en classe ? </a:t>
            </a:r>
          </a:p>
          <a:p>
            <a:endParaRPr lang="fr-FR" dirty="0">
              <a:latin typeface="Calibri"/>
              <a:cs typeface="Calibri"/>
            </a:endParaRPr>
          </a:p>
        </p:txBody>
      </p:sp>
    </p:spTree>
    <p:extLst>
      <p:ext uri="{BB962C8B-B14F-4D97-AF65-F5344CB8AC3E}">
        <p14:creationId xmlns:p14="http://schemas.microsoft.com/office/powerpoint/2010/main" val="510449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Cadre théorique</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050610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0284" y="3509760"/>
            <a:ext cx="4414211" cy="30127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dirty="0" smtClean="0"/>
          </a:p>
          <a:p>
            <a:pPr algn="ctr"/>
            <a:r>
              <a:rPr lang="fr-FR" dirty="0" smtClean="0"/>
              <a:t>Scénario de formation</a:t>
            </a:r>
            <a:endParaRPr lang="fr-FR" dirty="0"/>
          </a:p>
        </p:txBody>
      </p:sp>
      <p:sp>
        <p:nvSpPr>
          <p:cNvPr id="7" name="Rectangle 6"/>
          <p:cNvSpPr/>
          <p:nvPr/>
        </p:nvSpPr>
        <p:spPr>
          <a:xfrm>
            <a:off x="6210873" y="3509760"/>
            <a:ext cx="2475927" cy="3010223"/>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r-FR" dirty="0" smtClean="0"/>
          </a:p>
          <a:p>
            <a:pPr algn="ctr"/>
            <a:r>
              <a:rPr lang="fr-FR" dirty="0" smtClean="0"/>
              <a:t>Pratiques en classe et hors classe </a:t>
            </a:r>
          </a:p>
          <a:p>
            <a:pPr algn="ctr"/>
            <a:r>
              <a:rPr lang="fr-FR" dirty="0" smtClean="0"/>
              <a:t>(1</a:t>
            </a:r>
            <a:r>
              <a:rPr lang="fr-FR" baseline="30000" dirty="0" smtClean="0"/>
              <a:t>ère</a:t>
            </a:r>
            <a:r>
              <a:rPr lang="fr-FR" dirty="0" smtClean="0"/>
              <a:t> et 2</a:t>
            </a:r>
            <a:r>
              <a:rPr lang="fr-FR" baseline="30000" dirty="0" smtClean="0"/>
              <a:t>ème</a:t>
            </a:r>
            <a:r>
              <a:rPr lang="fr-FR" dirty="0" smtClean="0"/>
              <a:t> année après la formation)</a:t>
            </a:r>
            <a:endParaRPr lang="fr-FR" dirty="0"/>
          </a:p>
        </p:txBody>
      </p:sp>
      <p:cxnSp>
        <p:nvCxnSpPr>
          <p:cNvPr id="11" name="Connecteur en angle 10"/>
          <p:cNvCxnSpPr>
            <a:stCxn id="8" idx="6"/>
            <a:endCxn id="9" idx="2"/>
          </p:cNvCxnSpPr>
          <p:nvPr/>
        </p:nvCxnSpPr>
        <p:spPr>
          <a:xfrm>
            <a:off x="3965045" y="4868971"/>
            <a:ext cx="2478155" cy="1089516"/>
          </a:xfrm>
          <a:prstGeom prst="bentConnector3">
            <a:avLst>
              <a:gd name="adj1" fmla="val 27500"/>
            </a:avLst>
          </a:prstGeom>
          <a:ln w="57150" cmpd="sng">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1548842" y="5186505"/>
            <a:ext cx="3515884" cy="1084268"/>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Mise en œuvre de la formation</a:t>
            </a:r>
          </a:p>
          <a:p>
            <a:pPr algn="ctr"/>
            <a:r>
              <a:rPr lang="fr-FR" dirty="0" smtClean="0"/>
              <a:t>(contenus + tâches)</a:t>
            </a:r>
            <a:endParaRPr lang="fr-FR" dirty="0"/>
          </a:p>
        </p:txBody>
      </p:sp>
      <p:sp>
        <p:nvSpPr>
          <p:cNvPr id="8" name="Ellipse 7"/>
          <p:cNvSpPr/>
          <p:nvPr/>
        </p:nvSpPr>
        <p:spPr>
          <a:xfrm>
            <a:off x="960284" y="4365561"/>
            <a:ext cx="3004761" cy="10068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smtClean="0"/>
              <a:t>Pratiques visées définies a priori</a:t>
            </a:r>
            <a:endParaRPr lang="fr-FR" dirty="0"/>
          </a:p>
        </p:txBody>
      </p:sp>
      <p:sp>
        <p:nvSpPr>
          <p:cNvPr id="9" name="Ellipse 8"/>
          <p:cNvSpPr/>
          <p:nvPr/>
        </p:nvSpPr>
        <p:spPr>
          <a:xfrm>
            <a:off x="6443200" y="5602227"/>
            <a:ext cx="2152896" cy="7125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smtClean="0"/>
              <a:t>Pratiques effectives</a:t>
            </a:r>
            <a:endParaRPr lang="fr-FR" dirty="0"/>
          </a:p>
        </p:txBody>
      </p:sp>
      <p:sp>
        <p:nvSpPr>
          <p:cNvPr id="18" name="Rectangle 17"/>
          <p:cNvSpPr/>
          <p:nvPr/>
        </p:nvSpPr>
        <p:spPr>
          <a:xfrm>
            <a:off x="898324" y="2248850"/>
            <a:ext cx="1796662" cy="8829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Hypothèses sur la formation</a:t>
            </a:r>
            <a:endParaRPr lang="fr-FR" dirty="0"/>
          </a:p>
        </p:txBody>
      </p:sp>
      <p:sp>
        <p:nvSpPr>
          <p:cNvPr id="19" name="Rectangle 18"/>
          <p:cNvSpPr/>
          <p:nvPr/>
        </p:nvSpPr>
        <p:spPr>
          <a:xfrm>
            <a:off x="3577833" y="2248850"/>
            <a:ext cx="1796662" cy="8829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Contraintes de la formation</a:t>
            </a:r>
            <a:endParaRPr lang="fr-FR" dirty="0"/>
          </a:p>
        </p:txBody>
      </p:sp>
      <p:sp>
        <p:nvSpPr>
          <p:cNvPr id="20" name="Rectangle 19"/>
          <p:cNvSpPr/>
          <p:nvPr/>
        </p:nvSpPr>
        <p:spPr>
          <a:xfrm>
            <a:off x="6582596" y="2248850"/>
            <a:ext cx="1796662" cy="88290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Contraintes personnelles et du métier</a:t>
            </a:r>
            <a:endParaRPr lang="fr-FR" dirty="0"/>
          </a:p>
        </p:txBody>
      </p:sp>
      <p:cxnSp>
        <p:nvCxnSpPr>
          <p:cNvPr id="30" name="Connecteur droit avec flèche 29"/>
          <p:cNvCxnSpPr>
            <a:stCxn id="18" idx="2"/>
          </p:cNvCxnSpPr>
          <p:nvPr/>
        </p:nvCxnSpPr>
        <p:spPr>
          <a:xfrm>
            <a:off x="1796655" y="3131755"/>
            <a:ext cx="6" cy="5046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necteur droit avec flèche 31"/>
          <p:cNvCxnSpPr/>
          <p:nvPr/>
        </p:nvCxnSpPr>
        <p:spPr>
          <a:xfrm>
            <a:off x="4471188" y="3107214"/>
            <a:ext cx="6" cy="5046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Connecteur droit avec flèche 32"/>
          <p:cNvCxnSpPr/>
          <p:nvPr/>
        </p:nvCxnSpPr>
        <p:spPr>
          <a:xfrm>
            <a:off x="7475951" y="3131755"/>
            <a:ext cx="6" cy="5046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Ellipse 33"/>
          <p:cNvSpPr/>
          <p:nvPr/>
        </p:nvSpPr>
        <p:spPr>
          <a:xfrm>
            <a:off x="5583875" y="5186505"/>
            <a:ext cx="1892076" cy="48267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smtClean="0"/>
              <a:t>Pratiques déclarées</a:t>
            </a:r>
            <a:endParaRPr lang="fr-FR" sz="1400" dirty="0"/>
          </a:p>
        </p:txBody>
      </p:sp>
      <p:cxnSp>
        <p:nvCxnSpPr>
          <p:cNvPr id="17" name="Connecteur droit avec flèche 16"/>
          <p:cNvCxnSpPr/>
          <p:nvPr/>
        </p:nvCxnSpPr>
        <p:spPr>
          <a:xfrm flipH="1">
            <a:off x="5207000" y="3131755"/>
            <a:ext cx="1833976" cy="5046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itre 1"/>
          <p:cNvSpPr>
            <a:spLocks noGrp="1"/>
          </p:cNvSpPr>
          <p:nvPr>
            <p:ph type="title"/>
          </p:nvPr>
        </p:nvSpPr>
        <p:spPr>
          <a:xfrm>
            <a:off x="312615" y="533400"/>
            <a:ext cx="8675075" cy="1479050"/>
          </a:xfrm>
        </p:spPr>
        <p:txBody>
          <a:bodyPr>
            <a:noAutofit/>
          </a:bodyPr>
          <a:lstStyle/>
          <a:p>
            <a:r>
              <a:rPr lang="fr-FR" sz="3200" dirty="0"/>
              <a:t>Cadres théoriques </a:t>
            </a:r>
            <a:r>
              <a:rPr lang="fr-FR" sz="3200" dirty="0" smtClean="0"/>
              <a:t>: approche </a:t>
            </a:r>
            <a:r>
              <a:rPr lang="fr-FR" sz="3200" dirty="0"/>
              <a:t>multidimensionnelle pour questionner </a:t>
            </a:r>
            <a:r>
              <a:rPr lang="fr-FR" sz="3200" dirty="0" smtClean="0"/>
              <a:t>la formation et ses effets</a:t>
            </a:r>
            <a:endParaRPr lang="fr-FR" sz="3200" dirty="0"/>
          </a:p>
        </p:txBody>
      </p:sp>
    </p:spTree>
    <p:extLst>
      <p:ext uri="{BB962C8B-B14F-4D97-AF65-F5344CB8AC3E}">
        <p14:creationId xmlns:p14="http://schemas.microsoft.com/office/powerpoint/2010/main" val="104520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22" presetClass="entr" presetSubtype="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strVal val="#ppt_w*0.70"/>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6" grpId="0" animBg="1"/>
      <p:bldP spid="8" grpId="0" animBg="1"/>
      <p:bldP spid="9" grpId="0" animBg="1"/>
      <p:bldP spid="18" grpId="0" animBg="1"/>
      <p:bldP spid="19" grpId="0" animBg="1"/>
      <p:bldP spid="20" grpId="1"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2615" y="533400"/>
            <a:ext cx="8675075" cy="1479050"/>
          </a:xfrm>
        </p:spPr>
        <p:txBody>
          <a:bodyPr>
            <a:noAutofit/>
          </a:bodyPr>
          <a:lstStyle/>
          <a:p>
            <a:r>
              <a:rPr lang="fr-FR" sz="3200" dirty="0"/>
              <a:t>Cadres théoriques </a:t>
            </a:r>
            <a:r>
              <a:rPr lang="fr-FR" sz="3200" dirty="0" smtClean="0"/>
              <a:t>: approche </a:t>
            </a:r>
            <a:r>
              <a:rPr lang="fr-FR" sz="3200" dirty="0"/>
              <a:t>multidimensionnelle pour questionner </a:t>
            </a:r>
            <a:r>
              <a:rPr lang="fr-FR" sz="3200" dirty="0" smtClean="0"/>
              <a:t>la formation et ses effets à différentes échelles (global / local)</a:t>
            </a: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3471119690"/>
              </p:ext>
            </p:extLst>
          </p:nvPr>
        </p:nvGraphicFramePr>
        <p:xfrm>
          <a:off x="156309" y="2011680"/>
          <a:ext cx="8831382" cy="4850645"/>
        </p:xfrm>
        <a:graphic>
          <a:graphicData uri="http://schemas.openxmlformats.org/drawingml/2006/table">
            <a:tbl>
              <a:tblPr firstRow="1" bandRow="1">
                <a:tableStyleId>{08FB837D-C827-4EFA-A057-4D05807E0F7C}</a:tableStyleId>
              </a:tblPr>
              <a:tblGrid>
                <a:gridCol w="2186482"/>
                <a:gridCol w="3689348"/>
                <a:gridCol w="2955552"/>
              </a:tblGrid>
              <a:tr h="1010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Hypothèses sur la formation et contraintes</a:t>
                      </a:r>
                    </a:p>
                  </a:txBody>
                  <a:tcPr>
                    <a:lnL w="571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Appui sur le collectif, sur les besoins, les </a:t>
                      </a:r>
                      <a:r>
                        <a:rPr lang="fr-FR" sz="2000" b="0" dirty="0" smtClean="0">
                          <a:solidFill>
                            <a:srgbClr val="FF0000"/>
                          </a:solidFill>
                        </a:rPr>
                        <a:t>contraintes</a:t>
                      </a:r>
                      <a:r>
                        <a:rPr lang="fr-FR" sz="2000" b="0" dirty="0" smtClean="0">
                          <a:solidFill>
                            <a:schemeClr val="tx1"/>
                          </a:solidFill>
                        </a:rPr>
                        <a:t>, sur ce qui est déjà là</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0" dirty="0" smtClean="0">
                          <a:solidFill>
                            <a:srgbClr val="FF0000"/>
                          </a:solidFill>
                        </a:rPr>
                        <a:t>Double Approche (Robert &amp; Rogalski 2002)</a:t>
                      </a:r>
                    </a:p>
                  </a:txBody>
                  <a:tcPr>
                    <a:lnL w="63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671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Conception et mise en oeuvre de la formation</a:t>
                      </a:r>
                    </a:p>
                  </a:txBody>
                  <a:tcPr>
                    <a:lnL w="571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fr-FR" sz="2000" strike="noStrike" dirty="0" smtClean="0">
                          <a:solidFill>
                            <a:schemeClr val="tx1"/>
                          </a:solidFill>
                        </a:rPr>
                        <a:t>Genre de tâches pour motiver  les raisons d’être</a:t>
                      </a:r>
                      <a:r>
                        <a:rPr lang="fr-FR" sz="2000" strike="noStrike" baseline="0" dirty="0" smtClean="0">
                          <a:solidFill>
                            <a:schemeClr val="tx1"/>
                          </a:solidFill>
                        </a:rPr>
                        <a:t> :</a:t>
                      </a:r>
                      <a:endParaRPr lang="fr-FR" sz="2000" strike="noStrike" dirty="0" smtClean="0">
                        <a:solidFill>
                          <a:schemeClr val="tx1"/>
                        </a:solidFill>
                      </a:endParaRPr>
                    </a:p>
                    <a:p>
                      <a:r>
                        <a:rPr lang="fr-FR" sz="2000" dirty="0" smtClean="0">
                          <a:solidFill>
                            <a:srgbClr val="008000"/>
                          </a:solidFill>
                        </a:rPr>
                        <a:t>Transposition didactique</a:t>
                      </a:r>
                    </a:p>
                    <a:p>
                      <a:r>
                        <a:rPr lang="fr-FR" sz="2000" dirty="0" smtClean="0">
                          <a:solidFill>
                            <a:srgbClr val="3366FF"/>
                          </a:solidFill>
                        </a:rPr>
                        <a:t>Situations a didactiques,</a:t>
                      </a:r>
                      <a:r>
                        <a:rPr lang="fr-FR" sz="2000" baseline="0" dirty="0" smtClean="0">
                          <a:solidFill>
                            <a:srgbClr val="3366FF"/>
                          </a:solidFill>
                        </a:rPr>
                        <a:t> variables didactiques, </a:t>
                      </a:r>
                      <a:r>
                        <a:rPr lang="fr-FR" sz="2000" i="1" baseline="0" dirty="0" smtClean="0">
                          <a:solidFill>
                            <a:srgbClr val="3366FF"/>
                          </a:solidFill>
                        </a:rPr>
                        <a:t>a priori,)</a:t>
                      </a:r>
                    </a:p>
                    <a:p>
                      <a:r>
                        <a:rPr lang="fr-FR" sz="2000" i="0" baseline="0" dirty="0" smtClean="0">
                          <a:solidFill>
                            <a:srgbClr val="292934"/>
                          </a:solidFill>
                        </a:rPr>
                        <a:t>Résultats de recherche DDM</a:t>
                      </a:r>
                      <a:endParaRPr lang="fr-FR" sz="2000" i="0" dirty="0" smtClean="0">
                        <a:solidFill>
                          <a:srgbClr val="292934"/>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fr-FR" sz="2000" dirty="0" smtClean="0">
                          <a:solidFill>
                            <a:srgbClr val="008000"/>
                          </a:solidFill>
                        </a:rPr>
                        <a:t>TAD (Chevallard 1999) (global)</a:t>
                      </a:r>
                    </a:p>
                    <a:p>
                      <a:pPr algn="ctr"/>
                      <a:r>
                        <a:rPr lang="fr-FR" sz="2000" dirty="0" smtClean="0">
                          <a:solidFill>
                            <a:srgbClr val="3366FF"/>
                          </a:solidFill>
                        </a:rPr>
                        <a:t>TSD (Brousseau 1986)</a:t>
                      </a:r>
                    </a:p>
                    <a:p>
                      <a:pPr algn="ctr"/>
                      <a:r>
                        <a:rPr lang="fr-FR" sz="2000" dirty="0" smtClean="0">
                          <a:solidFill>
                            <a:srgbClr val="3366FF"/>
                          </a:solidFill>
                        </a:rPr>
                        <a:t>(local)</a:t>
                      </a:r>
                    </a:p>
                  </a:txBody>
                  <a:tcPr>
                    <a:lnL w="63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1">
                        <a:lumMod val="95000"/>
                      </a:schemeClr>
                    </a:solidFill>
                  </a:tcPr>
                </a:tc>
              </a:tr>
              <a:tr h="1521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Effets de la formation sur les pratiques</a:t>
                      </a:r>
                    </a:p>
                  </a:txBody>
                  <a:tcPr>
                    <a:lnL w="571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aseline="0" dirty="0" smtClean="0">
                          <a:solidFill>
                            <a:srgbClr val="008000"/>
                          </a:solidFill>
                        </a:rPr>
                        <a:t>Organisations mathématiques et didactiques développées</a:t>
                      </a:r>
                      <a:endParaRPr lang="fr-FR" sz="2000" dirty="0" smtClean="0">
                        <a:solidFill>
                          <a:srgbClr val="008000"/>
                        </a:solidFill>
                      </a:endParaRPr>
                    </a:p>
                    <a:p>
                      <a:r>
                        <a:rPr lang="fr-FR" sz="2000" dirty="0" smtClean="0">
                          <a:solidFill>
                            <a:srgbClr val="3366FF"/>
                          </a:solidFill>
                        </a:rPr>
                        <a:t>Choix</a:t>
                      </a:r>
                      <a:r>
                        <a:rPr lang="fr-FR" sz="2000" baseline="0" dirty="0" smtClean="0">
                          <a:solidFill>
                            <a:srgbClr val="3366FF"/>
                          </a:solidFill>
                        </a:rPr>
                        <a:t> des situations et mise en œuvre</a:t>
                      </a:r>
                    </a:p>
                    <a:p>
                      <a:r>
                        <a:rPr lang="fr-FR" sz="2000" dirty="0" smtClean="0">
                          <a:solidFill>
                            <a:srgbClr val="FF0000"/>
                          </a:solidFill>
                        </a:rPr>
                        <a:t>prise en compte des contraintes du métier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2"/>
                    </a:solidFill>
                  </a:tcPr>
                </a:tc>
                <a:tc>
                  <a:txBody>
                    <a:bodyPr/>
                    <a:lstStyle/>
                    <a:p>
                      <a:pPr algn="ctr"/>
                      <a:r>
                        <a:rPr lang="fr-FR" sz="2000" dirty="0" smtClean="0">
                          <a:solidFill>
                            <a:srgbClr val="3366FF"/>
                          </a:solidFill>
                        </a:rPr>
                        <a:t>TSD (local)</a:t>
                      </a:r>
                      <a:r>
                        <a:rPr lang="fr-FR" sz="2000" dirty="0" smtClean="0"/>
                        <a:t>, </a:t>
                      </a:r>
                    </a:p>
                    <a:p>
                      <a:pPr algn="ctr"/>
                      <a:r>
                        <a:rPr lang="fr-FR" sz="2000" dirty="0" smtClean="0">
                          <a:solidFill>
                            <a:srgbClr val="008000"/>
                          </a:solidFill>
                        </a:rPr>
                        <a:t>TAD (global)</a:t>
                      </a:r>
                      <a:r>
                        <a:rPr lang="fr-FR" sz="2000" dirty="0" smtClean="0"/>
                        <a:t>, </a:t>
                      </a:r>
                    </a:p>
                    <a:p>
                      <a:pPr algn="ctr"/>
                      <a:r>
                        <a:rPr lang="fr-FR" sz="2000" dirty="0" smtClean="0">
                          <a:solidFill>
                            <a:srgbClr val="FF0000"/>
                          </a:solidFill>
                        </a:rPr>
                        <a:t>Double Approche (global), </a:t>
                      </a:r>
                    </a:p>
                    <a:p>
                      <a:pPr algn="ctr"/>
                      <a:r>
                        <a:rPr lang="fr-FR" sz="2000" b="1" dirty="0" smtClean="0">
                          <a:solidFill>
                            <a:srgbClr val="3366FF"/>
                          </a:solidFill>
                        </a:rPr>
                        <a:t>Vigilance didactique</a:t>
                      </a:r>
                      <a:r>
                        <a:rPr lang="fr-FR" sz="2000" dirty="0" smtClean="0">
                          <a:solidFill>
                            <a:srgbClr val="3366FF"/>
                          </a:solidFill>
                        </a:rPr>
                        <a:t> (Pézard, 2013) (local)</a:t>
                      </a:r>
                      <a:endParaRPr lang="fr-FR" sz="2000" b="0" dirty="0" smtClean="0">
                        <a:solidFill>
                          <a:srgbClr val="3366FF"/>
                        </a:solidFill>
                      </a:endParaRPr>
                    </a:p>
                  </a:txBody>
                  <a:tcPr>
                    <a:lnL w="63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3175365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Hypothèses</a:t>
            </a:r>
            <a:endParaRPr lang="fr-FR" dirty="0"/>
          </a:p>
        </p:txBody>
      </p:sp>
      <p:sp>
        <p:nvSpPr>
          <p:cNvPr id="3" name="Espace réservé du contenu 2"/>
          <p:cNvSpPr>
            <a:spLocks noGrp="1"/>
          </p:cNvSpPr>
          <p:nvPr>
            <p:ph idx="1"/>
          </p:nvPr>
        </p:nvSpPr>
        <p:spPr/>
        <p:txBody>
          <a:bodyPr>
            <a:normAutofit/>
          </a:bodyPr>
          <a:lstStyle/>
          <a:p>
            <a:r>
              <a:rPr lang="fr-FR" dirty="0" smtClean="0">
                <a:latin typeface="Calibri"/>
                <a:cs typeface="Calibri"/>
              </a:rPr>
              <a:t>Une entrée </a:t>
            </a:r>
            <a:r>
              <a:rPr lang="fr-FR" dirty="0">
                <a:latin typeface="Calibri"/>
                <a:cs typeface="Calibri"/>
              </a:rPr>
              <a:t>par la recherche dans la </a:t>
            </a:r>
            <a:r>
              <a:rPr lang="fr-FR" dirty="0" smtClean="0">
                <a:latin typeface="Calibri"/>
                <a:cs typeface="Calibri"/>
              </a:rPr>
              <a:t>formation en</a:t>
            </a:r>
            <a:r>
              <a:rPr lang="fr-FR" dirty="0">
                <a:latin typeface="Calibri"/>
                <a:cs typeface="Calibri"/>
              </a:rPr>
              <a:t> s’appuyant sur l’usage d’outils conceptuels fondés sur des résultats de recherches en </a:t>
            </a:r>
            <a:r>
              <a:rPr lang="fr-FR" dirty="0" smtClean="0">
                <a:latin typeface="Calibri"/>
                <a:cs typeface="Calibri"/>
              </a:rPr>
              <a:t>didactique</a:t>
            </a:r>
            <a:r>
              <a:rPr lang="fr-FR" i="1" dirty="0" smtClean="0">
                <a:latin typeface="Calibri"/>
                <a:cs typeface="Calibri"/>
              </a:rPr>
              <a:t> </a:t>
            </a:r>
            <a:r>
              <a:rPr lang="fr-FR" dirty="0">
                <a:latin typeface="Calibri"/>
                <a:cs typeface="Calibri"/>
              </a:rPr>
              <a:t>peut favoriser le développement d’une « </a:t>
            </a:r>
            <a:r>
              <a:rPr lang="fr-FR" dirty="0" smtClean="0">
                <a:latin typeface="Calibri"/>
                <a:cs typeface="Calibri"/>
              </a:rPr>
              <a:t>appréciation critique argumentée</a:t>
            </a:r>
            <a:r>
              <a:rPr lang="fr-FR" dirty="0">
                <a:latin typeface="Calibri"/>
                <a:cs typeface="Calibri"/>
              </a:rPr>
              <a:t> </a:t>
            </a:r>
            <a:r>
              <a:rPr lang="fr-FR" dirty="0" smtClean="0">
                <a:latin typeface="Calibri"/>
                <a:cs typeface="Calibri"/>
              </a:rPr>
              <a:t>». </a:t>
            </a:r>
          </a:p>
          <a:p>
            <a:r>
              <a:rPr lang="fr-FR" dirty="0" smtClean="0">
                <a:latin typeface="Calibri"/>
                <a:cs typeface="Calibri"/>
              </a:rPr>
              <a:t>La </a:t>
            </a:r>
            <a:r>
              <a:rPr lang="fr-FR" dirty="0">
                <a:latin typeface="Calibri"/>
                <a:cs typeface="Calibri"/>
              </a:rPr>
              <a:t>mobilisation de ces </a:t>
            </a:r>
            <a:r>
              <a:rPr lang="fr-FR" dirty="0" smtClean="0">
                <a:latin typeface="Calibri"/>
                <a:cs typeface="Calibri"/>
              </a:rPr>
              <a:t>outils, </a:t>
            </a:r>
            <a:r>
              <a:rPr lang="fr-FR" dirty="0">
                <a:latin typeface="Calibri"/>
                <a:cs typeface="Calibri"/>
              </a:rPr>
              <a:t>sous certaines conditions </a:t>
            </a:r>
            <a:r>
              <a:rPr lang="fr-FR" dirty="0" smtClean="0">
                <a:latin typeface="Calibri"/>
                <a:cs typeface="Calibri"/>
              </a:rPr>
              <a:t>organisées </a:t>
            </a:r>
            <a:r>
              <a:rPr lang="fr-FR" dirty="0">
                <a:latin typeface="Calibri"/>
                <a:cs typeface="Calibri"/>
              </a:rPr>
              <a:t>pendant la formation, peut contribuer à enrichir et à favoriser l’acquisition de certains savoirs pour l’enseignement ainsi que l’exercice d’une vigilance didactique, élément constitutif d’une pratique réflexive, chez les futurs enseignants (Charles-Pézard 2010, Butlen et al. 2012).</a:t>
            </a:r>
          </a:p>
          <a:p>
            <a:endParaRPr lang="fr-FR" dirty="0"/>
          </a:p>
        </p:txBody>
      </p:sp>
    </p:spTree>
    <p:extLst>
      <p:ext uri="{BB962C8B-B14F-4D97-AF65-F5344CB8AC3E}">
        <p14:creationId xmlns:p14="http://schemas.microsoft.com/office/powerpoint/2010/main" val="11879031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Clarté.thmx</Template>
  <TotalTime>3629</TotalTime>
  <Words>4309</Words>
  <Application>Microsoft Macintosh PowerPoint</Application>
  <PresentationFormat>Présentation à l'écran (4:3)</PresentationFormat>
  <Paragraphs>513</Paragraphs>
  <Slides>41</Slides>
  <Notes>23</Notes>
  <HiddenSlides>0</HiddenSlides>
  <MMClips>0</MMClips>
  <ScaleCrop>false</ScaleCrop>
  <HeadingPairs>
    <vt:vector size="6" baseType="variant">
      <vt:variant>
        <vt:lpstr>Thème</vt:lpstr>
      </vt:variant>
      <vt:variant>
        <vt:i4>1</vt:i4>
      </vt:variant>
      <vt:variant>
        <vt:lpstr>Liaisons</vt:lpstr>
      </vt:variant>
      <vt:variant>
        <vt:i4>6</vt:i4>
      </vt:variant>
      <vt:variant>
        <vt:lpstr>Titres des diapositives</vt:lpstr>
      </vt:variant>
      <vt:variant>
        <vt:i4>41</vt:i4>
      </vt:variant>
    </vt:vector>
  </HeadingPairs>
  <TitlesOfParts>
    <vt:vector size="48" baseType="lpstr">
      <vt:lpstr>Clarté</vt:lpstr>
      <vt:lpstr>???</vt:lpstr>
      <vt:lpstr>???</vt:lpstr>
      <vt:lpstr>???</vt:lpstr>
      <vt:lpstr>???</vt:lpstr>
      <vt:lpstr>???</vt:lpstr>
      <vt:lpstr>???</vt:lpstr>
      <vt:lpstr>Etude des effets d’une formation par la recherche sur la dynamique du développement des pratiques de futurs professeurs</vt:lpstr>
      <vt:lpstr>Un contexte particulier de formation</vt:lpstr>
      <vt:lpstr>Projet de recherche financé par l’ESPE de Créteil</vt:lpstr>
      <vt:lpstr>Contexte de la recherche</vt:lpstr>
      <vt:lpstr>Problématique</vt:lpstr>
      <vt:lpstr>Cadre théorique</vt:lpstr>
      <vt:lpstr>Cadres théoriques : approche multidimensionnelle pour questionner la formation et ses effets</vt:lpstr>
      <vt:lpstr>Cadres théoriques : approche multidimensionnelle pour questionner la formation et ses effets à différentes échelles (global / local)</vt:lpstr>
      <vt:lpstr>Hypothèses</vt:lpstr>
      <vt:lpstr>Méthodologie</vt:lpstr>
      <vt:lpstr>Référence pour caractériser la formation en relation avec les pratiques visées</vt:lpstr>
      <vt:lpstr>Pratiques d’enseignant visées a priori par la formation</vt:lpstr>
      <vt:lpstr>Mise en relation entre tâches de formation et pratiques visées</vt:lpstr>
      <vt:lpstr>Genres de tâches travaillées ici</vt:lpstr>
      <vt:lpstr>Pratiques de chercheur mises en jeu dans la formation</vt:lpstr>
      <vt:lpstr>Pratiques visées a priori par la formation</vt:lpstr>
      <vt:lpstr>Présentation PowerPoint</vt:lpstr>
      <vt:lpstr>Présentation PowerPoint</vt:lpstr>
      <vt:lpstr>Quelques résultats</vt:lpstr>
      <vt:lpstr>Données analysées</vt:lpstr>
      <vt:lpstr>Questionnaires en fin de Master</vt:lpstr>
      <vt:lpstr>Bilan sur le développement des pratiques des PES de l’OR1</vt:lpstr>
      <vt:lpstr>Des régularités pour les étudiants ayant suivi l’OR1  </vt:lpstr>
      <vt:lpstr>Des variabilités liées aux contraintes</vt:lpstr>
      <vt:lpstr>Résultats</vt:lpstr>
      <vt:lpstr>Découpage des contenus de l'initiation à la recherche</vt:lpstr>
      <vt:lpstr>UE initiation à la recherche – Maquette M1 2011 - 2012</vt:lpstr>
      <vt:lpstr>UE initiation à la recherche - Maquette M1 2013 – 2014</vt:lpstr>
      <vt:lpstr>UE initiation à la recherche - Maquette M2 2012 - 2013</vt:lpstr>
      <vt:lpstr>UE initiation à la recherche - Maquette M2 2013 – 2014</vt:lpstr>
      <vt:lpstr>Perspectives</vt:lpstr>
      <vt:lpstr>Questionnaire</vt:lpstr>
      <vt:lpstr>Questionnaire : intérêt pour les contenus</vt:lpstr>
      <vt:lpstr>Questionnaire : apports pour le CRPE</vt:lpstr>
      <vt:lpstr>Questionnaire : apports pour les stages</vt:lpstr>
      <vt:lpstr>Questionnaire : lien avec les autres UE</vt:lpstr>
      <vt:lpstr>Suivis PES</vt:lpstr>
      <vt:lpstr>Exemple : Carole une étudiante avec un avis négatif sur la formation</vt:lpstr>
      <vt:lpstr>Exemple : Carole Interactions : phase de formulation / validation</vt:lpstr>
      <vt:lpstr>Exemple : Carole Mise en relation avec formation</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Brigitte Grugeon</dc:creator>
  <cp:lastModifiedBy>Brigitte Grugeon</cp:lastModifiedBy>
  <cp:revision>85</cp:revision>
  <cp:lastPrinted>2015-03-22T21:53:13Z</cp:lastPrinted>
  <dcterms:created xsi:type="dcterms:W3CDTF">2015-03-22T14:28:24Z</dcterms:created>
  <dcterms:modified xsi:type="dcterms:W3CDTF">2015-03-23T10:53:25Z</dcterms:modified>
</cp:coreProperties>
</file>