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19"/>
  </p:notesMasterIdLst>
  <p:sldIdLst>
    <p:sldId id="256" r:id="rId2"/>
    <p:sldId id="257" r:id="rId3"/>
    <p:sldId id="262" r:id="rId4"/>
    <p:sldId id="273" r:id="rId5"/>
    <p:sldId id="274" r:id="rId6"/>
    <p:sldId id="272" r:id="rId7"/>
    <p:sldId id="263" r:id="rId8"/>
    <p:sldId id="264" r:id="rId9"/>
    <p:sldId id="265" r:id="rId10"/>
    <p:sldId id="259" r:id="rId11"/>
    <p:sldId id="266" r:id="rId12"/>
    <p:sldId id="268" r:id="rId13"/>
    <p:sldId id="267" r:id="rId14"/>
    <p:sldId id="270" r:id="rId15"/>
    <p:sldId id="260" r:id="rId16"/>
    <p:sldId id="275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n VACHER" initials="YV" lastIdx="1" clrIdx="0">
    <p:extLst>
      <p:ext uri="{19B8F6BF-5375-455C-9EA6-DF929625EA0E}">
        <p15:presenceInfo xmlns:p15="http://schemas.microsoft.com/office/powerpoint/2012/main" userId="S-1-5-21-2974896773-1153003553-566738844-10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8137"/>
    <a:srgbClr val="237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61A03-7411-4DCA-8BEC-15A56B324C60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CE6DC38-D911-40A2-99D3-121DA012B846}">
      <dgm:prSet phldrT="[Texte]"/>
      <dgm:spPr/>
      <dgm:t>
        <a:bodyPr/>
        <a:lstStyle/>
        <a:p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de l’action</a:t>
          </a:r>
          <a:endParaRPr lang="fr-FR" dirty="0"/>
        </a:p>
      </dgm:t>
    </dgm:pt>
    <dgm:pt modelId="{92CE1B74-D4AC-4AC5-BC97-E5EF0C54A2E7}" type="parTrans" cxnId="{DEFD6566-4D6B-42BF-8CB5-D14367A56D39}">
      <dgm:prSet/>
      <dgm:spPr/>
      <dgm:t>
        <a:bodyPr/>
        <a:lstStyle/>
        <a:p>
          <a:endParaRPr lang="fr-FR"/>
        </a:p>
      </dgm:t>
    </dgm:pt>
    <dgm:pt modelId="{ACB5EE14-164A-40B7-95B9-8ED1456B546E}" type="sibTrans" cxnId="{DEFD6566-4D6B-42BF-8CB5-D14367A56D39}">
      <dgm:prSet/>
      <dgm:spPr/>
      <dgm:t>
        <a:bodyPr/>
        <a:lstStyle/>
        <a:p>
          <a:endParaRPr lang="fr-FR"/>
        </a:p>
      </dgm:t>
    </dgm:pt>
    <dgm:pt modelId="{F6D76378-6D8F-4717-8C72-50C563A695D2}">
      <dgm:prSet phldrT="[Texte]"/>
      <dgm:spPr/>
      <dgm:t>
        <a:bodyPr/>
        <a:lstStyle/>
        <a:p>
          <a:r>
            <a:rPr lang="fr-BE" dirty="0" smtClean="0"/>
            <a:t>elle ne nécessite pas de passage par la réflexion et se trouve donc du côté de la mobilisation des « savoirs cachés » dans l’agir (</a:t>
          </a:r>
          <a:r>
            <a:rPr lang="fr-BE" dirty="0" err="1" smtClean="0"/>
            <a:t>Schön</a:t>
          </a:r>
          <a:r>
            <a:rPr lang="fr-BE" dirty="0" smtClean="0"/>
            <a:t>, 1983) et de l’action située (Béguin et Clot, 2004). L’émergence de savoirs conscientisés n’est pas inscrite dans ce processus ;</a:t>
          </a:r>
          <a:endParaRPr lang="fr-FR" dirty="0"/>
        </a:p>
      </dgm:t>
    </dgm:pt>
    <dgm:pt modelId="{AB81B216-C9A3-4B14-A60E-0E3BA9D1EAF6}" type="parTrans" cxnId="{32A92FEB-8A2D-400B-A52E-9F3A1F080756}">
      <dgm:prSet/>
      <dgm:spPr/>
      <dgm:t>
        <a:bodyPr/>
        <a:lstStyle/>
        <a:p>
          <a:endParaRPr lang="fr-FR"/>
        </a:p>
      </dgm:t>
    </dgm:pt>
    <dgm:pt modelId="{456DA1E1-6186-4BC2-A2C2-272883E581EC}" type="sibTrans" cxnId="{32A92FEB-8A2D-400B-A52E-9F3A1F080756}">
      <dgm:prSet/>
      <dgm:spPr/>
      <dgm:t>
        <a:bodyPr/>
        <a:lstStyle/>
        <a:p>
          <a:endParaRPr lang="fr-FR"/>
        </a:p>
      </dgm:t>
    </dgm:pt>
    <dgm:pt modelId="{54F9182C-BA66-4565-BBAA-51714037F5C5}">
      <dgm:prSet phldrT="[Texte]"/>
      <dgm:spPr/>
      <dgm:t>
        <a:bodyPr/>
        <a:lstStyle/>
        <a:p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 de la réflexion et de l’action</a:t>
          </a:r>
          <a:endParaRPr lang="fr-FR" dirty="0"/>
        </a:p>
      </dgm:t>
    </dgm:pt>
    <dgm:pt modelId="{0EE7B47E-1049-42F9-BED1-97B0CF030918}" type="parTrans" cxnId="{79F699E1-F7B4-41ED-ACCA-F50CCCE32BD6}">
      <dgm:prSet/>
      <dgm:spPr/>
      <dgm:t>
        <a:bodyPr/>
        <a:lstStyle/>
        <a:p>
          <a:endParaRPr lang="fr-FR"/>
        </a:p>
      </dgm:t>
    </dgm:pt>
    <dgm:pt modelId="{0349BFFA-8978-42F7-9580-A5B5F18A2F20}" type="sibTrans" cxnId="{79F699E1-F7B4-41ED-ACCA-F50CCCE32BD6}">
      <dgm:prSet/>
      <dgm:spPr/>
      <dgm:t>
        <a:bodyPr/>
        <a:lstStyle/>
        <a:p>
          <a:endParaRPr lang="fr-FR"/>
        </a:p>
      </dgm:t>
    </dgm:pt>
    <dgm:pt modelId="{9EDE2228-6E3B-4E59-8AC2-C122D849F871}">
      <dgm:prSet phldrT="[Texte]"/>
      <dgm:spPr/>
      <dgm:t>
        <a:bodyPr/>
        <a:lstStyle/>
        <a:p>
          <a:r>
            <a:rPr lang="fr-BE" dirty="0" smtClean="0"/>
            <a:t>elle structure l’acquisition/construction de savoirs théoriques et pratiques notamment dans les formations en alternance. Dans cette logique les savoirs sont construits en réponse à une situation-problème vécue ;</a:t>
          </a:r>
          <a:endParaRPr lang="fr-FR" dirty="0"/>
        </a:p>
      </dgm:t>
    </dgm:pt>
    <dgm:pt modelId="{52A38359-D191-4626-846D-04AA2F76B778}" type="parTrans" cxnId="{BFCDCBD5-516E-44C3-A2CC-98981726EF3D}">
      <dgm:prSet/>
      <dgm:spPr/>
      <dgm:t>
        <a:bodyPr/>
        <a:lstStyle/>
        <a:p>
          <a:endParaRPr lang="fr-FR"/>
        </a:p>
      </dgm:t>
    </dgm:pt>
    <dgm:pt modelId="{2B38863E-DA27-4710-B7EB-B729BAADDC53}" type="sibTrans" cxnId="{BFCDCBD5-516E-44C3-A2CC-98981726EF3D}">
      <dgm:prSet/>
      <dgm:spPr/>
      <dgm:t>
        <a:bodyPr/>
        <a:lstStyle/>
        <a:p>
          <a:endParaRPr lang="fr-FR"/>
        </a:p>
      </dgm:t>
    </dgm:pt>
    <dgm:pt modelId="{BFC61BB1-0BF9-4D70-B682-AA4ECF728D51}">
      <dgm:prSet phldrT="[Texte]"/>
      <dgm:spPr/>
      <dgm:t>
        <a:bodyPr/>
        <a:lstStyle/>
        <a:p>
          <a:r>
            <a:rPr lang="fr-B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de la réflexion sur l’action</a:t>
          </a:r>
          <a:endParaRPr lang="fr-FR" dirty="0"/>
        </a:p>
      </dgm:t>
    </dgm:pt>
    <dgm:pt modelId="{21964D45-D030-4352-B6F0-460271BFE3E2}" type="parTrans" cxnId="{E68A8C2A-9823-4F85-8141-2F36212CDBC6}">
      <dgm:prSet/>
      <dgm:spPr/>
      <dgm:t>
        <a:bodyPr/>
        <a:lstStyle/>
        <a:p>
          <a:endParaRPr lang="fr-FR"/>
        </a:p>
      </dgm:t>
    </dgm:pt>
    <dgm:pt modelId="{6A64CC15-A77E-487D-A547-65C55C786C8B}" type="sibTrans" cxnId="{E68A8C2A-9823-4F85-8141-2F36212CDBC6}">
      <dgm:prSet/>
      <dgm:spPr/>
      <dgm:t>
        <a:bodyPr/>
        <a:lstStyle/>
        <a:p>
          <a:endParaRPr lang="fr-FR"/>
        </a:p>
      </dgm:t>
    </dgm:pt>
    <dgm:pt modelId="{7C412781-A817-49C3-82DB-6931CAE6334B}">
      <dgm:prSet phldrT="[Texte]"/>
      <dgm:spPr/>
      <dgm:t>
        <a:bodyPr/>
        <a:lstStyle/>
        <a:p>
          <a:r>
            <a:rPr lang="fr-BE" dirty="0" smtClean="0"/>
            <a:t>elle a pour objet la théorisation de l’action et s‘incarne dans les dispositifs d’APP par exemple, notamment dans l’enjeu de compréhension de l’action. Les savoirs mobilisés et construits sont à la fois théoriques et d’expérience ;</a:t>
          </a:r>
          <a:endParaRPr lang="fr-FR" dirty="0"/>
        </a:p>
      </dgm:t>
    </dgm:pt>
    <dgm:pt modelId="{AFCE3CF1-3C5F-4761-819F-F61726E27A4B}" type="parTrans" cxnId="{3BF5354A-F3A5-483E-AA66-35DAA9C2B8CF}">
      <dgm:prSet/>
      <dgm:spPr/>
      <dgm:t>
        <a:bodyPr/>
        <a:lstStyle/>
        <a:p>
          <a:endParaRPr lang="fr-FR"/>
        </a:p>
      </dgm:t>
    </dgm:pt>
    <dgm:pt modelId="{24D7A86D-D540-49B0-9CD4-1525D79C1D7C}" type="sibTrans" cxnId="{3BF5354A-F3A5-483E-AA66-35DAA9C2B8CF}">
      <dgm:prSet/>
      <dgm:spPr/>
      <dgm:t>
        <a:bodyPr/>
        <a:lstStyle/>
        <a:p>
          <a:endParaRPr lang="fr-FR"/>
        </a:p>
      </dgm:t>
    </dgm:pt>
    <dgm:pt modelId="{49FB8AF4-B936-4658-8887-16CAFC671BCB}" type="pres">
      <dgm:prSet presAssocID="{63A61A03-7411-4DCA-8BEC-15A56B324C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6C3A35-9A41-4DB1-AA08-840691FE4938}" type="pres">
      <dgm:prSet presAssocID="{8CE6DC38-D911-40A2-99D3-121DA012B846}" presName="linNode" presStyleCnt="0"/>
      <dgm:spPr/>
    </dgm:pt>
    <dgm:pt modelId="{F52BEEA7-9FD3-46B6-AEDC-BD584BC677C6}" type="pres">
      <dgm:prSet presAssocID="{8CE6DC38-D911-40A2-99D3-121DA012B84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1ACDD6-E480-4A22-A770-D81AD0324652}" type="pres">
      <dgm:prSet presAssocID="{8CE6DC38-D911-40A2-99D3-121DA012B84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414CBF-DC81-4876-B6E0-A8328FF1D031}" type="pres">
      <dgm:prSet presAssocID="{ACB5EE14-164A-40B7-95B9-8ED1456B546E}" presName="sp" presStyleCnt="0"/>
      <dgm:spPr/>
    </dgm:pt>
    <dgm:pt modelId="{E0D8D6FA-AFF7-494A-BA5A-6E85FC8BF53E}" type="pres">
      <dgm:prSet presAssocID="{54F9182C-BA66-4565-BBAA-51714037F5C5}" presName="linNode" presStyleCnt="0"/>
      <dgm:spPr/>
    </dgm:pt>
    <dgm:pt modelId="{748906A3-90E7-432C-B77A-9F6E05329044}" type="pres">
      <dgm:prSet presAssocID="{54F9182C-BA66-4565-BBAA-51714037F5C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4AAC9-3AE1-44D1-A6D7-02531C914CD4}" type="pres">
      <dgm:prSet presAssocID="{54F9182C-BA66-4565-BBAA-51714037F5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C797BC-6BC9-4131-B151-92DA294ABB5D}" type="pres">
      <dgm:prSet presAssocID="{0349BFFA-8978-42F7-9580-A5B5F18A2F20}" presName="sp" presStyleCnt="0"/>
      <dgm:spPr/>
    </dgm:pt>
    <dgm:pt modelId="{3044CACC-B547-40F1-A48B-F9D24AC8113E}" type="pres">
      <dgm:prSet presAssocID="{BFC61BB1-0BF9-4D70-B682-AA4ECF728D51}" presName="linNode" presStyleCnt="0"/>
      <dgm:spPr/>
    </dgm:pt>
    <dgm:pt modelId="{E33537F6-9CE2-426B-8E2D-755E01815A52}" type="pres">
      <dgm:prSet presAssocID="{BFC61BB1-0BF9-4D70-B682-AA4ECF728D5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05A0FE-42AA-4565-96EF-557FCDC99954}" type="pres">
      <dgm:prSet presAssocID="{BFC61BB1-0BF9-4D70-B682-AA4ECF728D5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A92FEB-8A2D-400B-A52E-9F3A1F080756}" srcId="{8CE6DC38-D911-40A2-99D3-121DA012B846}" destId="{F6D76378-6D8F-4717-8C72-50C563A695D2}" srcOrd="0" destOrd="0" parTransId="{AB81B216-C9A3-4B14-A60E-0E3BA9D1EAF6}" sibTransId="{456DA1E1-6186-4BC2-A2C2-272883E581EC}"/>
    <dgm:cxn modelId="{2066B545-E4FD-4AEB-B1A6-C29B63332CFA}" type="presOf" srcId="{BFC61BB1-0BF9-4D70-B682-AA4ECF728D51}" destId="{E33537F6-9CE2-426B-8E2D-755E01815A52}" srcOrd="0" destOrd="0" presId="urn:microsoft.com/office/officeart/2005/8/layout/vList5"/>
    <dgm:cxn modelId="{3BF5354A-F3A5-483E-AA66-35DAA9C2B8CF}" srcId="{BFC61BB1-0BF9-4D70-B682-AA4ECF728D51}" destId="{7C412781-A817-49C3-82DB-6931CAE6334B}" srcOrd="0" destOrd="0" parTransId="{AFCE3CF1-3C5F-4761-819F-F61726E27A4B}" sibTransId="{24D7A86D-D540-49B0-9CD4-1525D79C1D7C}"/>
    <dgm:cxn modelId="{E68A8C2A-9823-4F85-8141-2F36212CDBC6}" srcId="{63A61A03-7411-4DCA-8BEC-15A56B324C60}" destId="{BFC61BB1-0BF9-4D70-B682-AA4ECF728D51}" srcOrd="2" destOrd="0" parTransId="{21964D45-D030-4352-B6F0-460271BFE3E2}" sibTransId="{6A64CC15-A77E-487D-A547-65C55C786C8B}"/>
    <dgm:cxn modelId="{CA4B69A9-B907-4C27-9848-BBF507BE710C}" type="presOf" srcId="{54F9182C-BA66-4565-BBAA-51714037F5C5}" destId="{748906A3-90E7-432C-B77A-9F6E05329044}" srcOrd="0" destOrd="0" presId="urn:microsoft.com/office/officeart/2005/8/layout/vList5"/>
    <dgm:cxn modelId="{AE0F4207-16A5-46F0-AB4D-B6E84A002ACE}" type="presOf" srcId="{7C412781-A817-49C3-82DB-6931CAE6334B}" destId="{1305A0FE-42AA-4565-96EF-557FCDC99954}" srcOrd="0" destOrd="0" presId="urn:microsoft.com/office/officeart/2005/8/layout/vList5"/>
    <dgm:cxn modelId="{07B21C56-685F-4C75-AAC8-52D5622DD11E}" type="presOf" srcId="{9EDE2228-6E3B-4E59-8AC2-C122D849F871}" destId="{7034AAC9-3AE1-44D1-A6D7-02531C914CD4}" srcOrd="0" destOrd="0" presId="urn:microsoft.com/office/officeart/2005/8/layout/vList5"/>
    <dgm:cxn modelId="{BFCDCBD5-516E-44C3-A2CC-98981726EF3D}" srcId="{54F9182C-BA66-4565-BBAA-51714037F5C5}" destId="{9EDE2228-6E3B-4E59-8AC2-C122D849F871}" srcOrd="0" destOrd="0" parTransId="{52A38359-D191-4626-846D-04AA2F76B778}" sibTransId="{2B38863E-DA27-4710-B7EB-B729BAADDC53}"/>
    <dgm:cxn modelId="{1926B861-D4E4-4DD8-BCBE-1D9B142C84ED}" type="presOf" srcId="{F6D76378-6D8F-4717-8C72-50C563A695D2}" destId="{5E1ACDD6-E480-4A22-A770-D81AD0324652}" srcOrd="0" destOrd="0" presId="urn:microsoft.com/office/officeart/2005/8/layout/vList5"/>
    <dgm:cxn modelId="{DEFD6566-4D6B-42BF-8CB5-D14367A56D39}" srcId="{63A61A03-7411-4DCA-8BEC-15A56B324C60}" destId="{8CE6DC38-D911-40A2-99D3-121DA012B846}" srcOrd="0" destOrd="0" parTransId="{92CE1B74-D4AC-4AC5-BC97-E5EF0C54A2E7}" sibTransId="{ACB5EE14-164A-40B7-95B9-8ED1456B546E}"/>
    <dgm:cxn modelId="{896B74ED-AD4D-4776-998E-1BBDB9F62248}" type="presOf" srcId="{63A61A03-7411-4DCA-8BEC-15A56B324C60}" destId="{49FB8AF4-B936-4658-8887-16CAFC671BCB}" srcOrd="0" destOrd="0" presId="urn:microsoft.com/office/officeart/2005/8/layout/vList5"/>
    <dgm:cxn modelId="{79F699E1-F7B4-41ED-ACCA-F50CCCE32BD6}" srcId="{63A61A03-7411-4DCA-8BEC-15A56B324C60}" destId="{54F9182C-BA66-4565-BBAA-51714037F5C5}" srcOrd="1" destOrd="0" parTransId="{0EE7B47E-1049-42F9-BED1-97B0CF030918}" sibTransId="{0349BFFA-8978-42F7-9580-A5B5F18A2F20}"/>
    <dgm:cxn modelId="{A44FFE3A-18FC-4945-BE8E-9026C06A9898}" type="presOf" srcId="{8CE6DC38-D911-40A2-99D3-121DA012B846}" destId="{F52BEEA7-9FD3-46B6-AEDC-BD584BC677C6}" srcOrd="0" destOrd="0" presId="urn:microsoft.com/office/officeart/2005/8/layout/vList5"/>
    <dgm:cxn modelId="{7F23309D-0A0D-41DB-8C18-2C2EB8ACB89E}" type="presParOf" srcId="{49FB8AF4-B936-4658-8887-16CAFC671BCB}" destId="{796C3A35-9A41-4DB1-AA08-840691FE4938}" srcOrd="0" destOrd="0" presId="urn:microsoft.com/office/officeart/2005/8/layout/vList5"/>
    <dgm:cxn modelId="{C02CFD45-CA3E-40D9-AF0E-4B3EF09826B2}" type="presParOf" srcId="{796C3A35-9A41-4DB1-AA08-840691FE4938}" destId="{F52BEEA7-9FD3-46B6-AEDC-BD584BC677C6}" srcOrd="0" destOrd="0" presId="urn:microsoft.com/office/officeart/2005/8/layout/vList5"/>
    <dgm:cxn modelId="{D0E4684C-45E7-427B-AEEC-3630E12FEB0C}" type="presParOf" srcId="{796C3A35-9A41-4DB1-AA08-840691FE4938}" destId="{5E1ACDD6-E480-4A22-A770-D81AD0324652}" srcOrd="1" destOrd="0" presId="urn:microsoft.com/office/officeart/2005/8/layout/vList5"/>
    <dgm:cxn modelId="{DE5D5B00-0F32-4F27-9A64-BDABCB5A6372}" type="presParOf" srcId="{49FB8AF4-B936-4658-8887-16CAFC671BCB}" destId="{0B414CBF-DC81-4876-B6E0-A8328FF1D031}" srcOrd="1" destOrd="0" presId="urn:microsoft.com/office/officeart/2005/8/layout/vList5"/>
    <dgm:cxn modelId="{71B03CAE-E30B-4B54-9954-914E9E8F0F62}" type="presParOf" srcId="{49FB8AF4-B936-4658-8887-16CAFC671BCB}" destId="{E0D8D6FA-AFF7-494A-BA5A-6E85FC8BF53E}" srcOrd="2" destOrd="0" presId="urn:microsoft.com/office/officeart/2005/8/layout/vList5"/>
    <dgm:cxn modelId="{A80C7586-F3AB-40FE-953E-3C2E5A8A7BA2}" type="presParOf" srcId="{E0D8D6FA-AFF7-494A-BA5A-6E85FC8BF53E}" destId="{748906A3-90E7-432C-B77A-9F6E05329044}" srcOrd="0" destOrd="0" presId="urn:microsoft.com/office/officeart/2005/8/layout/vList5"/>
    <dgm:cxn modelId="{0C1DB9CF-8748-4058-A9A9-0971F5AE789B}" type="presParOf" srcId="{E0D8D6FA-AFF7-494A-BA5A-6E85FC8BF53E}" destId="{7034AAC9-3AE1-44D1-A6D7-02531C914CD4}" srcOrd="1" destOrd="0" presId="urn:microsoft.com/office/officeart/2005/8/layout/vList5"/>
    <dgm:cxn modelId="{CB67E1A6-4E9D-4FB2-8652-0546DEA2EA92}" type="presParOf" srcId="{49FB8AF4-B936-4658-8887-16CAFC671BCB}" destId="{D2C797BC-6BC9-4131-B151-92DA294ABB5D}" srcOrd="3" destOrd="0" presId="urn:microsoft.com/office/officeart/2005/8/layout/vList5"/>
    <dgm:cxn modelId="{81048D55-F8E6-429C-9733-2B4E04C7C8CC}" type="presParOf" srcId="{49FB8AF4-B936-4658-8887-16CAFC671BCB}" destId="{3044CACC-B547-40F1-A48B-F9D24AC8113E}" srcOrd="4" destOrd="0" presId="urn:microsoft.com/office/officeart/2005/8/layout/vList5"/>
    <dgm:cxn modelId="{7F9563CD-B080-4BDB-86DA-5FA27326E6A7}" type="presParOf" srcId="{3044CACC-B547-40F1-A48B-F9D24AC8113E}" destId="{E33537F6-9CE2-426B-8E2D-755E01815A52}" srcOrd="0" destOrd="0" presId="urn:microsoft.com/office/officeart/2005/8/layout/vList5"/>
    <dgm:cxn modelId="{A10FB363-02A7-44E4-A699-28FAD1493D25}" type="presParOf" srcId="{3044CACC-B547-40F1-A48B-F9D24AC8113E}" destId="{1305A0FE-42AA-4565-96EF-557FCDC999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A61A03-7411-4DCA-8BEC-15A56B324C60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CE6DC38-D911-40A2-99D3-121DA012B846}">
      <dgm:prSet phldrT="[Texte]"/>
      <dgm:spPr/>
      <dgm:t>
        <a:bodyPr/>
        <a:lstStyle/>
        <a:p>
          <a:r>
            <a:rPr lang="fr-B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</a:rPr>
            <a:t>4. de réflexion pour l’action</a:t>
          </a:r>
          <a:endParaRPr lang="fr-FR" dirty="0">
            <a:solidFill>
              <a:schemeClr val="bg1"/>
            </a:solidFill>
            <a:latin typeface="+mn-lt"/>
          </a:endParaRPr>
        </a:p>
      </dgm:t>
    </dgm:pt>
    <dgm:pt modelId="{92CE1B74-D4AC-4AC5-BC97-E5EF0C54A2E7}" type="parTrans" cxnId="{DEFD6566-4D6B-42BF-8CB5-D14367A56D39}">
      <dgm:prSet/>
      <dgm:spPr/>
      <dgm:t>
        <a:bodyPr/>
        <a:lstStyle/>
        <a:p>
          <a:endParaRPr lang="fr-FR"/>
        </a:p>
      </dgm:t>
    </dgm:pt>
    <dgm:pt modelId="{ACB5EE14-164A-40B7-95B9-8ED1456B546E}" type="sibTrans" cxnId="{DEFD6566-4D6B-42BF-8CB5-D14367A56D39}">
      <dgm:prSet/>
      <dgm:spPr/>
      <dgm:t>
        <a:bodyPr/>
        <a:lstStyle/>
        <a:p>
          <a:endParaRPr lang="fr-FR"/>
        </a:p>
      </dgm:t>
    </dgm:pt>
    <dgm:pt modelId="{F6D76378-6D8F-4717-8C72-50C563A695D2}">
      <dgm:prSet phldrT="[Texte]"/>
      <dgm:spPr/>
      <dgm:t>
        <a:bodyPr/>
        <a:lstStyle/>
        <a:p>
          <a:r>
            <a:rPr lang="fr-BE" dirty="0" smtClean="0">
              <a:latin typeface="+mn-lt"/>
              <a:ea typeface="Calibri" panose="020F0502020204030204" pitchFamily="34" charset="0"/>
            </a:rPr>
            <a:t>la réflexion est finalisée par la production de pratiques nouvelles et les savoirs construits sont relatifs à l’action à venir. Les dispositifs sont tournés vers les propositions d’actions situées ;</a:t>
          </a:r>
          <a:endParaRPr lang="fr-FR" dirty="0">
            <a:latin typeface="+mn-lt"/>
          </a:endParaRPr>
        </a:p>
      </dgm:t>
    </dgm:pt>
    <dgm:pt modelId="{AB81B216-C9A3-4B14-A60E-0E3BA9D1EAF6}" type="parTrans" cxnId="{32A92FEB-8A2D-400B-A52E-9F3A1F080756}">
      <dgm:prSet/>
      <dgm:spPr/>
      <dgm:t>
        <a:bodyPr/>
        <a:lstStyle/>
        <a:p>
          <a:endParaRPr lang="fr-FR"/>
        </a:p>
      </dgm:t>
    </dgm:pt>
    <dgm:pt modelId="{456DA1E1-6186-4BC2-A2C2-272883E581EC}" type="sibTrans" cxnId="{32A92FEB-8A2D-400B-A52E-9F3A1F080756}">
      <dgm:prSet/>
      <dgm:spPr/>
      <dgm:t>
        <a:bodyPr/>
        <a:lstStyle/>
        <a:p>
          <a:endParaRPr lang="fr-FR"/>
        </a:p>
      </dgm:t>
    </dgm:pt>
    <dgm:pt modelId="{54F9182C-BA66-4565-BBAA-51714037F5C5}">
      <dgm:prSet phldrT="[Texte]"/>
      <dgm:spPr/>
      <dgm:t>
        <a:bodyPr/>
        <a:lstStyle/>
        <a:p>
          <a:r>
            <a:rPr lang="fr-B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</a:rPr>
            <a:t>5. de traduction culturelle par rapport à l’action</a:t>
          </a:r>
          <a:endParaRPr lang="fr-FR" dirty="0">
            <a:solidFill>
              <a:schemeClr val="bg1"/>
            </a:solidFill>
            <a:latin typeface="+mn-lt"/>
          </a:endParaRPr>
        </a:p>
      </dgm:t>
    </dgm:pt>
    <dgm:pt modelId="{0EE7B47E-1049-42F9-BED1-97B0CF030918}" type="parTrans" cxnId="{79F699E1-F7B4-41ED-ACCA-F50CCCE32BD6}">
      <dgm:prSet/>
      <dgm:spPr/>
      <dgm:t>
        <a:bodyPr/>
        <a:lstStyle/>
        <a:p>
          <a:endParaRPr lang="fr-FR"/>
        </a:p>
      </dgm:t>
    </dgm:pt>
    <dgm:pt modelId="{0349BFFA-8978-42F7-9580-A5B5F18A2F20}" type="sibTrans" cxnId="{79F699E1-F7B4-41ED-ACCA-F50CCCE32BD6}">
      <dgm:prSet/>
      <dgm:spPr/>
      <dgm:t>
        <a:bodyPr/>
        <a:lstStyle/>
        <a:p>
          <a:endParaRPr lang="fr-FR"/>
        </a:p>
      </dgm:t>
    </dgm:pt>
    <dgm:pt modelId="{9EDE2228-6E3B-4E59-8AC2-C122D849F871}">
      <dgm:prSet phldrT="[Texte]"/>
      <dgm:spPr/>
      <dgm:t>
        <a:bodyPr/>
        <a:lstStyle/>
        <a:p>
          <a:r>
            <a:rPr lang="fr-BE" dirty="0" smtClean="0">
              <a:latin typeface="+mn-lt"/>
              <a:ea typeface="Calibri" panose="020F0502020204030204" pitchFamily="34" charset="0"/>
            </a:rPr>
            <a:t>dans laquelle l’acteur est amené (accompagnement) par un tiers « expert » à déplacer ses représentations.  Ce tiers est aussi potentiellement un transmetteur de savoirs (théorique ou d’expérience) ;</a:t>
          </a:r>
          <a:endParaRPr lang="fr-FR" dirty="0">
            <a:latin typeface="+mn-lt"/>
          </a:endParaRPr>
        </a:p>
      </dgm:t>
    </dgm:pt>
    <dgm:pt modelId="{52A38359-D191-4626-846D-04AA2F76B778}" type="parTrans" cxnId="{BFCDCBD5-516E-44C3-A2CC-98981726EF3D}">
      <dgm:prSet/>
      <dgm:spPr/>
      <dgm:t>
        <a:bodyPr/>
        <a:lstStyle/>
        <a:p>
          <a:endParaRPr lang="fr-FR"/>
        </a:p>
      </dgm:t>
    </dgm:pt>
    <dgm:pt modelId="{2B38863E-DA27-4710-B7EB-B729BAADDC53}" type="sibTrans" cxnId="{BFCDCBD5-516E-44C3-A2CC-98981726EF3D}">
      <dgm:prSet/>
      <dgm:spPr/>
      <dgm:t>
        <a:bodyPr/>
        <a:lstStyle/>
        <a:p>
          <a:endParaRPr lang="fr-FR"/>
        </a:p>
      </dgm:t>
    </dgm:pt>
    <dgm:pt modelId="{BFC61BB1-0BF9-4D70-B682-AA4ECF728D51}">
      <dgm:prSet phldrT="[Texte]" custT="1"/>
      <dgm:spPr/>
      <dgm:t>
        <a:bodyPr/>
        <a:lstStyle/>
        <a:p>
          <a:r>
            <a:rPr lang="fr-BE" sz="2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</a:rPr>
            <a:t>6. d’intégration/</a:t>
          </a:r>
        </a:p>
        <a:p>
          <a:r>
            <a:rPr lang="fr-BE" sz="2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 panose="020F0502020204030204" pitchFamily="34" charset="0"/>
            </a:rPr>
            <a:t>assimilation</a:t>
          </a:r>
          <a:endParaRPr lang="fr-FR" sz="2700" dirty="0">
            <a:solidFill>
              <a:schemeClr val="bg1"/>
            </a:solidFill>
            <a:latin typeface="+mn-lt"/>
          </a:endParaRPr>
        </a:p>
      </dgm:t>
    </dgm:pt>
    <dgm:pt modelId="{21964D45-D030-4352-B6F0-460271BFE3E2}" type="parTrans" cxnId="{E68A8C2A-9823-4F85-8141-2F36212CDBC6}">
      <dgm:prSet/>
      <dgm:spPr/>
      <dgm:t>
        <a:bodyPr/>
        <a:lstStyle/>
        <a:p>
          <a:endParaRPr lang="fr-FR"/>
        </a:p>
      </dgm:t>
    </dgm:pt>
    <dgm:pt modelId="{6A64CC15-A77E-487D-A547-65C55C786C8B}" type="sibTrans" cxnId="{E68A8C2A-9823-4F85-8141-2F36212CDBC6}">
      <dgm:prSet/>
      <dgm:spPr/>
      <dgm:t>
        <a:bodyPr/>
        <a:lstStyle/>
        <a:p>
          <a:endParaRPr lang="fr-FR"/>
        </a:p>
      </dgm:t>
    </dgm:pt>
    <dgm:pt modelId="{7C412781-A817-49C3-82DB-6931CAE6334B}">
      <dgm:prSet phldrT="[Texte]"/>
      <dgm:spPr/>
      <dgm:t>
        <a:bodyPr/>
        <a:lstStyle/>
        <a:p>
          <a:r>
            <a:rPr lang="fr-BE" dirty="0" smtClean="0">
              <a:latin typeface="+mn-lt"/>
              <a:ea typeface="Calibri" panose="020F0502020204030204" pitchFamily="34" charset="0"/>
            </a:rPr>
            <a:t>l’acteur apprend et reconstruit des savoirs théoriques susceptibles de lui permettre une évolution à moyen ou long terme de ses pratiques.</a:t>
          </a:r>
          <a:endParaRPr lang="fr-FR" dirty="0">
            <a:latin typeface="+mn-lt"/>
          </a:endParaRPr>
        </a:p>
      </dgm:t>
    </dgm:pt>
    <dgm:pt modelId="{AFCE3CF1-3C5F-4761-819F-F61726E27A4B}" type="parTrans" cxnId="{3BF5354A-F3A5-483E-AA66-35DAA9C2B8CF}">
      <dgm:prSet/>
      <dgm:spPr/>
      <dgm:t>
        <a:bodyPr/>
        <a:lstStyle/>
        <a:p>
          <a:endParaRPr lang="fr-FR"/>
        </a:p>
      </dgm:t>
    </dgm:pt>
    <dgm:pt modelId="{24D7A86D-D540-49B0-9CD4-1525D79C1D7C}" type="sibTrans" cxnId="{3BF5354A-F3A5-483E-AA66-35DAA9C2B8CF}">
      <dgm:prSet/>
      <dgm:spPr/>
      <dgm:t>
        <a:bodyPr/>
        <a:lstStyle/>
        <a:p>
          <a:endParaRPr lang="fr-FR"/>
        </a:p>
      </dgm:t>
    </dgm:pt>
    <dgm:pt modelId="{49FB8AF4-B936-4658-8887-16CAFC671BCB}" type="pres">
      <dgm:prSet presAssocID="{63A61A03-7411-4DCA-8BEC-15A56B324C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6C3A35-9A41-4DB1-AA08-840691FE4938}" type="pres">
      <dgm:prSet presAssocID="{8CE6DC38-D911-40A2-99D3-121DA012B846}" presName="linNode" presStyleCnt="0"/>
      <dgm:spPr/>
    </dgm:pt>
    <dgm:pt modelId="{F52BEEA7-9FD3-46B6-AEDC-BD584BC677C6}" type="pres">
      <dgm:prSet presAssocID="{8CE6DC38-D911-40A2-99D3-121DA012B84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1ACDD6-E480-4A22-A770-D81AD0324652}" type="pres">
      <dgm:prSet presAssocID="{8CE6DC38-D911-40A2-99D3-121DA012B84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414CBF-DC81-4876-B6E0-A8328FF1D031}" type="pres">
      <dgm:prSet presAssocID="{ACB5EE14-164A-40B7-95B9-8ED1456B546E}" presName="sp" presStyleCnt="0"/>
      <dgm:spPr/>
    </dgm:pt>
    <dgm:pt modelId="{E0D8D6FA-AFF7-494A-BA5A-6E85FC8BF53E}" type="pres">
      <dgm:prSet presAssocID="{54F9182C-BA66-4565-BBAA-51714037F5C5}" presName="linNode" presStyleCnt="0"/>
      <dgm:spPr/>
    </dgm:pt>
    <dgm:pt modelId="{748906A3-90E7-432C-B77A-9F6E05329044}" type="pres">
      <dgm:prSet presAssocID="{54F9182C-BA66-4565-BBAA-51714037F5C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34AAC9-3AE1-44D1-A6D7-02531C914CD4}" type="pres">
      <dgm:prSet presAssocID="{54F9182C-BA66-4565-BBAA-51714037F5C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C797BC-6BC9-4131-B151-92DA294ABB5D}" type="pres">
      <dgm:prSet presAssocID="{0349BFFA-8978-42F7-9580-A5B5F18A2F20}" presName="sp" presStyleCnt="0"/>
      <dgm:spPr/>
    </dgm:pt>
    <dgm:pt modelId="{3044CACC-B547-40F1-A48B-F9D24AC8113E}" type="pres">
      <dgm:prSet presAssocID="{BFC61BB1-0BF9-4D70-B682-AA4ECF728D51}" presName="linNode" presStyleCnt="0"/>
      <dgm:spPr/>
    </dgm:pt>
    <dgm:pt modelId="{E33537F6-9CE2-426B-8E2D-755E01815A52}" type="pres">
      <dgm:prSet presAssocID="{BFC61BB1-0BF9-4D70-B682-AA4ECF728D5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05A0FE-42AA-4565-96EF-557FCDC99954}" type="pres">
      <dgm:prSet presAssocID="{BFC61BB1-0BF9-4D70-B682-AA4ECF728D5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FCDCBD5-516E-44C3-A2CC-98981726EF3D}" srcId="{54F9182C-BA66-4565-BBAA-51714037F5C5}" destId="{9EDE2228-6E3B-4E59-8AC2-C122D849F871}" srcOrd="0" destOrd="0" parTransId="{52A38359-D191-4626-846D-04AA2F76B778}" sibTransId="{2B38863E-DA27-4710-B7EB-B729BAADDC53}"/>
    <dgm:cxn modelId="{3BF5354A-F3A5-483E-AA66-35DAA9C2B8CF}" srcId="{BFC61BB1-0BF9-4D70-B682-AA4ECF728D51}" destId="{7C412781-A817-49C3-82DB-6931CAE6334B}" srcOrd="0" destOrd="0" parTransId="{AFCE3CF1-3C5F-4761-819F-F61726E27A4B}" sibTransId="{24D7A86D-D540-49B0-9CD4-1525D79C1D7C}"/>
    <dgm:cxn modelId="{15B65556-7619-4F63-877F-B0EC22E9D4E9}" type="presOf" srcId="{63A61A03-7411-4DCA-8BEC-15A56B324C60}" destId="{49FB8AF4-B936-4658-8887-16CAFC671BCB}" srcOrd="0" destOrd="0" presId="urn:microsoft.com/office/officeart/2005/8/layout/vList5"/>
    <dgm:cxn modelId="{4C9E240A-4A74-4E88-82C6-85816A0A9D39}" type="presOf" srcId="{F6D76378-6D8F-4717-8C72-50C563A695D2}" destId="{5E1ACDD6-E480-4A22-A770-D81AD0324652}" srcOrd="0" destOrd="0" presId="urn:microsoft.com/office/officeart/2005/8/layout/vList5"/>
    <dgm:cxn modelId="{79F699E1-F7B4-41ED-ACCA-F50CCCE32BD6}" srcId="{63A61A03-7411-4DCA-8BEC-15A56B324C60}" destId="{54F9182C-BA66-4565-BBAA-51714037F5C5}" srcOrd="1" destOrd="0" parTransId="{0EE7B47E-1049-42F9-BED1-97B0CF030918}" sibTransId="{0349BFFA-8978-42F7-9580-A5B5F18A2F20}"/>
    <dgm:cxn modelId="{92767C14-EFAE-41DB-8FBD-06182146F47A}" type="presOf" srcId="{7C412781-A817-49C3-82DB-6931CAE6334B}" destId="{1305A0FE-42AA-4565-96EF-557FCDC99954}" srcOrd="0" destOrd="0" presId="urn:microsoft.com/office/officeart/2005/8/layout/vList5"/>
    <dgm:cxn modelId="{E68A8C2A-9823-4F85-8141-2F36212CDBC6}" srcId="{63A61A03-7411-4DCA-8BEC-15A56B324C60}" destId="{BFC61BB1-0BF9-4D70-B682-AA4ECF728D51}" srcOrd="2" destOrd="0" parTransId="{21964D45-D030-4352-B6F0-460271BFE3E2}" sibTransId="{6A64CC15-A77E-487D-A547-65C55C786C8B}"/>
    <dgm:cxn modelId="{7B1F1541-D912-4A70-9DD6-E488071D8617}" type="presOf" srcId="{9EDE2228-6E3B-4E59-8AC2-C122D849F871}" destId="{7034AAC9-3AE1-44D1-A6D7-02531C914CD4}" srcOrd="0" destOrd="0" presId="urn:microsoft.com/office/officeart/2005/8/layout/vList5"/>
    <dgm:cxn modelId="{A0186B5A-0D2F-41C6-A8A0-4C8201E4D504}" type="presOf" srcId="{54F9182C-BA66-4565-BBAA-51714037F5C5}" destId="{748906A3-90E7-432C-B77A-9F6E05329044}" srcOrd="0" destOrd="0" presId="urn:microsoft.com/office/officeart/2005/8/layout/vList5"/>
    <dgm:cxn modelId="{32A92FEB-8A2D-400B-A52E-9F3A1F080756}" srcId="{8CE6DC38-D911-40A2-99D3-121DA012B846}" destId="{F6D76378-6D8F-4717-8C72-50C563A695D2}" srcOrd="0" destOrd="0" parTransId="{AB81B216-C9A3-4B14-A60E-0E3BA9D1EAF6}" sibTransId="{456DA1E1-6186-4BC2-A2C2-272883E581EC}"/>
    <dgm:cxn modelId="{8635A8EF-BAA0-45BC-B867-5CC4B7A3F8E0}" type="presOf" srcId="{BFC61BB1-0BF9-4D70-B682-AA4ECF728D51}" destId="{E33537F6-9CE2-426B-8E2D-755E01815A52}" srcOrd="0" destOrd="0" presId="urn:microsoft.com/office/officeart/2005/8/layout/vList5"/>
    <dgm:cxn modelId="{A94091D9-A1EA-4F33-9508-852AE0E6021B}" type="presOf" srcId="{8CE6DC38-D911-40A2-99D3-121DA012B846}" destId="{F52BEEA7-9FD3-46B6-AEDC-BD584BC677C6}" srcOrd="0" destOrd="0" presId="urn:microsoft.com/office/officeart/2005/8/layout/vList5"/>
    <dgm:cxn modelId="{DEFD6566-4D6B-42BF-8CB5-D14367A56D39}" srcId="{63A61A03-7411-4DCA-8BEC-15A56B324C60}" destId="{8CE6DC38-D911-40A2-99D3-121DA012B846}" srcOrd="0" destOrd="0" parTransId="{92CE1B74-D4AC-4AC5-BC97-E5EF0C54A2E7}" sibTransId="{ACB5EE14-164A-40B7-95B9-8ED1456B546E}"/>
    <dgm:cxn modelId="{41EAFAC3-BC55-4611-8A57-4027A41827BB}" type="presParOf" srcId="{49FB8AF4-B936-4658-8887-16CAFC671BCB}" destId="{796C3A35-9A41-4DB1-AA08-840691FE4938}" srcOrd="0" destOrd="0" presId="urn:microsoft.com/office/officeart/2005/8/layout/vList5"/>
    <dgm:cxn modelId="{37C64EE1-150A-466E-95D9-79006618C0B9}" type="presParOf" srcId="{796C3A35-9A41-4DB1-AA08-840691FE4938}" destId="{F52BEEA7-9FD3-46B6-AEDC-BD584BC677C6}" srcOrd="0" destOrd="0" presId="urn:microsoft.com/office/officeart/2005/8/layout/vList5"/>
    <dgm:cxn modelId="{CB19324B-4AA3-4F7C-98A7-D0467EB950DB}" type="presParOf" srcId="{796C3A35-9A41-4DB1-AA08-840691FE4938}" destId="{5E1ACDD6-E480-4A22-A770-D81AD0324652}" srcOrd="1" destOrd="0" presId="urn:microsoft.com/office/officeart/2005/8/layout/vList5"/>
    <dgm:cxn modelId="{0BC8F484-E9CB-4584-BF99-C1F68F5D8EA4}" type="presParOf" srcId="{49FB8AF4-B936-4658-8887-16CAFC671BCB}" destId="{0B414CBF-DC81-4876-B6E0-A8328FF1D031}" srcOrd="1" destOrd="0" presId="urn:microsoft.com/office/officeart/2005/8/layout/vList5"/>
    <dgm:cxn modelId="{001B2FB3-DA27-435C-A1A2-1774ECF6BE9D}" type="presParOf" srcId="{49FB8AF4-B936-4658-8887-16CAFC671BCB}" destId="{E0D8D6FA-AFF7-494A-BA5A-6E85FC8BF53E}" srcOrd="2" destOrd="0" presId="urn:microsoft.com/office/officeart/2005/8/layout/vList5"/>
    <dgm:cxn modelId="{EF8D6206-EBB8-4E8C-ACAF-EEB64C9DF2E5}" type="presParOf" srcId="{E0D8D6FA-AFF7-494A-BA5A-6E85FC8BF53E}" destId="{748906A3-90E7-432C-B77A-9F6E05329044}" srcOrd="0" destOrd="0" presId="urn:microsoft.com/office/officeart/2005/8/layout/vList5"/>
    <dgm:cxn modelId="{D83D0E83-70BE-4C79-A8B5-4C9650FACA4F}" type="presParOf" srcId="{E0D8D6FA-AFF7-494A-BA5A-6E85FC8BF53E}" destId="{7034AAC9-3AE1-44D1-A6D7-02531C914CD4}" srcOrd="1" destOrd="0" presId="urn:microsoft.com/office/officeart/2005/8/layout/vList5"/>
    <dgm:cxn modelId="{815B44D5-0F70-4347-83DC-06FA9D7BF667}" type="presParOf" srcId="{49FB8AF4-B936-4658-8887-16CAFC671BCB}" destId="{D2C797BC-6BC9-4131-B151-92DA294ABB5D}" srcOrd="3" destOrd="0" presId="urn:microsoft.com/office/officeart/2005/8/layout/vList5"/>
    <dgm:cxn modelId="{5EFF218F-ECA8-4995-BBA8-F9C91F7B27A8}" type="presParOf" srcId="{49FB8AF4-B936-4658-8887-16CAFC671BCB}" destId="{3044CACC-B547-40F1-A48B-F9D24AC8113E}" srcOrd="4" destOrd="0" presId="urn:microsoft.com/office/officeart/2005/8/layout/vList5"/>
    <dgm:cxn modelId="{DE383E9A-2E47-40AF-806C-4E8E96A9B81C}" type="presParOf" srcId="{3044CACC-B547-40F1-A48B-F9D24AC8113E}" destId="{E33537F6-9CE2-426B-8E2D-755E01815A52}" srcOrd="0" destOrd="0" presId="urn:microsoft.com/office/officeart/2005/8/layout/vList5"/>
    <dgm:cxn modelId="{D3FAB958-D92F-4B62-A5B4-D7323206A34E}" type="presParOf" srcId="{3044CACC-B547-40F1-A48B-F9D24AC8113E}" destId="{1305A0FE-42AA-4565-96EF-557FCDC9995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AEF47D-1838-4933-9167-0DC941D88EF0}" type="doc">
      <dgm:prSet loTypeId="urn:microsoft.com/office/officeart/2005/8/layout/hProcess10" loCatId="pictur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3F68BE3-AF33-4A36-B7AF-A8A686C4CC06}">
      <dgm:prSet phldrT="[Texte]"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 travail prescrit</a:t>
          </a:r>
          <a:endParaRPr lang="fr-F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72B6A-DA0F-4A5F-B526-03B5ECDDAEED}" type="parTrans" cxnId="{EEA6EDA6-1999-4247-BB66-7CFCD1375633}">
      <dgm:prSet/>
      <dgm:spPr/>
      <dgm:t>
        <a:bodyPr/>
        <a:lstStyle/>
        <a:p>
          <a:endParaRPr lang="fr-FR"/>
        </a:p>
      </dgm:t>
    </dgm:pt>
    <dgm:pt modelId="{6A030B15-18AE-4349-9F03-B8D0D3C8C427}" type="sibTrans" cxnId="{EEA6EDA6-1999-4247-BB66-7CFCD137563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fr-FR"/>
        </a:p>
      </dgm:t>
    </dgm:pt>
    <dgm:pt modelId="{959C4F29-FBAB-4649-8822-230DAB9B2C98}">
      <dgm:prSet phldrT="[Texte]"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Référentiel métier</a:t>
          </a:r>
          <a:endParaRPr lang="fr-F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59F81-EEF0-4DA9-8152-8944DB4E08CF}" type="parTrans" cxnId="{CFC94B4F-FCA7-490B-AC39-642FB50541E3}">
      <dgm:prSet/>
      <dgm:spPr/>
      <dgm:t>
        <a:bodyPr/>
        <a:lstStyle/>
        <a:p>
          <a:endParaRPr lang="fr-FR"/>
        </a:p>
      </dgm:t>
    </dgm:pt>
    <dgm:pt modelId="{C5ED3CCE-2E81-4EC3-8A16-8011D68FC3FC}" type="sibTrans" cxnId="{CFC94B4F-FCA7-490B-AC39-642FB50541E3}">
      <dgm:prSet/>
      <dgm:spPr/>
      <dgm:t>
        <a:bodyPr/>
        <a:lstStyle/>
        <a:p>
          <a:endParaRPr lang="fr-FR"/>
        </a:p>
      </dgm:t>
    </dgm:pt>
    <dgm:pt modelId="{8EFE2DAA-C4B8-49C0-B1C6-5DA484870547}">
      <dgm:prSet phldrT="[Texte]"/>
      <dgm:spPr/>
      <dgm:t>
        <a:bodyPr/>
        <a:lstStyle/>
        <a:p>
          <a:pPr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travail réel</a:t>
          </a:r>
          <a:endParaRPr lang="fr-F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A9177-1C5F-4389-9B74-9B41360E9E2B}" type="parTrans" cxnId="{5B8486D2-400F-4C8A-9A87-CF76E6B76E6D}">
      <dgm:prSet/>
      <dgm:spPr/>
      <dgm:t>
        <a:bodyPr/>
        <a:lstStyle/>
        <a:p>
          <a:endParaRPr lang="fr-FR"/>
        </a:p>
      </dgm:t>
    </dgm:pt>
    <dgm:pt modelId="{A080D8EE-2429-4232-8882-00018710DF50}" type="sibTrans" cxnId="{5B8486D2-400F-4C8A-9A87-CF76E6B76E6D}">
      <dgm:prSet/>
      <dgm:spPr/>
      <dgm:t>
        <a:bodyPr/>
        <a:lstStyle/>
        <a:p>
          <a:endParaRPr lang="fr-FR"/>
        </a:p>
      </dgm:t>
    </dgm:pt>
    <dgm:pt modelId="{99E32756-6C0F-40F3-85CF-CD3D387BFAB7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Référentiel de compétences</a:t>
          </a:r>
        </a:p>
      </dgm:t>
    </dgm:pt>
    <dgm:pt modelId="{F17939EA-B746-4CBA-9B2D-382FC4E6C6D6}" type="parTrans" cxnId="{A57A69F1-C575-4ECF-B1EA-CDEAA7967CE6}">
      <dgm:prSet/>
      <dgm:spPr/>
      <dgm:t>
        <a:bodyPr/>
        <a:lstStyle/>
        <a:p>
          <a:endParaRPr lang="fr-FR"/>
        </a:p>
      </dgm:t>
    </dgm:pt>
    <dgm:pt modelId="{2739FD75-6D8E-4521-A849-B050F55A3586}" type="sibTrans" cxnId="{A57A69F1-C575-4ECF-B1EA-CDEAA7967CE6}">
      <dgm:prSet/>
      <dgm:spPr/>
      <dgm:t>
        <a:bodyPr/>
        <a:lstStyle/>
        <a:p>
          <a:endParaRPr lang="fr-FR"/>
        </a:p>
      </dgm:t>
    </dgm:pt>
    <dgm:pt modelId="{E655E584-A7C9-457D-BB2D-DAC3A6208D7E}">
      <dgm:prSet phldrT="[Texte]"/>
      <dgm:spPr/>
      <dgm:t>
        <a:bodyPr/>
        <a:lstStyle/>
        <a:p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décontextualisé</a:t>
          </a:r>
          <a:endParaRPr lang="fr-FR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E22176-D4A1-44ED-9788-AD87E23EF26B}" type="parTrans" cxnId="{46659835-4445-4F7A-80A5-B41959F84625}">
      <dgm:prSet/>
      <dgm:spPr/>
      <dgm:t>
        <a:bodyPr/>
        <a:lstStyle/>
        <a:p>
          <a:endParaRPr lang="fr-FR"/>
        </a:p>
      </dgm:t>
    </dgm:pt>
    <dgm:pt modelId="{A7BEF08B-5CD2-4DCE-B141-E71C56FAD427}" type="sibTrans" cxnId="{46659835-4445-4F7A-80A5-B41959F84625}">
      <dgm:prSet/>
      <dgm:spPr/>
      <dgm:t>
        <a:bodyPr/>
        <a:lstStyle/>
        <a:p>
          <a:endParaRPr lang="fr-FR"/>
        </a:p>
      </dgm:t>
    </dgm:pt>
    <dgm:pt modelId="{7E5A6E3A-7EBD-40B6-A624-6831A1013146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Invariant : assimilation du genre </a:t>
          </a:r>
          <a:r>
            <a: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professionnel (situé)</a:t>
          </a:r>
          <a:endParaRPr lang="fr-FR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56EBC1-8255-4E33-B489-F1871069B68F}" type="parTrans" cxnId="{C35CA58B-FED3-4F6A-B7B2-8EE69DD6DA6A}">
      <dgm:prSet/>
      <dgm:spPr/>
      <dgm:t>
        <a:bodyPr/>
        <a:lstStyle/>
        <a:p>
          <a:endParaRPr lang="fr-FR"/>
        </a:p>
      </dgm:t>
    </dgm:pt>
    <dgm:pt modelId="{9A2D87DF-078A-426D-B936-7401181D90C8}" type="sibTrans" cxnId="{C35CA58B-FED3-4F6A-B7B2-8EE69DD6DA6A}">
      <dgm:prSet/>
      <dgm:spPr/>
      <dgm:t>
        <a:bodyPr/>
        <a:lstStyle/>
        <a:p>
          <a:endParaRPr lang="fr-FR"/>
        </a:p>
      </dgm:t>
    </dgm:pt>
    <dgm:pt modelId="{960D5D59-BACA-4366-A65E-1E36DCE5086C}" type="pres">
      <dgm:prSet presAssocID="{D4AEF47D-1838-4933-9167-0DC941D88E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E8B049-A0DC-4572-8A34-225A88CB6947}" type="pres">
      <dgm:prSet presAssocID="{53F68BE3-AF33-4A36-B7AF-A8A686C4CC06}" presName="composite" presStyleCnt="0"/>
      <dgm:spPr/>
      <dgm:t>
        <a:bodyPr/>
        <a:lstStyle/>
        <a:p>
          <a:endParaRPr lang="fr-FR"/>
        </a:p>
      </dgm:t>
    </dgm:pt>
    <dgm:pt modelId="{FA0EEE95-F821-4244-BB7B-F88F60C36E91}" type="pres">
      <dgm:prSet presAssocID="{53F68BE3-AF33-4A36-B7AF-A8A686C4CC06}" presName="imagSh" presStyleLbl="bgImgPlace1" presStyleIdx="0" presStyleCnt="2" custScaleX="81781" custScaleY="73287"/>
      <dgm:spPr/>
      <dgm:t>
        <a:bodyPr/>
        <a:lstStyle/>
        <a:p>
          <a:endParaRPr lang="fr-FR"/>
        </a:p>
      </dgm:t>
    </dgm:pt>
    <dgm:pt modelId="{DBA94F9B-D79A-4701-8103-916E51281FA6}" type="pres">
      <dgm:prSet presAssocID="{53F68BE3-AF33-4A36-B7AF-A8A686C4CC06}" presName="txNode" presStyleLbl="node1" presStyleIdx="0" presStyleCnt="2" custLinFactNeighborX="116" custLinFactNeighborY="610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E0B464-CC71-4800-8B0F-0D422CBF644C}" type="pres">
      <dgm:prSet presAssocID="{6A030B15-18AE-4349-9F03-B8D0D3C8C427}" presName="sibTrans" presStyleLbl="sibTrans2D1" presStyleIdx="0" presStyleCnt="1" custScaleX="188313" custLinFactY="52263" custLinFactNeighborX="81368" custLinFactNeighborY="100000"/>
      <dgm:spPr/>
      <dgm:t>
        <a:bodyPr/>
        <a:lstStyle/>
        <a:p>
          <a:endParaRPr lang="fr-FR"/>
        </a:p>
      </dgm:t>
    </dgm:pt>
    <dgm:pt modelId="{62476631-9182-43AC-A929-3D7BB770BED7}" type="pres">
      <dgm:prSet presAssocID="{6A030B15-18AE-4349-9F03-B8D0D3C8C427}" presName="connTx" presStyleLbl="sibTrans2D1" presStyleIdx="0" presStyleCnt="1"/>
      <dgm:spPr/>
      <dgm:t>
        <a:bodyPr/>
        <a:lstStyle/>
        <a:p>
          <a:endParaRPr lang="fr-FR"/>
        </a:p>
      </dgm:t>
    </dgm:pt>
    <dgm:pt modelId="{43FCB58C-680E-4DC2-AD1E-4B1C642FD484}" type="pres">
      <dgm:prSet presAssocID="{8EFE2DAA-C4B8-49C0-B1C6-5DA484870547}" presName="composite" presStyleCnt="0"/>
      <dgm:spPr/>
      <dgm:t>
        <a:bodyPr/>
        <a:lstStyle/>
        <a:p>
          <a:endParaRPr lang="fr-FR"/>
        </a:p>
      </dgm:t>
    </dgm:pt>
    <dgm:pt modelId="{0ADD1B12-4075-4B60-A499-8135E7F96BC9}" type="pres">
      <dgm:prSet presAssocID="{8EFE2DAA-C4B8-49C0-B1C6-5DA484870547}" presName="imagSh" presStyleLbl="bgImgPlace1" presStyleIdx="1" presStyleCnt="2" custScaleX="66945" custScaleY="76824" custLinFactNeighborX="-10520" custLinFactNeighborY="-649"/>
      <dgm:spPr/>
      <dgm:t>
        <a:bodyPr/>
        <a:lstStyle/>
        <a:p>
          <a:endParaRPr lang="fr-FR"/>
        </a:p>
      </dgm:t>
    </dgm:pt>
    <dgm:pt modelId="{7542D816-02F5-421D-8E32-9D037D04ACD3}" type="pres">
      <dgm:prSet presAssocID="{8EFE2DAA-C4B8-49C0-B1C6-5DA484870547}" presName="txNode" presStyleLbl="node1" presStyleIdx="1" presStyleCnt="2" custLinFactNeighborX="-2057" custLinFactNeighborY="17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A6EDA6-1999-4247-BB66-7CFCD1375633}" srcId="{D4AEF47D-1838-4933-9167-0DC941D88EF0}" destId="{53F68BE3-AF33-4A36-B7AF-A8A686C4CC06}" srcOrd="0" destOrd="0" parTransId="{08E72B6A-DA0F-4A5F-B526-03B5ECDDAEED}" sibTransId="{6A030B15-18AE-4349-9F03-B8D0D3C8C427}"/>
    <dgm:cxn modelId="{5B8486D2-400F-4C8A-9A87-CF76E6B76E6D}" srcId="{D4AEF47D-1838-4933-9167-0DC941D88EF0}" destId="{8EFE2DAA-C4B8-49C0-B1C6-5DA484870547}" srcOrd="1" destOrd="0" parTransId="{350A9177-1C5F-4389-9B74-9B41360E9E2B}" sibTransId="{A080D8EE-2429-4232-8882-00018710DF50}"/>
    <dgm:cxn modelId="{3058A3EC-4E43-4A57-9C11-AA0B0A0AE3B3}" type="presOf" srcId="{99E32756-6C0F-40F3-85CF-CD3D387BFAB7}" destId="{7542D816-02F5-421D-8E32-9D037D04ACD3}" srcOrd="0" destOrd="1" presId="urn:microsoft.com/office/officeart/2005/8/layout/hProcess10"/>
    <dgm:cxn modelId="{A549E219-9DF1-4B1E-B188-9260BD63DC5F}" type="presOf" srcId="{959C4F29-FBAB-4649-8822-230DAB9B2C98}" destId="{DBA94F9B-D79A-4701-8103-916E51281FA6}" srcOrd="0" destOrd="1" presId="urn:microsoft.com/office/officeart/2005/8/layout/hProcess10"/>
    <dgm:cxn modelId="{A57A69F1-C575-4ECF-B1EA-CDEAA7967CE6}" srcId="{8EFE2DAA-C4B8-49C0-B1C6-5DA484870547}" destId="{99E32756-6C0F-40F3-85CF-CD3D387BFAB7}" srcOrd="0" destOrd="0" parTransId="{F17939EA-B746-4CBA-9B2D-382FC4E6C6D6}" sibTransId="{2739FD75-6D8E-4521-A849-B050F55A3586}"/>
    <dgm:cxn modelId="{615FE082-C79D-4B1A-9DB1-5A5BD5150952}" type="presOf" srcId="{E655E584-A7C9-457D-BB2D-DAC3A6208D7E}" destId="{DBA94F9B-D79A-4701-8103-916E51281FA6}" srcOrd="0" destOrd="2" presId="urn:microsoft.com/office/officeart/2005/8/layout/hProcess10"/>
    <dgm:cxn modelId="{CFC94B4F-FCA7-490B-AC39-642FB50541E3}" srcId="{53F68BE3-AF33-4A36-B7AF-A8A686C4CC06}" destId="{959C4F29-FBAB-4649-8822-230DAB9B2C98}" srcOrd="0" destOrd="0" parTransId="{E0959F81-EEF0-4DA9-8152-8944DB4E08CF}" sibTransId="{C5ED3CCE-2E81-4EC3-8A16-8011D68FC3FC}"/>
    <dgm:cxn modelId="{46659835-4445-4F7A-80A5-B41959F84625}" srcId="{53F68BE3-AF33-4A36-B7AF-A8A686C4CC06}" destId="{E655E584-A7C9-457D-BB2D-DAC3A6208D7E}" srcOrd="1" destOrd="0" parTransId="{F1E22176-D4A1-44ED-9788-AD87E23EF26B}" sibTransId="{A7BEF08B-5CD2-4DCE-B141-E71C56FAD427}"/>
    <dgm:cxn modelId="{47817385-A27A-4E0D-87FA-6A7ED27E5752}" type="presOf" srcId="{D4AEF47D-1838-4933-9167-0DC941D88EF0}" destId="{960D5D59-BACA-4366-A65E-1E36DCE5086C}" srcOrd="0" destOrd="0" presId="urn:microsoft.com/office/officeart/2005/8/layout/hProcess10"/>
    <dgm:cxn modelId="{322BC4AB-8003-4ACE-9781-F47F692010CA}" type="presOf" srcId="{6A030B15-18AE-4349-9F03-B8D0D3C8C427}" destId="{62476631-9182-43AC-A929-3D7BB770BED7}" srcOrd="1" destOrd="0" presId="urn:microsoft.com/office/officeart/2005/8/layout/hProcess10"/>
    <dgm:cxn modelId="{6B0309C9-9441-44FD-89CF-38F182E7B5C8}" type="presOf" srcId="{53F68BE3-AF33-4A36-B7AF-A8A686C4CC06}" destId="{DBA94F9B-D79A-4701-8103-916E51281FA6}" srcOrd="0" destOrd="0" presId="urn:microsoft.com/office/officeart/2005/8/layout/hProcess10"/>
    <dgm:cxn modelId="{6E3474FA-073F-493E-B561-628BAECCA326}" type="presOf" srcId="{6A030B15-18AE-4349-9F03-B8D0D3C8C427}" destId="{4CE0B464-CC71-4800-8B0F-0D422CBF644C}" srcOrd="0" destOrd="0" presId="urn:microsoft.com/office/officeart/2005/8/layout/hProcess10"/>
    <dgm:cxn modelId="{BFFA34C2-3EBB-44AC-9DB1-7CCC57F20C99}" type="presOf" srcId="{7E5A6E3A-7EBD-40B6-A624-6831A1013146}" destId="{7542D816-02F5-421D-8E32-9D037D04ACD3}" srcOrd="0" destOrd="2" presId="urn:microsoft.com/office/officeart/2005/8/layout/hProcess10"/>
    <dgm:cxn modelId="{A81AF503-AEFF-4365-B244-3CCBBE89B438}" type="presOf" srcId="{8EFE2DAA-C4B8-49C0-B1C6-5DA484870547}" destId="{7542D816-02F5-421D-8E32-9D037D04ACD3}" srcOrd="0" destOrd="0" presId="urn:microsoft.com/office/officeart/2005/8/layout/hProcess10"/>
    <dgm:cxn modelId="{C35CA58B-FED3-4F6A-B7B2-8EE69DD6DA6A}" srcId="{8EFE2DAA-C4B8-49C0-B1C6-5DA484870547}" destId="{7E5A6E3A-7EBD-40B6-A624-6831A1013146}" srcOrd="1" destOrd="0" parTransId="{EB56EBC1-8255-4E33-B489-F1871069B68F}" sibTransId="{9A2D87DF-078A-426D-B936-7401181D90C8}"/>
    <dgm:cxn modelId="{E8E70625-4CBF-4602-8C50-5F4D953822F3}" type="presParOf" srcId="{960D5D59-BACA-4366-A65E-1E36DCE5086C}" destId="{2CE8B049-A0DC-4572-8A34-225A88CB6947}" srcOrd="0" destOrd="0" presId="urn:microsoft.com/office/officeart/2005/8/layout/hProcess10"/>
    <dgm:cxn modelId="{780D3E20-17CF-4830-8242-B762D0D09102}" type="presParOf" srcId="{2CE8B049-A0DC-4572-8A34-225A88CB6947}" destId="{FA0EEE95-F821-4244-BB7B-F88F60C36E91}" srcOrd="0" destOrd="0" presId="urn:microsoft.com/office/officeart/2005/8/layout/hProcess10"/>
    <dgm:cxn modelId="{D8C387E2-6A17-4359-AA1B-50E6FCA3B313}" type="presParOf" srcId="{2CE8B049-A0DC-4572-8A34-225A88CB6947}" destId="{DBA94F9B-D79A-4701-8103-916E51281FA6}" srcOrd="1" destOrd="0" presId="urn:microsoft.com/office/officeart/2005/8/layout/hProcess10"/>
    <dgm:cxn modelId="{84D4668D-C765-4CEA-84A7-B88EB3D73DDD}" type="presParOf" srcId="{960D5D59-BACA-4366-A65E-1E36DCE5086C}" destId="{4CE0B464-CC71-4800-8B0F-0D422CBF644C}" srcOrd="1" destOrd="0" presId="urn:microsoft.com/office/officeart/2005/8/layout/hProcess10"/>
    <dgm:cxn modelId="{4117B360-C333-40AD-B91D-DDB280ABAEA1}" type="presParOf" srcId="{4CE0B464-CC71-4800-8B0F-0D422CBF644C}" destId="{62476631-9182-43AC-A929-3D7BB770BED7}" srcOrd="0" destOrd="0" presId="urn:microsoft.com/office/officeart/2005/8/layout/hProcess10"/>
    <dgm:cxn modelId="{AF699124-81A4-44F5-80B3-61E7DFB076F7}" type="presParOf" srcId="{960D5D59-BACA-4366-A65E-1E36DCE5086C}" destId="{43FCB58C-680E-4DC2-AD1E-4B1C642FD484}" srcOrd="2" destOrd="0" presId="urn:microsoft.com/office/officeart/2005/8/layout/hProcess10"/>
    <dgm:cxn modelId="{6C56C99B-46F4-4C9B-A58B-3D5F79C039C3}" type="presParOf" srcId="{43FCB58C-680E-4DC2-AD1E-4B1C642FD484}" destId="{0ADD1B12-4075-4B60-A499-8135E7F96BC9}" srcOrd="0" destOrd="0" presId="urn:microsoft.com/office/officeart/2005/8/layout/hProcess10"/>
    <dgm:cxn modelId="{EA669254-C85D-4FD0-A679-78A228D960DA}" type="presParOf" srcId="{43FCB58C-680E-4DC2-AD1E-4B1C642FD484}" destId="{7542D816-02F5-421D-8E32-9D037D04ACD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CDE04-C4E4-49D6-94A0-4BD6D43CCB45}" type="doc">
      <dgm:prSet loTypeId="urn:microsoft.com/office/officeart/2005/8/layout/hProcess9" loCatId="process" qsTypeId="urn:microsoft.com/office/officeart/2005/8/quickstyle/3d7" qsCatId="3D" csTypeId="urn:microsoft.com/office/officeart/2005/8/colors/colorful4" csCatId="colorful" phldr="1"/>
      <dgm:spPr/>
    </dgm:pt>
    <dgm:pt modelId="{0BDBA294-E61C-4F09-B77E-4D6150C8EC82}">
      <dgm:prSet phldrT="[Texte]"/>
      <dgm:spPr/>
      <dgm:t>
        <a:bodyPr/>
        <a:lstStyle/>
        <a:p>
          <a:r>
            <a:rPr lang="fr-FR" dirty="0" smtClean="0"/>
            <a:t>Utiliser des grilles de lecture des situations professionnelles</a:t>
          </a:r>
          <a:endParaRPr lang="fr-FR" dirty="0"/>
        </a:p>
      </dgm:t>
    </dgm:pt>
    <dgm:pt modelId="{4D4570E6-1F21-443A-9493-A5BDAF2FD99D}" type="parTrans" cxnId="{45C0DA70-D440-4B94-90FC-41B230890FA5}">
      <dgm:prSet/>
      <dgm:spPr/>
      <dgm:t>
        <a:bodyPr/>
        <a:lstStyle/>
        <a:p>
          <a:endParaRPr lang="fr-FR"/>
        </a:p>
      </dgm:t>
    </dgm:pt>
    <dgm:pt modelId="{4E64DD32-E581-413F-ADB4-D2B4BCB628A5}" type="sibTrans" cxnId="{45C0DA70-D440-4B94-90FC-41B230890FA5}">
      <dgm:prSet/>
      <dgm:spPr/>
      <dgm:t>
        <a:bodyPr/>
        <a:lstStyle/>
        <a:p>
          <a:endParaRPr lang="fr-FR"/>
        </a:p>
      </dgm:t>
    </dgm:pt>
    <dgm:pt modelId="{7B43A1CC-4607-47B5-9EFC-DF4C507D51D3}">
      <dgm:prSet phldrT="[Texte]"/>
      <dgm:spPr/>
      <dgm:t>
        <a:bodyPr/>
        <a:lstStyle/>
        <a:p>
          <a:r>
            <a:rPr lang="fr-FR" dirty="0" smtClean="0"/>
            <a:t>Accéder à l’implicite ou au non verbalisé</a:t>
          </a:r>
          <a:endParaRPr lang="fr-FR" dirty="0"/>
        </a:p>
      </dgm:t>
    </dgm:pt>
    <dgm:pt modelId="{6C1CBFB0-909C-4459-90CE-99696229E537}" type="parTrans" cxnId="{BF5D2183-E567-41DA-95BF-5B8ACB2141FC}">
      <dgm:prSet/>
      <dgm:spPr/>
      <dgm:t>
        <a:bodyPr/>
        <a:lstStyle/>
        <a:p>
          <a:endParaRPr lang="fr-FR"/>
        </a:p>
      </dgm:t>
    </dgm:pt>
    <dgm:pt modelId="{094DC191-A624-4BAF-BF75-93B673DFD7E9}" type="sibTrans" cxnId="{BF5D2183-E567-41DA-95BF-5B8ACB2141FC}">
      <dgm:prSet/>
      <dgm:spPr/>
      <dgm:t>
        <a:bodyPr/>
        <a:lstStyle/>
        <a:p>
          <a:endParaRPr lang="fr-FR"/>
        </a:p>
      </dgm:t>
    </dgm:pt>
    <dgm:pt modelId="{E26D3B17-8970-4CA3-99C5-C8D50F491799}">
      <dgm:prSet phldrT="[Texte]"/>
      <dgm:spPr/>
      <dgm:t>
        <a:bodyPr/>
        <a:lstStyle/>
        <a:p>
          <a:r>
            <a:rPr lang="fr-FR" dirty="0" smtClean="0"/>
            <a:t>S’auto-former et se </a:t>
          </a:r>
          <a:r>
            <a:rPr lang="fr-FR" dirty="0" err="1" smtClean="0"/>
            <a:t>co-former</a:t>
          </a:r>
          <a:endParaRPr lang="fr-FR" dirty="0"/>
        </a:p>
      </dgm:t>
    </dgm:pt>
    <dgm:pt modelId="{460BA1F8-E84F-4F09-AE92-28782AB5A992}" type="parTrans" cxnId="{EAB833CD-6BFD-4009-B979-641A5B8A43E9}">
      <dgm:prSet/>
      <dgm:spPr/>
      <dgm:t>
        <a:bodyPr/>
        <a:lstStyle/>
        <a:p>
          <a:endParaRPr lang="fr-FR"/>
        </a:p>
      </dgm:t>
    </dgm:pt>
    <dgm:pt modelId="{A24BE306-9551-4D9E-A07D-F24BB1EF3C7D}" type="sibTrans" cxnId="{EAB833CD-6BFD-4009-B979-641A5B8A43E9}">
      <dgm:prSet/>
      <dgm:spPr/>
      <dgm:t>
        <a:bodyPr/>
        <a:lstStyle/>
        <a:p>
          <a:endParaRPr lang="fr-FR"/>
        </a:p>
      </dgm:t>
    </dgm:pt>
    <dgm:pt modelId="{057046CB-6569-47F8-8B93-60B6785ED6B2}" type="pres">
      <dgm:prSet presAssocID="{EA8CDE04-C4E4-49D6-94A0-4BD6D43CCB45}" presName="CompostProcess" presStyleCnt="0">
        <dgm:presLayoutVars>
          <dgm:dir/>
          <dgm:resizeHandles val="exact"/>
        </dgm:presLayoutVars>
      </dgm:prSet>
      <dgm:spPr/>
    </dgm:pt>
    <dgm:pt modelId="{20294AE9-BC8A-4398-AA1A-D249023EEC1F}" type="pres">
      <dgm:prSet presAssocID="{EA8CDE04-C4E4-49D6-94A0-4BD6D43CCB45}" presName="arrow" presStyleLbl="bgShp" presStyleIdx="0" presStyleCnt="1" custLinFactNeighborX="-1839" custLinFactNeighborY="5045"/>
      <dgm:spPr/>
    </dgm:pt>
    <dgm:pt modelId="{75107962-5E26-4CD1-AAD0-608B2AA14304}" type="pres">
      <dgm:prSet presAssocID="{EA8CDE04-C4E4-49D6-94A0-4BD6D43CCB45}" presName="linearProcess" presStyleCnt="0"/>
      <dgm:spPr/>
    </dgm:pt>
    <dgm:pt modelId="{C84F48DE-FEE2-45BA-B121-AB796E641F76}" type="pres">
      <dgm:prSet presAssocID="{0BDBA294-E61C-4F09-B77E-4D6150C8EC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D77F2B-F2E2-4665-A15E-1D4698FFD979}" type="pres">
      <dgm:prSet presAssocID="{4E64DD32-E581-413F-ADB4-D2B4BCB628A5}" presName="sibTrans" presStyleCnt="0"/>
      <dgm:spPr/>
    </dgm:pt>
    <dgm:pt modelId="{F14B0817-CABD-461A-BF6E-9CE50874A388}" type="pres">
      <dgm:prSet presAssocID="{7B43A1CC-4607-47B5-9EFC-DF4C507D51D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BF92A6-A6B9-4810-9572-B9D4F0E2FBE5}" type="pres">
      <dgm:prSet presAssocID="{094DC191-A624-4BAF-BF75-93B673DFD7E9}" presName="sibTrans" presStyleCnt="0"/>
      <dgm:spPr/>
    </dgm:pt>
    <dgm:pt modelId="{DC47744D-6B25-4C08-8F32-0108FF442DCC}" type="pres">
      <dgm:prSet presAssocID="{E26D3B17-8970-4CA3-99C5-C8D50F49179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4B084F-FE6C-4886-8FC7-A5798EFF0FE3}" type="presOf" srcId="{E26D3B17-8970-4CA3-99C5-C8D50F491799}" destId="{DC47744D-6B25-4C08-8F32-0108FF442DCC}" srcOrd="0" destOrd="0" presId="urn:microsoft.com/office/officeart/2005/8/layout/hProcess9"/>
    <dgm:cxn modelId="{B061FD4F-F405-4614-9E5E-AEA5DCDB62E7}" type="presOf" srcId="{0BDBA294-E61C-4F09-B77E-4D6150C8EC82}" destId="{C84F48DE-FEE2-45BA-B121-AB796E641F76}" srcOrd="0" destOrd="0" presId="urn:microsoft.com/office/officeart/2005/8/layout/hProcess9"/>
    <dgm:cxn modelId="{EAB833CD-6BFD-4009-B979-641A5B8A43E9}" srcId="{EA8CDE04-C4E4-49D6-94A0-4BD6D43CCB45}" destId="{E26D3B17-8970-4CA3-99C5-C8D50F491799}" srcOrd="2" destOrd="0" parTransId="{460BA1F8-E84F-4F09-AE92-28782AB5A992}" sibTransId="{A24BE306-9551-4D9E-A07D-F24BB1EF3C7D}"/>
    <dgm:cxn modelId="{647870EE-3096-42F7-A748-8F1FE1C21A96}" type="presOf" srcId="{7B43A1CC-4607-47B5-9EFC-DF4C507D51D3}" destId="{F14B0817-CABD-461A-BF6E-9CE50874A388}" srcOrd="0" destOrd="0" presId="urn:microsoft.com/office/officeart/2005/8/layout/hProcess9"/>
    <dgm:cxn modelId="{45C0DA70-D440-4B94-90FC-41B230890FA5}" srcId="{EA8CDE04-C4E4-49D6-94A0-4BD6D43CCB45}" destId="{0BDBA294-E61C-4F09-B77E-4D6150C8EC82}" srcOrd="0" destOrd="0" parTransId="{4D4570E6-1F21-443A-9493-A5BDAF2FD99D}" sibTransId="{4E64DD32-E581-413F-ADB4-D2B4BCB628A5}"/>
    <dgm:cxn modelId="{BF5D2183-E567-41DA-95BF-5B8ACB2141FC}" srcId="{EA8CDE04-C4E4-49D6-94A0-4BD6D43CCB45}" destId="{7B43A1CC-4607-47B5-9EFC-DF4C507D51D3}" srcOrd="1" destOrd="0" parTransId="{6C1CBFB0-909C-4459-90CE-99696229E537}" sibTransId="{094DC191-A624-4BAF-BF75-93B673DFD7E9}"/>
    <dgm:cxn modelId="{BD430906-BFEE-4619-84A8-F7EB826714CD}" type="presOf" srcId="{EA8CDE04-C4E4-49D6-94A0-4BD6D43CCB45}" destId="{057046CB-6569-47F8-8B93-60B6785ED6B2}" srcOrd="0" destOrd="0" presId="urn:microsoft.com/office/officeart/2005/8/layout/hProcess9"/>
    <dgm:cxn modelId="{6DFEB4A3-B2D0-48DF-9528-30E0C7961E42}" type="presParOf" srcId="{057046CB-6569-47F8-8B93-60B6785ED6B2}" destId="{20294AE9-BC8A-4398-AA1A-D249023EEC1F}" srcOrd="0" destOrd="0" presId="urn:microsoft.com/office/officeart/2005/8/layout/hProcess9"/>
    <dgm:cxn modelId="{A6A4E624-9CE8-4B7F-AEB0-BC29EEB9EB86}" type="presParOf" srcId="{057046CB-6569-47F8-8B93-60B6785ED6B2}" destId="{75107962-5E26-4CD1-AAD0-608B2AA14304}" srcOrd="1" destOrd="0" presId="urn:microsoft.com/office/officeart/2005/8/layout/hProcess9"/>
    <dgm:cxn modelId="{D8B0EA7D-5B1D-41E0-82A0-FA107B0E6588}" type="presParOf" srcId="{75107962-5E26-4CD1-AAD0-608B2AA14304}" destId="{C84F48DE-FEE2-45BA-B121-AB796E641F76}" srcOrd="0" destOrd="0" presId="urn:microsoft.com/office/officeart/2005/8/layout/hProcess9"/>
    <dgm:cxn modelId="{01FCEECB-C8F1-4C0B-880E-1104F192AA8D}" type="presParOf" srcId="{75107962-5E26-4CD1-AAD0-608B2AA14304}" destId="{54D77F2B-F2E2-4665-A15E-1D4698FFD979}" srcOrd="1" destOrd="0" presId="urn:microsoft.com/office/officeart/2005/8/layout/hProcess9"/>
    <dgm:cxn modelId="{20EDC54F-26EF-4E5E-B7E7-51E7395B3ED5}" type="presParOf" srcId="{75107962-5E26-4CD1-AAD0-608B2AA14304}" destId="{F14B0817-CABD-461A-BF6E-9CE50874A388}" srcOrd="2" destOrd="0" presId="urn:microsoft.com/office/officeart/2005/8/layout/hProcess9"/>
    <dgm:cxn modelId="{3E616A3C-2B97-4CE7-B45E-EE66012FECC6}" type="presParOf" srcId="{75107962-5E26-4CD1-AAD0-608B2AA14304}" destId="{2BBF92A6-A6B9-4810-9572-B9D4F0E2FBE5}" srcOrd="3" destOrd="0" presId="urn:microsoft.com/office/officeart/2005/8/layout/hProcess9"/>
    <dgm:cxn modelId="{0FAB6FBA-EE78-4C3C-939A-270151924751}" type="presParOf" srcId="{75107962-5E26-4CD1-AAD0-608B2AA14304}" destId="{DC47744D-6B25-4C08-8F32-0108FF442DC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8CDE04-C4E4-49D6-94A0-4BD6D43CCB45}" type="doc">
      <dgm:prSet loTypeId="urn:microsoft.com/office/officeart/2005/8/layout/hProcess9" loCatId="process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BDBA294-E61C-4F09-B77E-4D6150C8EC82}">
      <dgm:prSet phldrT="[Texte]"/>
      <dgm:spPr/>
      <dgm:t>
        <a:bodyPr/>
        <a:lstStyle/>
        <a:p>
          <a:r>
            <a:rPr lang="fr-FR" dirty="0" smtClean="0"/>
            <a:t>Construire des grilles personnelles d’analyse et s’analyser en tant qu’analysant</a:t>
          </a:r>
          <a:endParaRPr lang="fr-FR" dirty="0"/>
        </a:p>
      </dgm:t>
    </dgm:pt>
    <dgm:pt modelId="{4D4570E6-1F21-443A-9493-A5BDAF2FD99D}" type="parTrans" cxnId="{45C0DA70-D440-4B94-90FC-41B230890FA5}">
      <dgm:prSet/>
      <dgm:spPr/>
      <dgm:t>
        <a:bodyPr/>
        <a:lstStyle/>
        <a:p>
          <a:endParaRPr lang="fr-FR"/>
        </a:p>
      </dgm:t>
    </dgm:pt>
    <dgm:pt modelId="{4E64DD32-E581-413F-ADB4-D2B4BCB628A5}" type="sibTrans" cxnId="{45C0DA70-D440-4B94-90FC-41B230890FA5}">
      <dgm:prSet/>
      <dgm:spPr/>
      <dgm:t>
        <a:bodyPr/>
        <a:lstStyle/>
        <a:p>
          <a:endParaRPr lang="fr-FR"/>
        </a:p>
      </dgm:t>
    </dgm:pt>
    <dgm:pt modelId="{7B43A1CC-4607-47B5-9EFC-DF4C507D51D3}">
      <dgm:prSet phldrT="[Texte]"/>
      <dgm:spPr/>
      <dgm:t>
        <a:bodyPr/>
        <a:lstStyle/>
        <a:p>
          <a:r>
            <a:rPr lang="fr-FR" dirty="0" smtClean="0"/>
            <a:t>Construire une pratique réflexive</a:t>
          </a:r>
          <a:endParaRPr lang="fr-FR" dirty="0"/>
        </a:p>
      </dgm:t>
    </dgm:pt>
    <dgm:pt modelId="{6C1CBFB0-909C-4459-90CE-99696229E537}" type="parTrans" cxnId="{BF5D2183-E567-41DA-95BF-5B8ACB2141FC}">
      <dgm:prSet/>
      <dgm:spPr/>
      <dgm:t>
        <a:bodyPr/>
        <a:lstStyle/>
        <a:p>
          <a:endParaRPr lang="fr-FR"/>
        </a:p>
      </dgm:t>
    </dgm:pt>
    <dgm:pt modelId="{094DC191-A624-4BAF-BF75-93B673DFD7E9}" type="sibTrans" cxnId="{BF5D2183-E567-41DA-95BF-5B8ACB2141FC}">
      <dgm:prSet/>
      <dgm:spPr/>
      <dgm:t>
        <a:bodyPr/>
        <a:lstStyle/>
        <a:p>
          <a:endParaRPr lang="fr-FR"/>
        </a:p>
      </dgm:t>
    </dgm:pt>
    <dgm:pt modelId="{E26D3B17-8970-4CA3-99C5-C8D50F491799}">
      <dgm:prSet phldrT="[Texte]"/>
      <dgm:spPr/>
      <dgm:t>
        <a:bodyPr/>
        <a:lstStyle/>
        <a:p>
          <a:r>
            <a:rPr lang="fr-FR" dirty="0" smtClean="0"/>
            <a:t>Se développer professionnellement</a:t>
          </a:r>
          <a:endParaRPr lang="fr-FR" dirty="0"/>
        </a:p>
      </dgm:t>
    </dgm:pt>
    <dgm:pt modelId="{460BA1F8-E84F-4F09-AE92-28782AB5A992}" type="parTrans" cxnId="{EAB833CD-6BFD-4009-B979-641A5B8A43E9}">
      <dgm:prSet/>
      <dgm:spPr/>
      <dgm:t>
        <a:bodyPr/>
        <a:lstStyle/>
        <a:p>
          <a:endParaRPr lang="fr-FR"/>
        </a:p>
      </dgm:t>
    </dgm:pt>
    <dgm:pt modelId="{A24BE306-9551-4D9E-A07D-F24BB1EF3C7D}" type="sibTrans" cxnId="{EAB833CD-6BFD-4009-B979-641A5B8A43E9}">
      <dgm:prSet/>
      <dgm:spPr/>
      <dgm:t>
        <a:bodyPr/>
        <a:lstStyle/>
        <a:p>
          <a:endParaRPr lang="fr-FR"/>
        </a:p>
      </dgm:t>
    </dgm:pt>
    <dgm:pt modelId="{BF9E28C8-4DDA-41E4-B67F-6E2F8AC51F3B}">
      <dgm:prSet/>
      <dgm:spPr/>
      <dgm:t>
        <a:bodyPr/>
        <a:lstStyle/>
        <a:p>
          <a:r>
            <a:rPr lang="fr-FR" dirty="0" smtClean="0"/>
            <a:t>Emergence et entretien d’un processus de métaréflexion</a:t>
          </a:r>
          <a:endParaRPr lang="fr-FR" dirty="0"/>
        </a:p>
      </dgm:t>
    </dgm:pt>
    <dgm:pt modelId="{A0EFBDCB-47EF-4DD3-ADB8-E36861C555AE}" type="parTrans" cxnId="{6A895C66-89FA-48D8-9A29-57DFD5FD686C}">
      <dgm:prSet/>
      <dgm:spPr/>
      <dgm:t>
        <a:bodyPr/>
        <a:lstStyle/>
        <a:p>
          <a:endParaRPr lang="fr-FR"/>
        </a:p>
      </dgm:t>
    </dgm:pt>
    <dgm:pt modelId="{66FF0C37-C852-4566-B0CD-11970EBC260D}" type="sibTrans" cxnId="{6A895C66-89FA-48D8-9A29-57DFD5FD686C}">
      <dgm:prSet/>
      <dgm:spPr/>
      <dgm:t>
        <a:bodyPr/>
        <a:lstStyle/>
        <a:p>
          <a:endParaRPr lang="fr-FR"/>
        </a:p>
      </dgm:t>
    </dgm:pt>
    <dgm:pt modelId="{057046CB-6569-47F8-8B93-60B6785ED6B2}" type="pres">
      <dgm:prSet presAssocID="{EA8CDE04-C4E4-49D6-94A0-4BD6D43CCB4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0294AE9-BC8A-4398-AA1A-D249023EEC1F}" type="pres">
      <dgm:prSet presAssocID="{EA8CDE04-C4E4-49D6-94A0-4BD6D43CCB45}" presName="arrow" presStyleLbl="bgShp" presStyleIdx="0" presStyleCnt="1" custLinFactNeighborX="-1839" custLinFactNeighborY="5045"/>
      <dgm:spPr/>
    </dgm:pt>
    <dgm:pt modelId="{75107962-5E26-4CD1-AAD0-608B2AA14304}" type="pres">
      <dgm:prSet presAssocID="{EA8CDE04-C4E4-49D6-94A0-4BD6D43CCB45}" presName="linearProcess" presStyleCnt="0"/>
      <dgm:spPr/>
    </dgm:pt>
    <dgm:pt modelId="{C84F48DE-FEE2-45BA-B121-AB796E641F76}" type="pres">
      <dgm:prSet presAssocID="{0BDBA294-E61C-4F09-B77E-4D6150C8EC82}" presName="textNode" presStyleLbl="node1" presStyleIdx="0" presStyleCnt="4" custLinFactX="64872" custLinFactNeighborX="100000" custLinFactNeighborY="-482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D77F2B-F2E2-4665-A15E-1D4698FFD979}" type="pres">
      <dgm:prSet presAssocID="{4E64DD32-E581-413F-ADB4-D2B4BCB628A5}" presName="sibTrans" presStyleCnt="0"/>
      <dgm:spPr/>
    </dgm:pt>
    <dgm:pt modelId="{568F5E3D-5465-4ACB-93B8-483D6A48FEF4}" type="pres">
      <dgm:prSet presAssocID="{BF9E28C8-4DDA-41E4-B67F-6E2F8AC51F3B}" presName="textNode" presStyleLbl="node1" presStyleIdx="1" presStyleCnt="4" custLinFactX="-30710" custLinFactNeighborX="-100000" custLinFactNeighborY="290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F241FF-AD06-4557-A53A-53FFB64B2B38}" type="pres">
      <dgm:prSet presAssocID="{66FF0C37-C852-4566-B0CD-11970EBC260D}" presName="sibTrans" presStyleCnt="0"/>
      <dgm:spPr/>
    </dgm:pt>
    <dgm:pt modelId="{F14B0817-CABD-461A-BF6E-9CE50874A388}" type="pres">
      <dgm:prSet presAssocID="{7B43A1CC-4607-47B5-9EFC-DF4C507D51D3}" presName="textNode" presStyleLbl="node1" presStyleIdx="2" presStyleCnt="4" custLinFactX="-20464" custLinFactNeighborX="-100000" custLinFactNeighborY="-31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BF92A6-A6B9-4810-9572-B9D4F0E2FBE5}" type="pres">
      <dgm:prSet presAssocID="{094DC191-A624-4BAF-BF75-93B673DFD7E9}" presName="sibTrans" presStyleCnt="0"/>
      <dgm:spPr/>
    </dgm:pt>
    <dgm:pt modelId="{DC47744D-6B25-4C08-8F32-0108FF442DCC}" type="pres">
      <dgm:prSet presAssocID="{E26D3B17-8970-4CA3-99C5-C8D50F491799}" presName="textNode" presStyleLbl="node1" presStyleIdx="3" presStyleCnt="4" custLinFactX="-13114" custLinFactNeighborX="-100000" custLinFactNeighborY="-12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895C66-89FA-48D8-9A29-57DFD5FD686C}" srcId="{EA8CDE04-C4E4-49D6-94A0-4BD6D43CCB45}" destId="{BF9E28C8-4DDA-41E4-B67F-6E2F8AC51F3B}" srcOrd="1" destOrd="0" parTransId="{A0EFBDCB-47EF-4DD3-ADB8-E36861C555AE}" sibTransId="{66FF0C37-C852-4566-B0CD-11970EBC260D}"/>
    <dgm:cxn modelId="{60ECB1BB-589B-45FF-A4E9-61B432C57602}" type="presOf" srcId="{BF9E28C8-4DDA-41E4-B67F-6E2F8AC51F3B}" destId="{568F5E3D-5465-4ACB-93B8-483D6A48FEF4}" srcOrd="0" destOrd="0" presId="urn:microsoft.com/office/officeart/2005/8/layout/hProcess9"/>
    <dgm:cxn modelId="{45C0DA70-D440-4B94-90FC-41B230890FA5}" srcId="{EA8CDE04-C4E4-49D6-94A0-4BD6D43CCB45}" destId="{0BDBA294-E61C-4F09-B77E-4D6150C8EC82}" srcOrd="0" destOrd="0" parTransId="{4D4570E6-1F21-443A-9493-A5BDAF2FD99D}" sibTransId="{4E64DD32-E581-413F-ADB4-D2B4BCB628A5}"/>
    <dgm:cxn modelId="{3ADB878A-3550-43E1-81BC-518093725A61}" type="presOf" srcId="{E26D3B17-8970-4CA3-99C5-C8D50F491799}" destId="{DC47744D-6B25-4C08-8F32-0108FF442DCC}" srcOrd="0" destOrd="0" presId="urn:microsoft.com/office/officeart/2005/8/layout/hProcess9"/>
    <dgm:cxn modelId="{254CD815-1DD7-4583-81E9-C325CC70DB99}" type="presOf" srcId="{0BDBA294-E61C-4F09-B77E-4D6150C8EC82}" destId="{C84F48DE-FEE2-45BA-B121-AB796E641F76}" srcOrd="0" destOrd="0" presId="urn:microsoft.com/office/officeart/2005/8/layout/hProcess9"/>
    <dgm:cxn modelId="{BF5D2183-E567-41DA-95BF-5B8ACB2141FC}" srcId="{EA8CDE04-C4E4-49D6-94A0-4BD6D43CCB45}" destId="{7B43A1CC-4607-47B5-9EFC-DF4C507D51D3}" srcOrd="2" destOrd="0" parTransId="{6C1CBFB0-909C-4459-90CE-99696229E537}" sibTransId="{094DC191-A624-4BAF-BF75-93B673DFD7E9}"/>
    <dgm:cxn modelId="{EB7798C0-872F-4669-A922-DE3A182A8114}" type="presOf" srcId="{EA8CDE04-C4E4-49D6-94A0-4BD6D43CCB45}" destId="{057046CB-6569-47F8-8B93-60B6785ED6B2}" srcOrd="0" destOrd="0" presId="urn:microsoft.com/office/officeart/2005/8/layout/hProcess9"/>
    <dgm:cxn modelId="{40D2081C-B003-4FF4-BD08-745C996C0DA6}" type="presOf" srcId="{7B43A1CC-4607-47B5-9EFC-DF4C507D51D3}" destId="{F14B0817-CABD-461A-BF6E-9CE50874A388}" srcOrd="0" destOrd="0" presId="urn:microsoft.com/office/officeart/2005/8/layout/hProcess9"/>
    <dgm:cxn modelId="{EAB833CD-6BFD-4009-B979-641A5B8A43E9}" srcId="{EA8CDE04-C4E4-49D6-94A0-4BD6D43CCB45}" destId="{E26D3B17-8970-4CA3-99C5-C8D50F491799}" srcOrd="3" destOrd="0" parTransId="{460BA1F8-E84F-4F09-AE92-28782AB5A992}" sibTransId="{A24BE306-9551-4D9E-A07D-F24BB1EF3C7D}"/>
    <dgm:cxn modelId="{339D29A0-4152-440F-8645-1E8494C90886}" type="presParOf" srcId="{057046CB-6569-47F8-8B93-60B6785ED6B2}" destId="{20294AE9-BC8A-4398-AA1A-D249023EEC1F}" srcOrd="0" destOrd="0" presId="urn:microsoft.com/office/officeart/2005/8/layout/hProcess9"/>
    <dgm:cxn modelId="{7D06782C-6C33-46E6-9DFB-7EB912B7280E}" type="presParOf" srcId="{057046CB-6569-47F8-8B93-60B6785ED6B2}" destId="{75107962-5E26-4CD1-AAD0-608B2AA14304}" srcOrd="1" destOrd="0" presId="urn:microsoft.com/office/officeart/2005/8/layout/hProcess9"/>
    <dgm:cxn modelId="{EB924870-048F-4655-A70B-FBDAB46F31AE}" type="presParOf" srcId="{75107962-5E26-4CD1-AAD0-608B2AA14304}" destId="{C84F48DE-FEE2-45BA-B121-AB796E641F76}" srcOrd="0" destOrd="0" presId="urn:microsoft.com/office/officeart/2005/8/layout/hProcess9"/>
    <dgm:cxn modelId="{A00995A8-17B6-4AB1-86D3-6746F54BA0B2}" type="presParOf" srcId="{75107962-5E26-4CD1-AAD0-608B2AA14304}" destId="{54D77F2B-F2E2-4665-A15E-1D4698FFD979}" srcOrd="1" destOrd="0" presId="urn:microsoft.com/office/officeart/2005/8/layout/hProcess9"/>
    <dgm:cxn modelId="{E1313F74-7FA2-4CEA-8537-E84B4685B1AA}" type="presParOf" srcId="{75107962-5E26-4CD1-AAD0-608B2AA14304}" destId="{568F5E3D-5465-4ACB-93B8-483D6A48FEF4}" srcOrd="2" destOrd="0" presId="urn:microsoft.com/office/officeart/2005/8/layout/hProcess9"/>
    <dgm:cxn modelId="{17E947DA-77D3-4E29-A866-45C5467E7099}" type="presParOf" srcId="{75107962-5E26-4CD1-AAD0-608B2AA14304}" destId="{B4F241FF-AD06-4557-A53A-53FFB64B2B38}" srcOrd="3" destOrd="0" presId="urn:microsoft.com/office/officeart/2005/8/layout/hProcess9"/>
    <dgm:cxn modelId="{1DE58A21-CD55-41F6-8DA5-F147E953EBC6}" type="presParOf" srcId="{75107962-5E26-4CD1-AAD0-608B2AA14304}" destId="{F14B0817-CABD-461A-BF6E-9CE50874A388}" srcOrd="4" destOrd="0" presId="urn:microsoft.com/office/officeart/2005/8/layout/hProcess9"/>
    <dgm:cxn modelId="{E616709A-7B34-4C11-8B01-C009CC9D53FB}" type="presParOf" srcId="{75107962-5E26-4CD1-AAD0-608B2AA14304}" destId="{2BBF92A6-A6B9-4810-9572-B9D4F0E2FBE5}" srcOrd="5" destOrd="0" presId="urn:microsoft.com/office/officeart/2005/8/layout/hProcess9"/>
    <dgm:cxn modelId="{50E49562-7089-406E-8EE6-3234807CD6B1}" type="presParOf" srcId="{75107962-5E26-4CD1-AAD0-608B2AA14304}" destId="{DC47744D-6B25-4C08-8F32-0108FF442DC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EEE95-F821-4244-BB7B-F88F60C36E91}">
      <dsp:nvSpPr>
        <dsp:cNvPr id="0" name=""/>
        <dsp:cNvSpPr/>
      </dsp:nvSpPr>
      <dsp:spPr>
        <a:xfrm>
          <a:off x="1808" y="155564"/>
          <a:ext cx="3419108" cy="1707158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A94F9B-D79A-4701-8103-916E51281FA6}">
      <dsp:nvSpPr>
        <dsp:cNvPr id="0" name=""/>
        <dsp:cNvSpPr/>
      </dsp:nvSpPr>
      <dsp:spPr>
        <a:xfrm>
          <a:off x="306404" y="1384319"/>
          <a:ext cx="4180810" cy="23294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 travail prescrit</a:t>
          </a:r>
          <a:endParaRPr lang="fr-F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Référentiel métier</a:t>
          </a:r>
          <a:endParaRPr lang="fr-FR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décontextualisé</a:t>
          </a:r>
          <a:endParaRPr lang="fr-FR" sz="2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630" y="1452545"/>
        <a:ext cx="4044358" cy="2192963"/>
      </dsp:txXfrm>
    </dsp:sp>
    <dsp:sp modelId="{4CE0B464-CC71-4800-8B0F-0D422CBF644C}">
      <dsp:nvSpPr>
        <dsp:cNvPr id="0" name=""/>
        <dsp:cNvSpPr/>
      </dsp:nvSpPr>
      <dsp:spPr>
        <a:xfrm rot="3514">
          <a:off x="4502571" y="2039423"/>
          <a:ext cx="1484494" cy="1004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600" kern="1200"/>
        </a:p>
      </dsp:txBody>
      <dsp:txXfrm>
        <a:off x="4502571" y="2240187"/>
        <a:ext cx="1183117" cy="602754"/>
      </dsp:txXfrm>
    </dsp:sp>
    <dsp:sp modelId="{0ADD1B12-4075-4B60-A499-8135E7F96BC9}">
      <dsp:nvSpPr>
        <dsp:cNvPr id="0" name=""/>
        <dsp:cNvSpPr/>
      </dsp:nvSpPr>
      <dsp:spPr>
        <a:xfrm>
          <a:off x="5673237" y="119848"/>
          <a:ext cx="2798843" cy="178955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1756642"/>
            <a:satOff val="-15772"/>
            <a:lumOff val="10802"/>
            <a:alphaOff val="0"/>
          </a:schemeClr>
        </a:solidFill>
        <a:ln>
          <a:noFill/>
        </a:ln>
        <a:effectLst/>
        <a:sp3d z="-2118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42D816-02F5-421D-8E32-9D037D04ACD3}">
      <dsp:nvSpPr>
        <dsp:cNvPr id="0" name=""/>
        <dsp:cNvSpPr/>
      </dsp:nvSpPr>
      <dsp:spPr>
        <a:xfrm>
          <a:off x="6016672" y="1302306"/>
          <a:ext cx="4180810" cy="2329415"/>
        </a:xfrm>
        <a:prstGeom prst="roundRect">
          <a:avLst>
            <a:gd name="adj" fmla="val 10000"/>
          </a:avLst>
        </a:prstGeom>
        <a:solidFill>
          <a:schemeClr val="accent3">
            <a:hueOff val="-1225612"/>
            <a:satOff val="-19593"/>
            <a:lumOff val="156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 travail réel</a:t>
          </a:r>
          <a:endParaRPr lang="fr-F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Référentiel de compétences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r-FR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Invariant : assimilation du genre </a:t>
          </a:r>
          <a:r>
            <a:rPr lang="fr-FR" sz="2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professionnel (situé)</a:t>
          </a:r>
          <a:endParaRPr lang="fr-FR" sz="25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4898" y="1370532"/>
        <a:ext cx="4044358" cy="2192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F0D6-7266-4D94-862C-7593BE9A179B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6FF1-5B12-4367-BB5F-11D03BD5AE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47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Nous n’étudierons donc pas de</a:t>
            </a:r>
            <a:r>
              <a:rPr lang="fr-FR" baseline="0" dirty="0" smtClean="0"/>
              <a:t> façon critique cette question de l’existence ou non de dynamique de professionnalisation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6FF1-5B12-4367-BB5F-11D03BD5AE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54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différence/métier = option nord américaine + Perrenoud</a:t>
            </a:r>
            <a:r>
              <a:rPr lang="fr-FR" sz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</a:t>
            </a:r>
          </a:p>
          <a:p>
            <a:r>
              <a:rPr lang="fr-FR" sz="1200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Lemosse</a:t>
            </a:r>
            <a:r>
              <a:rPr lang="fr-FR" sz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1989 6 critères</a:t>
            </a:r>
          </a:p>
          <a:p>
            <a:r>
              <a:rPr lang="fr-FR" dirty="0" smtClean="0"/>
              <a:t>1. l’exercice d’une profession implique une activité intellectuelle qui engage la responsabilité individuelle de celui qui l’exerce ; 2. c’est une activité savante, et non de nature routinière, mécanique ou répétitive ; 3. (elle est pourtant pratique, puisqu’elle se définit comme l’exercice d’un art plutôt que purement théorique et spéculative) ; 4. sa technique s’apprend au terme d’une longue formation ; 5. le groupe qui exerce cette activité est régi par une forte organisation et une grande cohésion internes ; 6. il s’agit d’une activité de nature altruiste au terme de laquelle un service précieux est rendu à la société.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6FF1-5B12-4367-BB5F-11D03BD5AE0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21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Option transmissive/culturaliste</a:t>
            </a:r>
          </a:p>
          <a:p>
            <a:r>
              <a:rPr lang="fr-FR" dirty="0" smtClean="0"/>
              <a:t>Des</a:t>
            </a:r>
            <a:r>
              <a:rPr lang="fr-FR" baseline="0" dirty="0" smtClean="0"/>
              <a:t> déplacements : </a:t>
            </a:r>
            <a:r>
              <a:rPr lang="fr-FR" baseline="0" dirty="0" err="1" smtClean="0"/>
              <a:t>distanciel</a:t>
            </a:r>
            <a:r>
              <a:rPr lang="fr-FR" baseline="0" dirty="0" smtClean="0"/>
              <a:t> et formation en établissement, l’établissement formateur</a:t>
            </a:r>
            <a:r>
              <a:rPr lang="fr-FR" baseline="0" dirty="0" smtClean="0"/>
              <a:t>…</a:t>
            </a:r>
          </a:p>
          <a:p>
            <a:r>
              <a:rPr lang="fr-FR" baseline="0" dirty="0" smtClean="0"/>
              <a:t>Création du corps des FA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6FF1-5B12-4367-BB5F-11D03BD5AE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58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Vermersch</a:t>
            </a:r>
            <a:r>
              <a:rPr lang="fr-FR" dirty="0" smtClean="0"/>
              <a:t> parle de mise</a:t>
            </a:r>
            <a:r>
              <a:rPr lang="fr-FR" baseline="0" dirty="0" smtClean="0"/>
              <a:t> en évocation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6FF1-5B12-4367-BB5F-11D03BD5AE0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79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Grille de lecture/guidage</a:t>
            </a:r>
            <a:r>
              <a:rPr lang="fr-FR" baseline="0" dirty="0" smtClean="0"/>
              <a:t> de l’entretien bien que non directif.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6FF1-5B12-4367-BB5F-11D03BD5AE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929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relativisera cette question de l’autonomie dans la différence profession/métier (Perrenoud 2010)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46FF1-5B12-4367-BB5F-11D03BD5AE0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00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DA5E-B2B8-4F9A-B55B-084F10A5A752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4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D75-CC75-47E0-BF3D-5D2DA1A423AB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6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A75C-37E0-4D4D-B847-C87A204BA764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3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9EA93-0D60-4A2B-B370-551D1CFE48FC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D73A-2A69-4D57-91DB-4CCBCF78B0CB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2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1A95-598C-4D58-B04F-89B012262472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8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FE10-8706-43F1-AF7E-890250948AE7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0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EB1E-7188-45DA-B15E-7097F102B9E1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4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24AF7-8640-4344-899A-6B693646932C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9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C2A090-B73E-4BC0-A098-139EB32B5078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5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6BEB-6D90-41F6-A3FB-208002070CAF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678F43-A951-498A-9AF5-99A66531C29F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7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ysedepratique.org/?p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0m3P55_4xII" TargetMode="External"/><Relationship Id="rId4" Type="http://schemas.openxmlformats.org/officeDocument/2006/relationships/hyperlink" Target="http://www.analysedepratique.org/?p=110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ysedepratique.org/?p=1379" TargetMode="External"/><Relationship Id="rId2" Type="http://schemas.openxmlformats.org/officeDocument/2006/relationships/hyperlink" Target="http://www.analysedepratique.org/?p=163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neo.ens-lyon.fr/neo" TargetMode="External"/><Relationship Id="rId5" Type="http://schemas.openxmlformats.org/officeDocument/2006/relationships/hyperlink" Target="http://www.univ-bpclermont.fr/formation/formation/UBP-PROG20103.html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0051" y="428190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Professionnalisation des formation :</a:t>
            </a:r>
            <a:b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fr-FR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fr-FR" sz="6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l’émergence de nouveaux savoirs</a:t>
            </a:r>
            <a:endParaRPr lang="fr-FR" sz="6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499" y="4688983"/>
            <a:ext cx="2585951" cy="12299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r"/>
            <a:r>
              <a:rPr lang="fr-FR" sz="1400" dirty="0" smtClean="0">
                <a:solidFill>
                  <a:srgbClr val="237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23 mars 2015</a:t>
            </a:r>
          </a:p>
          <a:p>
            <a:pPr algn="r"/>
            <a:r>
              <a:rPr lang="fr-FR" sz="1400" dirty="0" smtClean="0">
                <a:solidFill>
                  <a:srgbClr val="237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Printemps des ESPE</a:t>
            </a:r>
          </a:p>
          <a:p>
            <a:pPr algn="r"/>
            <a:r>
              <a:rPr lang="fr-FR" sz="1400" dirty="0" smtClean="0">
                <a:solidFill>
                  <a:srgbClr val="2378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Yann Vacher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 l="15704" t="17391" r="34556" b="65603"/>
          <a:stretch>
            <a:fillRect/>
          </a:stretch>
        </p:blipFill>
        <p:spPr bwMode="auto">
          <a:xfrm>
            <a:off x="326706" y="4688983"/>
            <a:ext cx="5974081" cy="1229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88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grpSp>
        <p:nvGrpSpPr>
          <p:cNvPr id="27" name="Groupe 26"/>
          <p:cNvGrpSpPr/>
          <p:nvPr/>
        </p:nvGrpSpPr>
        <p:grpSpPr>
          <a:xfrm>
            <a:off x="300039" y="332649"/>
            <a:ext cx="11157299" cy="5610951"/>
            <a:chOff x="300039" y="332649"/>
            <a:chExt cx="11157299" cy="5610951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00039" y="929892"/>
              <a:ext cx="7636872" cy="501370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BE5F1"/>
                </a:gs>
                <a:gs pos="100000">
                  <a:srgbClr val="DBE5F1">
                    <a:gamma/>
                    <a:shade val="86275"/>
                    <a:invGamma/>
                  </a:srgbClr>
                </a:gs>
              </a:gsLst>
              <a:lin ang="5400000" scaled="1"/>
            </a:gradFill>
            <a:ln w="31750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BE5F1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fr-FR" sz="2400" dirty="0">
                <a:solidFill>
                  <a:srgbClr val="548DD4"/>
                </a:solidFill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6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  <a:cs typeface="Arial" pitchFamily="34" charset="0"/>
                </a:rPr>
                <a:t>   Sujet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8199674" y="404664"/>
              <a:ext cx="3257664" cy="55389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F1DD"/>
                </a:gs>
                <a:gs pos="100000">
                  <a:srgbClr val="EAF1DD">
                    <a:gamma/>
                    <a:tint val="85882"/>
                    <a:invGamma/>
                  </a:srgbClr>
                </a:gs>
              </a:gsLst>
              <a:lin ang="5400000" scaled="1"/>
            </a:gradFill>
            <a:ln w="63500"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EAF1DD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Bernard MT Condensed" pitchFamily="18" charset="0"/>
                  <a:cs typeface="Arial" pitchFamily="34" charset="0"/>
                </a:rPr>
                <a:t>Situation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970981" y="1327525"/>
              <a:ext cx="1786236" cy="3616095"/>
            </a:xfrm>
            <a:prstGeom prst="rect">
              <a:avLst/>
            </a:prstGeom>
            <a:solidFill>
              <a:srgbClr val="F2DBDB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2DBDB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C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O    </a:t>
              </a:r>
              <a:r>
                <a:rPr kumimoji="0" lang="fr-FR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 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M  </a:t>
              </a:r>
              <a:endParaRPr kumimoji="0" lang="fr-FR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P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N</a:t>
              </a:r>
              <a:r>
                <a:rPr kumimoji="0" lang="fr-FR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    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C  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E 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 </a:t>
              </a:r>
              <a:endPara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552091" y="1472588"/>
              <a:ext cx="1231996" cy="4428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solidFill>
                <a:srgbClr val="4F81BD"/>
              </a:solidFill>
              <a:round/>
              <a:headEnd/>
              <a:tailEnd/>
            </a:ln>
            <a:effectLst>
              <a:outerShdw dist="107763" dir="18900000" algn="ctr" rotWithShape="0">
                <a:srgbClr val="86868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Savoirs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 rot="259766">
              <a:off x="2651328" y="2684582"/>
              <a:ext cx="4403619" cy="184432"/>
            </a:xfrm>
            <a:prstGeom prst="rightArrow">
              <a:avLst>
                <a:gd name="adj1" fmla="val 50000"/>
                <a:gd name="adj2" fmla="val 42325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 rot="20986538">
              <a:off x="2927564" y="3296996"/>
              <a:ext cx="4092294" cy="184610"/>
            </a:xfrm>
            <a:prstGeom prst="rightArrow">
              <a:avLst>
                <a:gd name="adj1" fmla="val 50000"/>
                <a:gd name="adj2" fmla="val 38234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 rot="20372044" flipV="1">
              <a:off x="2629974" y="3815004"/>
              <a:ext cx="4492715" cy="171157"/>
            </a:xfrm>
            <a:prstGeom prst="rightArrow">
              <a:avLst>
                <a:gd name="adj1" fmla="val 50000"/>
                <a:gd name="adj2" fmla="val 46893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3979239" y="2202244"/>
              <a:ext cx="2032586" cy="22624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F7964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Schème ou capacité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à mobiliser et configurer l’ensemble des ressources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 rot="5400000">
              <a:off x="1720483" y="2054298"/>
              <a:ext cx="536457" cy="201426"/>
            </a:xfrm>
            <a:prstGeom prst="notchedRightArrow">
              <a:avLst>
                <a:gd name="adj1" fmla="val 50000"/>
                <a:gd name="adj2" fmla="val 67610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 rot="5400000">
              <a:off x="1668085" y="1079943"/>
              <a:ext cx="641253" cy="201426"/>
            </a:xfrm>
            <a:prstGeom prst="notchedRightArrow">
              <a:avLst>
                <a:gd name="adj1" fmla="val 50000"/>
                <a:gd name="adj2" fmla="val 80818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7277789" y="1528557"/>
              <a:ext cx="1247700" cy="1130926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99594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Expression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de la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compétence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7225887" y="3729040"/>
              <a:ext cx="1309153" cy="1156566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99594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jugement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de la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compétence 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>
              <a:off x="9386396" y="2207409"/>
              <a:ext cx="1063507" cy="1901304"/>
            </a:xfrm>
            <a:prstGeom prst="rect">
              <a:avLst/>
            </a:prstGeom>
            <a:solidFill>
              <a:srgbClr val="FDE9D9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DE9D9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rPr>
                <a:t>Action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ard MT Condensed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7176785" y="2860515"/>
              <a:ext cx="1906585" cy="245148"/>
            </a:xfrm>
            <a:prstGeom prst="leftRightArrow">
              <a:avLst>
                <a:gd name="adj1" fmla="val 50000"/>
                <a:gd name="adj2" fmla="val 153181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4425633" y="5081833"/>
              <a:ext cx="1717992" cy="569898"/>
            </a:xfrm>
            <a:prstGeom prst="rect">
              <a:avLst/>
            </a:prstGeom>
            <a:solidFill>
              <a:srgbClr val="DBE5F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0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  <a:cs typeface="Arial" pitchFamily="34" charset="0"/>
                </a:rPr>
                <a:t>Cognition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Flèche courbée vers le haut 36"/>
            <p:cNvSpPr/>
            <p:nvPr/>
          </p:nvSpPr>
          <p:spPr>
            <a:xfrm rot="5400000">
              <a:off x="-573422" y="2940572"/>
              <a:ext cx="3104244" cy="78582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fr-FR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38" name="Flèche courbée vers le haut 37"/>
            <p:cNvSpPr/>
            <p:nvPr/>
          </p:nvSpPr>
          <p:spPr>
            <a:xfrm rot="5400000">
              <a:off x="67886" y="2408454"/>
              <a:ext cx="2061979" cy="807791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fr-FR" b="1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1685536" y="3403892"/>
              <a:ext cx="1738106" cy="6300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b="1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Schèmes ou capacités</a:t>
              </a:r>
              <a:endParaRPr lang="fr-FR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1557567" y="4384544"/>
              <a:ext cx="1664243" cy="67142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b="1" dirty="0">
                  <a:latin typeface="Calibri" pitchFamily="34" charset="0"/>
                  <a:cs typeface="Arial" pitchFamily="34" charset="0"/>
                </a:rPr>
                <a:t>Schèmes ou capacités</a:t>
              </a:r>
              <a:endParaRPr lang="fr-FR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1356064" y="2423240"/>
              <a:ext cx="1832978" cy="63002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Schèmes ou capacités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1079433" y="404664"/>
              <a:ext cx="2435292" cy="52522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solidFill>
                <a:srgbClr val="C0504D"/>
              </a:solidFill>
              <a:round/>
              <a:headEnd/>
              <a:tailEnd/>
            </a:ln>
            <a:effectLst>
              <a:outerShdw dist="107763" dir="18900000" algn="ctr" rotWithShape="0">
                <a:srgbClr val="86868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Connaissances ou savoirs savants/experts</a:t>
              </a: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4535529" y="1627257"/>
              <a:ext cx="1806273" cy="4428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1750">
              <a:solidFill>
                <a:srgbClr val="9BBB59"/>
              </a:solidFill>
              <a:round/>
              <a:headEnd/>
              <a:tailEnd/>
            </a:ln>
            <a:effectLst>
              <a:outerShdw dist="107763" dir="18900000" algn="ctr" rotWithShape="0">
                <a:srgbClr val="86868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Représentations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14725" y="332649"/>
              <a:ext cx="3987701" cy="448514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3103" y="1584497"/>
              <a:ext cx="1140051" cy="317019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25491">
              <a:off x="2388853" y="755740"/>
              <a:ext cx="5135926" cy="439133"/>
            </a:xfrm>
            <a:prstGeom prst="rect">
              <a:avLst/>
            </a:prstGeom>
          </p:spPr>
        </p:pic>
        <p:sp>
          <p:nvSpPr>
            <p:cNvPr id="23" name="Forme libre 22"/>
            <p:cNvSpPr/>
            <p:nvPr/>
          </p:nvSpPr>
          <p:spPr>
            <a:xfrm>
              <a:off x="5914532" y="645049"/>
              <a:ext cx="4043856" cy="1426639"/>
            </a:xfrm>
            <a:custGeom>
              <a:avLst/>
              <a:gdLst>
                <a:gd name="connsiteX0" fmla="*/ 4043856 w 4043856"/>
                <a:gd name="connsiteY0" fmla="*/ 1426639 h 1426639"/>
                <a:gd name="connsiteX1" fmla="*/ 3586656 w 4043856"/>
                <a:gd name="connsiteY1" fmla="*/ 169339 h 1426639"/>
                <a:gd name="connsiteX2" fmla="*/ 1314943 w 4043856"/>
                <a:gd name="connsiteY2" fmla="*/ 55039 h 1426639"/>
                <a:gd name="connsiteX3" fmla="*/ 214806 w 4043856"/>
                <a:gd name="connsiteY3" fmla="*/ 569389 h 1426639"/>
                <a:gd name="connsiteX4" fmla="*/ 493 w 4043856"/>
                <a:gd name="connsiteY4" fmla="*/ 840851 h 142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3856" h="1426639">
                  <a:moveTo>
                    <a:pt x="4043856" y="1426639"/>
                  </a:moveTo>
                  <a:cubicBezTo>
                    <a:pt x="4042665" y="912289"/>
                    <a:pt x="4041475" y="397939"/>
                    <a:pt x="3586656" y="169339"/>
                  </a:cubicBezTo>
                  <a:cubicBezTo>
                    <a:pt x="3131837" y="-59261"/>
                    <a:pt x="1876918" y="-11636"/>
                    <a:pt x="1314943" y="55039"/>
                  </a:cubicBezTo>
                  <a:cubicBezTo>
                    <a:pt x="752968" y="121714"/>
                    <a:pt x="433881" y="438420"/>
                    <a:pt x="214806" y="569389"/>
                  </a:cubicBezTo>
                  <a:cubicBezTo>
                    <a:pt x="-4269" y="700358"/>
                    <a:pt x="-1888" y="770604"/>
                    <a:pt x="493" y="840851"/>
                  </a:cubicBezTo>
                </a:path>
              </a:pathLst>
            </a:custGeom>
            <a:noFill/>
            <a:ln w="76200">
              <a:solidFill>
                <a:srgbClr val="3B8137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1453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6056" y="523564"/>
            <a:ext cx="4517999" cy="1655993"/>
          </a:xfrm>
        </p:spPr>
        <p:txBody>
          <a:bodyPr>
            <a:normAutofit fontScale="90000"/>
          </a:bodyPr>
          <a:lstStyle/>
          <a:p>
            <a:pPr marL="742950" indent="-471488">
              <a:spcAft>
                <a:spcPts val="1800"/>
              </a:spcAft>
              <a:buFont typeface="+mj-lt"/>
              <a:buAutoNum type="arabicPeriod" startAt="3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Savoir analyser : du côté de la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méthode d’analyse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0" y="5729614"/>
            <a:ext cx="3983064" cy="971224"/>
          </a:xfrm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Altet</a:t>
            </a:r>
            <a:r>
              <a:rPr lang="fr-F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Etienne, </a:t>
            </a:r>
            <a:r>
              <a:rPr lang="fr-FR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Fumat</a:t>
            </a:r>
            <a:r>
              <a:rPr lang="fr-F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Vermersch</a:t>
            </a:r>
            <a:endParaRPr lang="fr-FR" sz="32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4675" y="6437436"/>
            <a:ext cx="1457325" cy="409822"/>
          </a:xfrm>
        </p:spPr>
        <p:txBody>
          <a:bodyPr/>
          <a:lstStyle/>
          <a:p>
            <a:r>
              <a:rPr lang="en-US" dirty="0" smtClean="0"/>
              <a:t>vacher@univ-corse.fr</a:t>
            </a:r>
            <a:endParaRPr lang="en-US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36291090"/>
              </p:ext>
            </p:extLst>
          </p:nvPr>
        </p:nvGraphicFramePr>
        <p:xfrm>
          <a:off x="1760537" y="652153"/>
          <a:ext cx="9140825" cy="592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35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5270677" y="1831811"/>
            <a:ext cx="6645098" cy="44129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86700" y="1767537"/>
            <a:ext cx="5119666" cy="44833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Rounded MT Bold" panose="020F0704030504030204" pitchFamily="34" charset="0"/>
              </a:rPr>
              <a:t>Du côté de la formation : exemples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390049" y="1666584"/>
            <a:ext cx="4937760" cy="736282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Entretien d’explicitation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5531644" y="1689568"/>
            <a:ext cx="4937760" cy="736282"/>
          </a:xfrm>
        </p:spPr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GEASE/instruction au sosie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14160" y="5686580"/>
            <a:ext cx="4541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http://www.analysedepratique.org/?</a:t>
            </a:r>
            <a:r>
              <a:rPr lang="fr-FR" dirty="0" smtClean="0">
                <a:hlinkClick r:id="rId3"/>
              </a:rPr>
              <a:t>p=1</a:t>
            </a:r>
            <a:endParaRPr lang="fr-FR" dirty="0" smtClean="0"/>
          </a:p>
          <a:p>
            <a:r>
              <a:rPr lang="fr-FR" dirty="0">
                <a:hlinkClick r:id="rId4"/>
              </a:rPr>
              <a:t>http://www.analysedepratique.org/?</a:t>
            </a:r>
            <a:r>
              <a:rPr lang="fr-FR" dirty="0" smtClean="0">
                <a:hlinkClick r:id="rId4"/>
              </a:rPr>
              <a:t>p=1103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70503" y="5744852"/>
            <a:ext cx="4879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www.youtube.com/watch?v=0m3P55_4xII</a:t>
            </a:r>
            <a:endParaRPr lang="fr-FR" dirty="0" smtClean="0"/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4"/>
          </p:nvPr>
        </p:nvSpPr>
        <p:spPr>
          <a:xfrm>
            <a:off x="5336619" y="2325357"/>
            <a:ext cx="2037622" cy="3286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/>
              <a:t>G</a:t>
            </a:r>
            <a:r>
              <a:rPr lang="fr-FR" b="1" dirty="0" smtClean="0"/>
              <a:t>rille </a:t>
            </a:r>
            <a:r>
              <a:rPr lang="fr-FR" b="1" dirty="0"/>
              <a:t>des cinq </a:t>
            </a:r>
            <a:r>
              <a:rPr lang="fr-FR" b="1" dirty="0" smtClean="0"/>
              <a:t>champs :</a:t>
            </a:r>
            <a:r>
              <a:rPr lang="fr-FR" b="1" dirty="0"/>
              <a:t> </a:t>
            </a:r>
            <a:endParaRPr lang="fr-FR" b="1" dirty="0" smtClean="0"/>
          </a:p>
          <a:p>
            <a:pPr marL="442913" indent="-257175">
              <a:buFont typeface="Arial" panose="020B0604020202020204" pitchFamily="34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personne, </a:t>
            </a:r>
            <a:endParaRPr lang="fr-FR" dirty="0" smtClean="0"/>
          </a:p>
          <a:p>
            <a:pPr marL="442913" indent="-257175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groupe, </a:t>
            </a:r>
            <a:endParaRPr lang="fr-FR" dirty="0" smtClean="0"/>
          </a:p>
          <a:p>
            <a:pPr marL="442913" indent="-257175">
              <a:buFont typeface="Arial" panose="020B0604020202020204" pitchFamily="34" charset="0"/>
              <a:buChar char="•"/>
            </a:pPr>
            <a:r>
              <a:rPr lang="fr-FR" dirty="0" smtClean="0"/>
              <a:t>l’institutionnel</a:t>
            </a:r>
            <a:r>
              <a:rPr lang="fr-FR" dirty="0"/>
              <a:t>, </a:t>
            </a:r>
            <a:endParaRPr lang="fr-FR" dirty="0" smtClean="0"/>
          </a:p>
          <a:p>
            <a:pPr marL="442913" indent="-257175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social, </a:t>
            </a:r>
            <a:endParaRPr lang="fr-FR" dirty="0" smtClean="0"/>
          </a:p>
          <a:p>
            <a:pPr marL="442913" indent="-257175">
              <a:buFont typeface="Arial" panose="020B0604020202020204" pitchFamily="34" charset="0"/>
              <a:buChar char="•"/>
            </a:pPr>
            <a:r>
              <a:rPr lang="fr-FR" dirty="0" smtClean="0"/>
              <a:t>le </a:t>
            </a:r>
            <a:r>
              <a:rPr lang="fr-FR" dirty="0"/>
              <a:t>didactique 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4294967295"/>
          </p:nvPr>
        </p:nvSpPr>
        <p:spPr>
          <a:xfrm>
            <a:off x="7483533" y="2171700"/>
            <a:ext cx="4237217" cy="3596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1600" b="1" dirty="0">
                <a:latin typeface="Arial Rounded MT Bold" panose="020F0704030504030204" pitchFamily="34" charset="0"/>
              </a:rPr>
              <a:t>les verbes d’action </a:t>
            </a:r>
          </a:p>
          <a:p>
            <a:r>
              <a:rPr lang="fr-FR" sz="1600" b="1" dirty="0">
                <a:latin typeface="Arial Rounded MT Bold" panose="020F0704030504030204" pitchFamily="34" charset="0"/>
              </a:rPr>
              <a:t>les sources d’informations  </a:t>
            </a:r>
            <a:r>
              <a:rPr lang="fr-FR" sz="1600" dirty="0">
                <a:latin typeface="Arial Rounded MT Bold" panose="020F0704030504030204" pitchFamily="34" charset="0"/>
              </a:rPr>
              <a:t>« car les élèves sont comme ça » </a:t>
            </a:r>
            <a:r>
              <a:rPr lang="fr-FR" sz="1600" b="1" dirty="0" smtClean="0">
                <a:latin typeface="Arial Rounded MT Bold" panose="020F0704030504030204" pitchFamily="34" charset="0"/>
              </a:rPr>
              <a:t>l’énonciation </a:t>
            </a:r>
            <a:r>
              <a:rPr lang="fr-FR" sz="1600" b="1" dirty="0">
                <a:latin typeface="Arial Rounded MT Bold" panose="020F0704030504030204" pitchFamily="34" charset="0"/>
              </a:rPr>
              <a:t>des pronoms</a:t>
            </a:r>
            <a:r>
              <a:rPr lang="fr-FR" sz="1600" dirty="0">
                <a:latin typeface="Arial Rounded MT Bold" panose="020F0704030504030204" pitchFamily="34" charset="0"/>
              </a:rPr>
              <a:t>, les «on» les «nous», les « ils» </a:t>
            </a:r>
          </a:p>
          <a:p>
            <a:r>
              <a:rPr lang="fr-FR" sz="1600" b="1" dirty="0">
                <a:latin typeface="Arial Rounded MT Bold" panose="020F0704030504030204" pitchFamily="34" charset="0"/>
              </a:rPr>
              <a:t>les généralisations</a:t>
            </a:r>
            <a:r>
              <a:rPr lang="fr-FR" sz="1600" dirty="0">
                <a:latin typeface="Arial Rounded MT Bold" panose="020F0704030504030204" pitchFamily="34" charset="0"/>
              </a:rPr>
              <a:t> du type : « </a:t>
            </a:r>
            <a:r>
              <a:rPr lang="fr-FR" sz="1600" i="1" dirty="0">
                <a:latin typeface="Arial Rounded MT Bold" panose="020F0704030504030204" pitchFamily="34" charset="0"/>
              </a:rPr>
              <a:t>On sait bien qu’avec les élèves, il vaut </a:t>
            </a:r>
            <a:r>
              <a:rPr lang="fr-FR" sz="1600" i="1" dirty="0" smtClean="0">
                <a:latin typeface="Arial Rounded MT Bold" panose="020F0704030504030204" pitchFamily="34" charset="0"/>
              </a:rPr>
              <a:t>mieux</a:t>
            </a:r>
            <a:endParaRPr lang="fr-FR" sz="1600" dirty="0">
              <a:latin typeface="Arial Rounded MT Bold" panose="020F0704030504030204" pitchFamily="34" charset="0"/>
            </a:endParaRPr>
          </a:p>
          <a:p>
            <a:r>
              <a:rPr lang="fr-FR" sz="1600" b="1" dirty="0">
                <a:latin typeface="Arial Rounded MT Bold" panose="020F0704030504030204" pitchFamily="34" charset="0"/>
              </a:rPr>
              <a:t>le rapport qu’entretient </a:t>
            </a:r>
            <a:r>
              <a:rPr lang="fr-FR" sz="1600" b="1" dirty="0" smtClean="0">
                <a:latin typeface="Arial Rounded MT Bold" panose="020F0704030504030204" pitchFamily="34" charset="0"/>
              </a:rPr>
              <a:t>l’exposant</a:t>
            </a:r>
            <a:r>
              <a:rPr lang="fr-FR" sz="1600" b="1" dirty="0">
                <a:latin typeface="Arial Rounded MT Bold" panose="020F0704030504030204" pitchFamily="34" charset="0"/>
              </a:rPr>
              <a:t> avec ce dont il parle</a:t>
            </a:r>
            <a:r>
              <a:rPr lang="fr-FR" sz="1600" dirty="0">
                <a:latin typeface="Arial Rounded MT Bold" panose="020F0704030504030204" pitchFamily="34" charset="0"/>
              </a:rPr>
              <a:t> </a:t>
            </a:r>
            <a:endParaRPr lang="fr-FR" sz="1600" dirty="0" smtClean="0">
              <a:latin typeface="Arial Rounded MT Bold" panose="020F0704030504030204" pitchFamily="34" charset="0"/>
            </a:endParaRPr>
          </a:p>
          <a:p>
            <a:r>
              <a:rPr lang="fr-FR" sz="1600" b="1" dirty="0" smtClean="0">
                <a:latin typeface="Arial Rounded MT Bold" panose="020F0704030504030204" pitchFamily="34" charset="0"/>
              </a:rPr>
              <a:t>tout </a:t>
            </a:r>
            <a:r>
              <a:rPr lang="fr-FR" sz="1600" b="1" dirty="0">
                <a:latin typeface="Arial Rounded MT Bold" panose="020F0704030504030204" pitchFamily="34" charset="0"/>
              </a:rPr>
              <a:t>ce qui reste implicite dans la narration </a:t>
            </a:r>
            <a:endParaRPr lang="fr-FR" sz="1600" b="1" dirty="0" smtClean="0">
              <a:latin typeface="Arial Rounded MT Bold" panose="020F0704030504030204" pitchFamily="34" charset="0"/>
            </a:endParaRPr>
          </a:p>
          <a:p>
            <a:r>
              <a:rPr lang="fr-FR" sz="1600" b="1" dirty="0" smtClean="0">
                <a:latin typeface="Arial Rounded MT Bold" panose="020F0704030504030204" pitchFamily="34" charset="0"/>
              </a:rPr>
              <a:t>+ </a:t>
            </a:r>
            <a:r>
              <a:rPr lang="fr-FR" sz="1600" b="1" dirty="0">
                <a:latin typeface="Arial Rounded MT Bold" panose="020F0704030504030204" pitchFamily="34" charset="0"/>
              </a:rPr>
              <a:t>les questions que l’observateur aimerait poser</a:t>
            </a:r>
            <a:endParaRPr lang="fr-FR" sz="1600" dirty="0">
              <a:latin typeface="Arial Rounded MT Bold" panose="020F0704030504030204" pitchFamily="34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5" y="2277244"/>
            <a:ext cx="4934967" cy="3100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9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7481" y="209239"/>
            <a:ext cx="4517999" cy="1655993"/>
          </a:xfrm>
        </p:spPr>
        <p:txBody>
          <a:bodyPr>
            <a:normAutofit fontScale="90000"/>
          </a:bodyPr>
          <a:lstStyle/>
          <a:p>
            <a:pPr marL="1012825" indent="-469900">
              <a:spcAft>
                <a:spcPts val="1800"/>
              </a:spcAft>
              <a:buFont typeface="+mj-lt"/>
              <a:buAutoNum type="arabicPeriod" startAt="4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Savoir analyser : du côté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développement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0" y="5729614"/>
            <a:ext cx="3983064" cy="971224"/>
          </a:xfrm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fr-F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Perrenoud, Vacher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4675" y="6437436"/>
            <a:ext cx="1457325" cy="409822"/>
          </a:xfrm>
        </p:spPr>
        <p:txBody>
          <a:bodyPr/>
          <a:lstStyle/>
          <a:p>
            <a:r>
              <a:rPr lang="en-US" dirty="0" smtClean="0"/>
              <a:t>vacher@univ-corse.fr</a:t>
            </a:r>
            <a:endParaRPr lang="en-US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340467474"/>
              </p:ext>
            </p:extLst>
          </p:nvPr>
        </p:nvGraphicFramePr>
        <p:xfrm>
          <a:off x="1760537" y="652153"/>
          <a:ext cx="9969501" cy="5929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 vers le bas 6"/>
          <p:cNvSpPr/>
          <p:nvPr/>
        </p:nvSpPr>
        <p:spPr>
          <a:xfrm>
            <a:off x="4841823" y="3297836"/>
            <a:ext cx="239842" cy="49467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036918" y="6439478"/>
            <a:ext cx="2155082" cy="328909"/>
          </a:xfrm>
        </p:spPr>
        <p:txBody>
          <a:bodyPr/>
          <a:lstStyle/>
          <a:p>
            <a:r>
              <a:rPr lang="en-US" dirty="0" smtClean="0"/>
              <a:t>vacher@univ-corse.fr</a:t>
            </a:r>
            <a:endParaRPr lang="en-US" dirty="0"/>
          </a:p>
        </p:txBody>
      </p:sp>
      <p:grpSp>
        <p:nvGrpSpPr>
          <p:cNvPr id="26" name="Groupe 25"/>
          <p:cNvGrpSpPr>
            <a:grpSpLocks/>
          </p:cNvGrpSpPr>
          <p:nvPr/>
        </p:nvGrpSpPr>
        <p:grpSpPr bwMode="auto">
          <a:xfrm>
            <a:off x="458789" y="344613"/>
            <a:ext cx="11014074" cy="5827587"/>
            <a:chOff x="1427" y="1164"/>
            <a:chExt cx="10061" cy="7289"/>
          </a:xfrm>
        </p:grpSpPr>
        <p:cxnSp>
          <p:nvCxnSpPr>
            <p:cNvPr id="27" name="AutoShape 24"/>
            <p:cNvCxnSpPr>
              <a:cxnSpLocks noChangeShapeType="1"/>
            </p:cNvCxnSpPr>
            <p:nvPr/>
          </p:nvCxnSpPr>
          <p:spPr bwMode="auto">
            <a:xfrm flipH="1">
              <a:off x="4396" y="7467"/>
              <a:ext cx="4891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7616" y="1763"/>
              <a:ext cx="3185" cy="5424"/>
            </a:xfrm>
            <a:custGeom>
              <a:avLst/>
              <a:gdLst>
                <a:gd name="T0" fmla="*/ 0 w 3185"/>
                <a:gd name="T1" fmla="*/ 0 h 5424"/>
                <a:gd name="T2" fmla="*/ 1272 w 3185"/>
                <a:gd name="T3" fmla="*/ 337 h 5424"/>
                <a:gd name="T4" fmla="*/ 1964 w 3185"/>
                <a:gd name="T5" fmla="*/ 860 h 5424"/>
                <a:gd name="T6" fmla="*/ 2413 w 3185"/>
                <a:gd name="T7" fmla="*/ 1478 h 5424"/>
                <a:gd name="T8" fmla="*/ 3030 w 3185"/>
                <a:gd name="T9" fmla="*/ 2431 h 5424"/>
                <a:gd name="T10" fmla="*/ 3179 w 3185"/>
                <a:gd name="T11" fmla="*/ 3441 h 5424"/>
                <a:gd name="T12" fmla="*/ 2992 w 3185"/>
                <a:gd name="T13" fmla="*/ 4451 h 5424"/>
                <a:gd name="T14" fmla="*/ 2618 w 3185"/>
                <a:gd name="T15" fmla="*/ 5424 h 5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5" h="5424">
                  <a:moveTo>
                    <a:pt x="0" y="0"/>
                  </a:moveTo>
                  <a:cubicBezTo>
                    <a:pt x="212" y="56"/>
                    <a:pt x="945" y="194"/>
                    <a:pt x="1272" y="337"/>
                  </a:cubicBezTo>
                  <a:cubicBezTo>
                    <a:pt x="1599" y="480"/>
                    <a:pt x="1774" y="670"/>
                    <a:pt x="1964" y="860"/>
                  </a:cubicBezTo>
                  <a:cubicBezTo>
                    <a:pt x="2154" y="1050"/>
                    <a:pt x="2235" y="1216"/>
                    <a:pt x="2413" y="1478"/>
                  </a:cubicBezTo>
                  <a:cubicBezTo>
                    <a:pt x="2591" y="1740"/>
                    <a:pt x="2902" y="2104"/>
                    <a:pt x="3030" y="2431"/>
                  </a:cubicBezTo>
                  <a:cubicBezTo>
                    <a:pt x="3158" y="2758"/>
                    <a:pt x="3185" y="3104"/>
                    <a:pt x="3179" y="3441"/>
                  </a:cubicBezTo>
                  <a:cubicBezTo>
                    <a:pt x="3173" y="3778"/>
                    <a:pt x="3085" y="4121"/>
                    <a:pt x="2992" y="4451"/>
                  </a:cubicBezTo>
                  <a:cubicBezTo>
                    <a:pt x="2899" y="4781"/>
                    <a:pt x="2696" y="5221"/>
                    <a:pt x="2618" y="542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sz="160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4085" y="2268"/>
              <a:ext cx="3367" cy="4992"/>
            </a:xfrm>
            <a:custGeom>
              <a:avLst/>
              <a:gdLst>
                <a:gd name="T0" fmla="*/ 0 w 3958"/>
                <a:gd name="T1" fmla="*/ 5159 h 5159"/>
                <a:gd name="T2" fmla="*/ 1106 w 3958"/>
                <a:gd name="T3" fmla="*/ 4563 h 5159"/>
                <a:gd name="T4" fmla="*/ 2621 w 3958"/>
                <a:gd name="T5" fmla="*/ 3778 h 5159"/>
                <a:gd name="T6" fmla="*/ 3743 w 3958"/>
                <a:gd name="T7" fmla="*/ 3067 h 5159"/>
                <a:gd name="T8" fmla="*/ 3911 w 3958"/>
                <a:gd name="T9" fmla="*/ 1758 h 5159"/>
                <a:gd name="T10" fmla="*/ 3593 w 3958"/>
                <a:gd name="T11" fmla="*/ 879 h 5159"/>
                <a:gd name="T12" fmla="*/ 3088 w 3958"/>
                <a:gd name="T13" fmla="*/ 0 h 5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8" h="5159">
                  <a:moveTo>
                    <a:pt x="0" y="5159"/>
                  </a:moveTo>
                  <a:cubicBezTo>
                    <a:pt x="184" y="5060"/>
                    <a:pt x="669" y="4793"/>
                    <a:pt x="1106" y="4563"/>
                  </a:cubicBezTo>
                  <a:cubicBezTo>
                    <a:pt x="1543" y="4333"/>
                    <a:pt x="2182" y="4027"/>
                    <a:pt x="2621" y="3778"/>
                  </a:cubicBezTo>
                  <a:cubicBezTo>
                    <a:pt x="3060" y="3529"/>
                    <a:pt x="3528" y="3404"/>
                    <a:pt x="3743" y="3067"/>
                  </a:cubicBezTo>
                  <a:cubicBezTo>
                    <a:pt x="3958" y="2730"/>
                    <a:pt x="3936" y="2123"/>
                    <a:pt x="3911" y="1758"/>
                  </a:cubicBezTo>
                  <a:cubicBezTo>
                    <a:pt x="3886" y="1393"/>
                    <a:pt x="3730" y="1172"/>
                    <a:pt x="3593" y="879"/>
                  </a:cubicBezTo>
                  <a:cubicBezTo>
                    <a:pt x="3456" y="586"/>
                    <a:pt x="3193" y="183"/>
                    <a:pt x="3088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sz="160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3521" y="2193"/>
              <a:ext cx="2786" cy="4994"/>
            </a:xfrm>
            <a:custGeom>
              <a:avLst/>
              <a:gdLst>
                <a:gd name="T0" fmla="*/ 2786 w 2786"/>
                <a:gd name="T1" fmla="*/ 0 h 4994"/>
                <a:gd name="T2" fmla="*/ 2487 w 2786"/>
                <a:gd name="T3" fmla="*/ 730 h 4994"/>
                <a:gd name="T4" fmla="*/ 1814 w 2786"/>
                <a:gd name="T5" fmla="*/ 1983 h 4994"/>
                <a:gd name="T6" fmla="*/ 1103 w 2786"/>
                <a:gd name="T7" fmla="*/ 3385 h 4994"/>
                <a:gd name="T8" fmla="*/ 748 w 2786"/>
                <a:gd name="T9" fmla="*/ 4021 h 4994"/>
                <a:gd name="T10" fmla="*/ 448 w 2786"/>
                <a:gd name="T11" fmla="*/ 4451 h 4994"/>
                <a:gd name="T12" fmla="*/ 0 w 2786"/>
                <a:gd name="T13" fmla="*/ 4994 h 4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6" h="4994">
                  <a:moveTo>
                    <a:pt x="2786" y="0"/>
                  </a:moveTo>
                  <a:cubicBezTo>
                    <a:pt x="2736" y="122"/>
                    <a:pt x="2649" y="399"/>
                    <a:pt x="2487" y="730"/>
                  </a:cubicBezTo>
                  <a:cubicBezTo>
                    <a:pt x="2325" y="1061"/>
                    <a:pt x="2045" y="1540"/>
                    <a:pt x="1814" y="1983"/>
                  </a:cubicBezTo>
                  <a:cubicBezTo>
                    <a:pt x="1583" y="2426"/>
                    <a:pt x="1281" y="3045"/>
                    <a:pt x="1103" y="3385"/>
                  </a:cubicBezTo>
                  <a:cubicBezTo>
                    <a:pt x="925" y="3725"/>
                    <a:pt x="857" y="3843"/>
                    <a:pt x="748" y="4021"/>
                  </a:cubicBezTo>
                  <a:cubicBezTo>
                    <a:pt x="639" y="4199"/>
                    <a:pt x="573" y="4289"/>
                    <a:pt x="448" y="4451"/>
                  </a:cubicBezTo>
                  <a:cubicBezTo>
                    <a:pt x="323" y="4613"/>
                    <a:pt x="93" y="4881"/>
                    <a:pt x="0" y="4994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sz="160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320" y="1707"/>
              <a:ext cx="3650" cy="5442"/>
            </a:xfrm>
            <a:custGeom>
              <a:avLst/>
              <a:gdLst>
                <a:gd name="T0" fmla="*/ 3650 w 3650"/>
                <a:gd name="T1" fmla="*/ 0 h 5442"/>
                <a:gd name="T2" fmla="*/ 1874 w 3650"/>
                <a:gd name="T3" fmla="*/ 182 h 5442"/>
                <a:gd name="T4" fmla="*/ 976 w 3650"/>
                <a:gd name="T5" fmla="*/ 818 h 5442"/>
                <a:gd name="T6" fmla="*/ 153 w 3650"/>
                <a:gd name="T7" fmla="*/ 2327 h 5442"/>
                <a:gd name="T8" fmla="*/ 60 w 3650"/>
                <a:gd name="T9" fmla="*/ 3372 h 5442"/>
                <a:gd name="T10" fmla="*/ 378 w 3650"/>
                <a:gd name="T11" fmla="*/ 4664 h 5442"/>
                <a:gd name="T12" fmla="*/ 789 w 3650"/>
                <a:gd name="T13" fmla="*/ 5442 h 5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0" h="5442">
                  <a:moveTo>
                    <a:pt x="3650" y="0"/>
                  </a:moveTo>
                  <a:cubicBezTo>
                    <a:pt x="3354" y="27"/>
                    <a:pt x="2320" y="46"/>
                    <a:pt x="1874" y="182"/>
                  </a:cubicBezTo>
                  <a:cubicBezTo>
                    <a:pt x="1428" y="318"/>
                    <a:pt x="1263" y="461"/>
                    <a:pt x="976" y="818"/>
                  </a:cubicBezTo>
                  <a:cubicBezTo>
                    <a:pt x="689" y="1176"/>
                    <a:pt x="306" y="1901"/>
                    <a:pt x="153" y="2327"/>
                  </a:cubicBezTo>
                  <a:cubicBezTo>
                    <a:pt x="0" y="2753"/>
                    <a:pt x="23" y="2983"/>
                    <a:pt x="60" y="3372"/>
                  </a:cubicBezTo>
                  <a:cubicBezTo>
                    <a:pt x="97" y="3761"/>
                    <a:pt x="257" y="4319"/>
                    <a:pt x="378" y="4664"/>
                  </a:cubicBezTo>
                  <a:cubicBezTo>
                    <a:pt x="499" y="5009"/>
                    <a:pt x="704" y="5280"/>
                    <a:pt x="789" y="5442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 sz="1600"/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auto">
            <a:xfrm>
              <a:off x="5454" y="1164"/>
              <a:ext cx="2438" cy="102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dk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dk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Développement de la pratique réflexive</a:t>
              </a:r>
              <a:endParaRPr lang="fr-F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auto">
            <a:xfrm>
              <a:off x="9287" y="7229"/>
              <a:ext cx="1915" cy="10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dk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dk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Transmission d’apports théoriques</a:t>
              </a:r>
              <a:endParaRPr lang="fr-F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2154" y="7260"/>
              <a:ext cx="2148" cy="11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lumMod val="100000"/>
                    <a:lumOff val="0"/>
                  </a:schemeClr>
                </a:gs>
                <a:gs pos="100000">
                  <a:schemeClr val="dk1">
                    <a:lumMod val="40000"/>
                    <a:lumOff val="60000"/>
                  </a:schemeClr>
                </a:gs>
              </a:gsLst>
              <a:lin ang="5400000" scaled="1"/>
            </a:gradFill>
            <a:ln w="12700">
              <a:solidFill>
                <a:schemeClr val="dk1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28398" dir="3806097" algn="ctr" rotWithShape="0">
                <a:schemeClr val="lt1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Transformation des pratiques professionnelles</a:t>
              </a:r>
              <a:endParaRPr lang="fr-FR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2" descr="5 %"/>
            <p:cNvSpPr>
              <a:spLocks noChangeArrowheads="1"/>
            </p:cNvSpPr>
            <p:nvPr/>
          </p:nvSpPr>
          <p:spPr bwMode="auto">
            <a:xfrm>
              <a:off x="1852" y="2554"/>
              <a:ext cx="2544" cy="137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Construction </a:t>
              </a: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d’un savoir analyser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3" descr="Sphères"/>
            <p:cNvSpPr>
              <a:spLocks noChangeArrowheads="1"/>
            </p:cNvSpPr>
            <p:nvPr/>
          </p:nvSpPr>
          <p:spPr bwMode="auto">
            <a:xfrm>
              <a:off x="8377" y="2554"/>
              <a:ext cx="2544" cy="12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Construction </a:t>
              </a: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d’un savoir analyser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4" descr="5 %"/>
            <p:cNvSpPr>
              <a:spLocks noChangeArrowheads="1"/>
            </p:cNvSpPr>
            <p:nvPr/>
          </p:nvSpPr>
          <p:spPr bwMode="auto">
            <a:xfrm>
              <a:off x="1427" y="5028"/>
              <a:ext cx="2655" cy="1517"/>
            </a:xfrm>
            <a:prstGeom prst="ellipse">
              <a:avLst/>
            </a:prstGeom>
            <a:pattFill prst="pct5">
              <a:fgClr>
                <a:schemeClr val="bg1">
                  <a:lumMod val="75000"/>
                  <a:lumOff val="0"/>
                </a:schemeClr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Transformation </a:t>
              </a: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l’activité cognitive en cours d’action et sur l’action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5" descr="noir)"/>
            <p:cNvSpPr>
              <a:spLocks noChangeArrowheads="1"/>
            </p:cNvSpPr>
            <p:nvPr/>
          </p:nvSpPr>
          <p:spPr bwMode="auto">
            <a:xfrm>
              <a:off x="6279" y="3873"/>
              <a:ext cx="2229" cy="1379"/>
            </a:xfrm>
            <a:prstGeom prst="ellipse">
              <a:avLst/>
            </a:prstGeom>
            <a:pattFill prst="ltDnDiag">
              <a:fgClr>
                <a:schemeClr val="bg1">
                  <a:lumMod val="95000"/>
                  <a:lumOff val="0"/>
                </a:schemeClr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Enrichissement </a:t>
              </a: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 objets analysés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6" descr="Sphères"/>
            <p:cNvSpPr>
              <a:spLocks noChangeArrowheads="1"/>
            </p:cNvSpPr>
            <p:nvPr/>
          </p:nvSpPr>
          <p:spPr bwMode="auto">
            <a:xfrm>
              <a:off x="9093" y="4398"/>
              <a:ext cx="2395" cy="2147"/>
            </a:xfrm>
            <a:prstGeom prst="ellipse">
              <a:avLst/>
            </a:prstGeom>
            <a:pattFill prst="sphere">
              <a:fgClr>
                <a:schemeClr val="bg1">
                  <a:lumMod val="95000"/>
                  <a:lumOff val="0"/>
                </a:schemeClr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Demande </a:t>
              </a: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connaissances (institutionnelles, scientifiques, professionnelles)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7" descr="Grands confettis"/>
            <p:cNvSpPr>
              <a:spLocks noChangeArrowheads="1"/>
            </p:cNvSpPr>
            <p:nvPr/>
          </p:nvSpPr>
          <p:spPr bwMode="auto">
            <a:xfrm>
              <a:off x="4661" y="2729"/>
              <a:ext cx="2151" cy="1106"/>
            </a:xfrm>
            <a:prstGeom prst="ellipse">
              <a:avLst/>
            </a:prstGeom>
            <a:pattFill prst="lgConfetti">
              <a:fgClr>
                <a:schemeClr val="bg1">
                  <a:lumMod val="95000"/>
                  <a:lumOff val="0"/>
                </a:schemeClr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Acceptation </a:t>
              </a: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la complexité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38" descr="Grands confettis"/>
            <p:cNvSpPr>
              <a:spLocks noChangeArrowheads="1"/>
            </p:cNvSpPr>
            <p:nvPr/>
          </p:nvSpPr>
          <p:spPr bwMode="auto">
            <a:xfrm>
              <a:off x="4007" y="4005"/>
              <a:ext cx="2300" cy="1451"/>
            </a:xfrm>
            <a:prstGeom prst="ellipse">
              <a:avLst/>
            </a:prstGeom>
            <a:pattFill prst="lgConfetti">
              <a:fgClr>
                <a:schemeClr val="bg1">
                  <a:lumMod val="95000"/>
                  <a:lumOff val="0"/>
                </a:schemeClr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Transformation </a:t>
              </a: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du rapport affectif à la pratique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39" descr="Briques diagonales"/>
            <p:cNvSpPr>
              <a:spLocks noChangeArrowheads="1"/>
            </p:cNvSpPr>
            <p:nvPr/>
          </p:nvSpPr>
          <p:spPr bwMode="auto">
            <a:xfrm>
              <a:off x="6947" y="6850"/>
              <a:ext cx="1964" cy="12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Construction </a:t>
              </a: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nouveaux savoirs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0" descr="Briques diagonales"/>
            <p:cNvSpPr>
              <a:spLocks noChangeArrowheads="1"/>
            </p:cNvSpPr>
            <p:nvPr/>
          </p:nvSpPr>
          <p:spPr bwMode="auto">
            <a:xfrm>
              <a:off x="4830" y="6806"/>
              <a:ext cx="1982" cy="16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600" b="1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Mobilisation </a:t>
              </a:r>
              <a:r>
                <a:rPr lang="fr-FR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nouveaux savoirs dans l’action</a:t>
              </a:r>
              <a:endPara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AutoShape 41"/>
            <p:cNvCxnSpPr>
              <a:cxnSpLocks noChangeShapeType="1"/>
            </p:cNvCxnSpPr>
            <p:nvPr/>
          </p:nvCxnSpPr>
          <p:spPr bwMode="auto">
            <a:xfrm>
              <a:off x="4007" y="3820"/>
              <a:ext cx="295" cy="356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ZoneTexte 44"/>
          <p:cNvSpPr txBox="1"/>
          <p:nvPr/>
        </p:nvSpPr>
        <p:spPr>
          <a:xfrm>
            <a:off x="136749" y="6444022"/>
            <a:ext cx="691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 de Vacher 2015 :  </a:t>
            </a:r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Construire une pratique réflexive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Boeck.</a:t>
            </a:r>
            <a:endParaRPr lang="fr-F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30467"/>
            <a:ext cx="498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 Rounded MT Bold" panose="020F0704030504030204" pitchFamily="34" charset="0"/>
              </a:rPr>
              <a:t>Du côté de la formation </a:t>
            </a:r>
            <a:r>
              <a:rPr lang="fr-FR" dirty="0" smtClean="0">
                <a:latin typeface="Arial Rounded MT Bold" panose="020F0704030504030204" pitchFamily="34" charset="0"/>
              </a:rPr>
              <a:t>: place des savoirs</a:t>
            </a:r>
          </a:p>
          <a:p>
            <a:r>
              <a:rPr lang="fr-FR" dirty="0" smtClean="0">
                <a:latin typeface="Arial Rounded MT Bold" panose="020F0704030504030204" pitchFamily="34" charset="0"/>
              </a:rPr>
              <a:t>Exemple dans ARPPEGE </a:t>
            </a:r>
            <a:endParaRPr lang="fr-FR" dirty="0"/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8198821" y="17847"/>
            <a:ext cx="3926205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>
                <a:hlinkClick r:id="rId2"/>
              </a:rPr>
              <a:t>http://www.analysedepratique.org/?p=1639</a:t>
            </a:r>
            <a:endParaRPr lang="fr-FR" altLang="fr-FR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/>
              <a:t> </a:t>
            </a:r>
            <a:r>
              <a:rPr lang="fr-FR" altLang="fr-FR" sz="1600" dirty="0">
                <a:hlinkClick r:id="rId3"/>
              </a:rPr>
              <a:t>http://www.analysedepratique.org/?</a:t>
            </a:r>
            <a:r>
              <a:rPr lang="fr-FR" altLang="fr-FR" sz="1600" dirty="0" smtClean="0">
                <a:hlinkClick r:id="rId3"/>
              </a:rPr>
              <a:t>p=1379</a:t>
            </a:r>
            <a:endParaRPr lang="fr-FR" altLang="fr-FR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grpSp>
        <p:nvGrpSpPr>
          <p:cNvPr id="3" name="Groupe 2"/>
          <p:cNvGrpSpPr/>
          <p:nvPr/>
        </p:nvGrpSpPr>
        <p:grpSpPr>
          <a:xfrm>
            <a:off x="0" y="404664"/>
            <a:ext cx="11401425" cy="6264696"/>
            <a:chOff x="0" y="404664"/>
            <a:chExt cx="8836025" cy="6264696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0" y="404664"/>
              <a:ext cx="8836025" cy="6264696"/>
              <a:chOff x="486" y="374"/>
              <a:chExt cx="15332" cy="10043"/>
            </a:xfrm>
          </p:grpSpPr>
          <p:cxnSp>
            <p:nvCxnSpPr>
              <p:cNvPr id="6" name="AutoShape 3"/>
              <p:cNvCxnSpPr>
                <a:cxnSpLocks noChangeShapeType="1"/>
              </p:cNvCxnSpPr>
              <p:nvPr/>
            </p:nvCxnSpPr>
            <p:spPr bwMode="auto">
              <a:xfrm flipH="1" flipV="1">
                <a:off x="5597" y="632"/>
                <a:ext cx="3779" cy="142"/>
              </a:xfrm>
              <a:prstGeom prst="straightConnector1">
                <a:avLst/>
              </a:prstGeom>
              <a:noFill/>
              <a:ln w="57150">
                <a:solidFill>
                  <a:srgbClr val="76923C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>
                <a:off x="1547" y="1413"/>
                <a:ext cx="8621" cy="669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BE5F1"/>
                  </a:gs>
                  <a:gs pos="100000">
                    <a:srgbClr val="DBE5F1">
                      <a:gamma/>
                      <a:shade val="86275"/>
                      <a:invGamma/>
                    </a:srgbClr>
                  </a:gs>
                </a:gsLst>
                <a:lin ang="5400000" scaled="1"/>
              </a:gradFill>
              <a:ln w="31750">
                <a:round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DBE5F1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0" i="0" u="none" strike="noStrike" cap="none" normalizeH="0" baseline="0" dirty="0" smtClean="0">
                    <a:ln>
                      <a:noFill/>
                    </a:ln>
                    <a:solidFill>
                      <a:srgbClr val="548DD4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Sujet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10675" y="1363"/>
                <a:ext cx="5143" cy="798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EAF1DD"/>
                  </a:gs>
                  <a:gs pos="100000">
                    <a:srgbClr val="EAF1DD">
                      <a:gamma/>
                      <a:tint val="85882"/>
                      <a:invGamma/>
                    </a:srgbClr>
                  </a:gs>
                </a:gsLst>
                <a:lin ang="5400000" scaled="1"/>
              </a:gradFill>
              <a:ln w="63500">
                <a:round/>
                <a:headEnd/>
                <a:tailEnd/>
              </a:ln>
              <a:effectLst/>
              <a:scene3d>
                <a:camera prst="legacyPerspectiveTopRight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AF1DD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200" b="0" i="0" u="none" strike="noStrike" cap="none" normalizeH="0" baseline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Situation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9407" y="1908"/>
                <a:ext cx="2820" cy="5797"/>
              </a:xfrm>
              <a:prstGeom prst="rect">
                <a:avLst/>
              </a:prstGeom>
              <a:solidFill>
                <a:srgbClr val="F2DBDB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2DBDB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C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O    </a:t>
                </a:r>
                <a:r>
                  <a:rPr kumimoji="0" lang="fr-F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 </a:t>
                </a:r>
                <a:endPara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M  </a:t>
                </a:r>
                <a:endParaRPr kumimoji="0" lang="fr-FR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P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N</a:t>
                </a:r>
                <a:r>
                  <a:rPr kumimoji="0" lang="fr-F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    </a:t>
                </a:r>
                <a:endPara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C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E </a:t>
                </a:r>
                <a:r>
                  <a:rPr kumimoji="0" lang="fr-F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 </a:t>
                </a:r>
                <a:endPara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6736" y="2554"/>
                <a:ext cx="2170" cy="71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9BBB59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Représentations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>
                <a:off x="3101" y="2226"/>
                <a:ext cx="1945" cy="71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4F81BD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Savoirs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AutoShape 9"/>
              <p:cNvSpPr>
                <a:spLocks noChangeArrowheads="1"/>
              </p:cNvSpPr>
              <p:nvPr/>
            </p:nvSpPr>
            <p:spPr bwMode="auto">
              <a:xfrm rot="11140059">
                <a:off x="5205" y="2618"/>
                <a:ext cx="1328" cy="318"/>
              </a:xfrm>
              <a:prstGeom prst="notchedRightArrow">
                <a:avLst>
                  <a:gd name="adj1" fmla="val 50000"/>
                  <a:gd name="adj2" fmla="val 104403"/>
                </a:avLst>
              </a:prstGeom>
              <a:solidFill>
                <a:srgbClr val="9BBB59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2839" y="3610"/>
                <a:ext cx="2038" cy="101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Schèmes ou capacités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2839" y="5154"/>
                <a:ext cx="2038" cy="101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Ressources émotionnelles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>
                <a:off x="2839" y="6640"/>
                <a:ext cx="2038" cy="101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Ressources physiologiques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10920" y="7948"/>
                <a:ext cx="2372" cy="102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Ressources de l’environnement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 rot="429491">
                <a:off x="5046" y="4320"/>
                <a:ext cx="4114" cy="243"/>
              </a:xfrm>
              <a:prstGeom prst="rightArrow">
                <a:avLst>
                  <a:gd name="adj1" fmla="val 50000"/>
                  <a:gd name="adj2" fmla="val 423251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5B8B7"/>
                  </a:gs>
                </a:gsLst>
                <a:lin ang="5400000" scaled="1"/>
              </a:gradFill>
              <a:ln w="12700">
                <a:solidFill>
                  <a:srgbClr val="D99594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AutoShape 15"/>
              <p:cNvSpPr>
                <a:spLocks noChangeArrowheads="1"/>
              </p:cNvSpPr>
              <p:nvPr/>
            </p:nvSpPr>
            <p:spPr bwMode="auto">
              <a:xfrm rot="-613462">
                <a:off x="5046" y="5154"/>
                <a:ext cx="4114" cy="269"/>
              </a:xfrm>
              <a:prstGeom prst="rightArrow">
                <a:avLst>
                  <a:gd name="adj1" fmla="val 50000"/>
                  <a:gd name="adj2" fmla="val 38234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3BC"/>
                  </a:gs>
                </a:gsLst>
                <a:lin ang="5400000" scaled="1"/>
              </a:gradFill>
              <a:ln w="12700">
                <a:solidFill>
                  <a:srgbClr val="C2D69B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AutoShape 16"/>
              <p:cNvSpPr>
                <a:spLocks noChangeArrowheads="1"/>
              </p:cNvSpPr>
              <p:nvPr/>
            </p:nvSpPr>
            <p:spPr bwMode="auto">
              <a:xfrm rot="-1479882">
                <a:off x="4849" y="5998"/>
                <a:ext cx="4558" cy="243"/>
              </a:xfrm>
              <a:prstGeom prst="rightArrow">
                <a:avLst>
                  <a:gd name="adj1" fmla="val 50000"/>
                  <a:gd name="adj2" fmla="val 46893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BD4B4"/>
                  </a:gs>
                </a:gsLst>
                <a:lin ang="5400000" scaled="1"/>
              </a:gradFill>
              <a:ln w="12700">
                <a:solidFill>
                  <a:srgbClr val="FABF8F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AutoShape 17"/>
              <p:cNvSpPr>
                <a:spLocks noChangeArrowheads="1"/>
              </p:cNvSpPr>
              <p:nvPr/>
            </p:nvSpPr>
            <p:spPr bwMode="auto">
              <a:xfrm rot="12957403">
                <a:off x="6863" y="6680"/>
                <a:ext cx="4450" cy="2944"/>
              </a:xfrm>
              <a:custGeom>
                <a:avLst/>
                <a:gdLst>
                  <a:gd name="G0" fmla="+- 2816037 0 0"/>
                  <a:gd name="G1" fmla="+- 11233681 0 0"/>
                  <a:gd name="G2" fmla="+- 2816037 0 11233681"/>
                  <a:gd name="G3" fmla="+- 10800 0 0"/>
                  <a:gd name="G4" fmla="+- 0 0 2816037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10017 0 0"/>
                  <a:gd name="G9" fmla="+- 0 0 11233681"/>
                  <a:gd name="G10" fmla="+- 10017 0 2700"/>
                  <a:gd name="G11" fmla="cos G10 2816037"/>
                  <a:gd name="G12" fmla="sin G10 2816037"/>
                  <a:gd name="G13" fmla="cos 13500 2816037"/>
                  <a:gd name="G14" fmla="sin 13500 2816037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10017 1 2"/>
                  <a:gd name="G20" fmla="+- G19 5400 0"/>
                  <a:gd name="G21" fmla="cos G20 2816037"/>
                  <a:gd name="G22" fmla="sin G20 2816037"/>
                  <a:gd name="G23" fmla="+- G21 10800 0"/>
                  <a:gd name="G24" fmla="+- G12 G23 G22"/>
                  <a:gd name="G25" fmla="+- G22 G23 G11"/>
                  <a:gd name="G26" fmla="cos 10800 2816037"/>
                  <a:gd name="G27" fmla="sin 10800 2816037"/>
                  <a:gd name="G28" fmla="cos 10017 2816037"/>
                  <a:gd name="G29" fmla="sin 10017 2816037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11233681"/>
                  <a:gd name="G36" fmla="sin G34 11233681"/>
                  <a:gd name="G37" fmla="+/ 11233681 2816037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10017 G39"/>
                  <a:gd name="G43" fmla="sin 10017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3991 w 21600"/>
                  <a:gd name="T5" fmla="*/ 482 h 21600"/>
                  <a:gd name="T6" fmla="*/ 507 w 21600"/>
                  <a:gd name="T7" fmla="*/ 12354 h 21600"/>
                  <a:gd name="T8" fmla="*/ 13760 w 21600"/>
                  <a:gd name="T9" fmla="*/ 1230 h 21600"/>
                  <a:gd name="T10" fmla="*/ 20678 w 21600"/>
                  <a:gd name="T11" fmla="*/ 20001 h 21600"/>
                  <a:gd name="T12" fmla="*/ 16309 w 21600"/>
                  <a:gd name="T13" fmla="*/ 20157 h 21600"/>
                  <a:gd name="T14" fmla="*/ 16153 w 21600"/>
                  <a:gd name="T15" fmla="*/ 15787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8129" y="17627"/>
                    </a:moveTo>
                    <a:cubicBezTo>
                      <a:pt x="19856" y="15773"/>
                      <a:pt x="20817" y="13333"/>
                      <a:pt x="20817" y="10800"/>
                    </a:cubicBezTo>
                    <a:cubicBezTo>
                      <a:pt x="20817" y="5267"/>
                      <a:pt x="16332" y="783"/>
                      <a:pt x="10800" y="783"/>
                    </a:cubicBezTo>
                    <a:cubicBezTo>
                      <a:pt x="5267" y="783"/>
                      <a:pt x="783" y="5267"/>
                      <a:pt x="783" y="10800"/>
                    </a:cubicBezTo>
                    <a:cubicBezTo>
                      <a:pt x="782" y="11300"/>
                      <a:pt x="820" y="11800"/>
                      <a:pt x="895" y="12295"/>
                    </a:cubicBezTo>
                    <a:lnTo>
                      <a:pt x="121" y="12412"/>
                    </a:lnTo>
                    <a:cubicBezTo>
                      <a:pt x="40" y="11878"/>
                      <a:pt x="0" y="11339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3531"/>
                      <a:pt x="20564" y="16162"/>
                      <a:pt x="18702" y="18161"/>
                    </a:cubicBezTo>
                    <a:lnTo>
                      <a:pt x="20678" y="20001"/>
                    </a:lnTo>
                    <a:lnTo>
                      <a:pt x="16309" y="20157"/>
                    </a:lnTo>
                    <a:lnTo>
                      <a:pt x="16153" y="15787"/>
                    </a:lnTo>
                    <a:lnTo>
                      <a:pt x="18129" y="176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B6DDE8"/>
                  </a:gs>
                </a:gsLst>
                <a:lin ang="5400000" scaled="1"/>
              </a:gradFill>
              <a:ln w="12700">
                <a:solidFill>
                  <a:srgbClr val="92CDDC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05867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AutoShape 18"/>
              <p:cNvSpPr>
                <a:spLocks noChangeArrowheads="1"/>
              </p:cNvSpPr>
              <p:nvPr/>
            </p:nvSpPr>
            <p:spPr bwMode="auto">
              <a:xfrm>
                <a:off x="5775" y="3759"/>
                <a:ext cx="2039" cy="362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0" cmpd="thickThin">
                <a:solidFill>
                  <a:srgbClr val="F79646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Schème ou capacité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à mobiliser et configurer l’ensemble des ressources</a:t>
                </a:r>
                <a:endParaRPr kumimoji="0" lang="fr-F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 rot="5400000">
                <a:off x="3491" y="3021"/>
                <a:ext cx="860" cy="318"/>
              </a:xfrm>
              <a:prstGeom prst="notchedRightArrow">
                <a:avLst>
                  <a:gd name="adj1" fmla="val 50000"/>
                  <a:gd name="adj2" fmla="val 67610"/>
                </a:avLst>
              </a:prstGeom>
              <a:solidFill>
                <a:srgbClr val="4F81B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7675" y="564"/>
                <a:ext cx="6105" cy="3868"/>
              </a:xfrm>
              <a:custGeom>
                <a:avLst/>
                <a:gdLst/>
                <a:ahLst/>
                <a:cxnLst>
                  <a:cxn ang="0">
                    <a:pos x="5760" y="2189"/>
                  </a:cxn>
                  <a:cxn ang="0">
                    <a:pos x="4974" y="337"/>
                  </a:cxn>
                  <a:cxn ang="0">
                    <a:pos x="1010" y="169"/>
                  </a:cxn>
                  <a:cxn ang="0">
                    <a:pos x="0" y="973"/>
                  </a:cxn>
                </a:cxnLst>
                <a:rect l="0" t="0" r="r" b="b"/>
                <a:pathLst>
                  <a:path w="5766" h="2189">
                    <a:moveTo>
                      <a:pt x="5760" y="2189"/>
                    </a:moveTo>
                    <a:cubicBezTo>
                      <a:pt x="5763" y="1431"/>
                      <a:pt x="5766" y="674"/>
                      <a:pt x="4974" y="337"/>
                    </a:cubicBezTo>
                    <a:cubicBezTo>
                      <a:pt x="4182" y="0"/>
                      <a:pt x="1839" y="63"/>
                      <a:pt x="1010" y="169"/>
                    </a:cubicBezTo>
                    <a:cubicBezTo>
                      <a:pt x="181" y="275"/>
                      <a:pt x="168" y="839"/>
                      <a:pt x="0" y="973"/>
                    </a:cubicBezTo>
                  </a:path>
                </a:pathLst>
              </a:custGeom>
              <a:noFill/>
              <a:ln w="57150">
                <a:solidFill>
                  <a:srgbClr val="76923C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AutoShape 21"/>
              <p:cNvSpPr>
                <a:spLocks noChangeArrowheads="1"/>
              </p:cNvSpPr>
              <p:nvPr/>
            </p:nvSpPr>
            <p:spPr bwMode="auto">
              <a:xfrm>
                <a:off x="2359" y="374"/>
                <a:ext cx="2846" cy="842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1750">
                <a:solidFill>
                  <a:srgbClr val="C0504D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Connaissances ou savoirs savants/experts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AutoShape 22"/>
              <p:cNvSpPr>
                <a:spLocks noChangeArrowheads="1"/>
              </p:cNvSpPr>
              <p:nvPr/>
            </p:nvSpPr>
            <p:spPr bwMode="auto">
              <a:xfrm rot="5400000">
                <a:off x="3407" y="1459"/>
                <a:ext cx="1028" cy="318"/>
              </a:xfrm>
              <a:prstGeom prst="notchedRightArrow">
                <a:avLst>
                  <a:gd name="adj1" fmla="val 50000"/>
                  <a:gd name="adj2" fmla="val 80818"/>
                </a:avLst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651" y="6190"/>
                <a:ext cx="14307" cy="4227"/>
              </a:xfrm>
              <a:custGeom>
                <a:avLst/>
                <a:gdLst/>
                <a:ahLst/>
                <a:cxnLst>
                  <a:cxn ang="0">
                    <a:pos x="10919" y="0"/>
                  </a:cxn>
                  <a:cxn ang="0">
                    <a:pos x="10004" y="4318"/>
                  </a:cxn>
                  <a:cxn ang="0">
                    <a:pos x="1624" y="4170"/>
                  </a:cxn>
                  <a:cxn ang="0">
                    <a:pos x="258" y="1515"/>
                  </a:cxn>
                </a:cxnLst>
                <a:rect l="0" t="0" r="r" b="b"/>
                <a:pathLst>
                  <a:path w="11553" h="5013">
                    <a:moveTo>
                      <a:pt x="10919" y="0"/>
                    </a:moveTo>
                    <a:cubicBezTo>
                      <a:pt x="11236" y="1811"/>
                      <a:pt x="11553" y="3623"/>
                      <a:pt x="10004" y="4318"/>
                    </a:cubicBezTo>
                    <a:cubicBezTo>
                      <a:pt x="8455" y="5013"/>
                      <a:pt x="3248" y="4637"/>
                      <a:pt x="1624" y="4170"/>
                    </a:cubicBezTo>
                    <a:cubicBezTo>
                      <a:pt x="0" y="3703"/>
                      <a:pt x="129" y="2609"/>
                      <a:pt x="258" y="1515"/>
                    </a:cubicBezTo>
                  </a:path>
                </a:pathLst>
              </a:custGeom>
              <a:noFill/>
              <a:ln w="57150">
                <a:solidFill>
                  <a:srgbClr val="FFFF8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486" y="3815"/>
                <a:ext cx="1998" cy="4021"/>
              </a:xfrm>
              <a:custGeom>
                <a:avLst/>
                <a:gdLst/>
                <a:ahLst/>
                <a:cxnLst>
                  <a:cxn ang="0">
                    <a:pos x="446" y="3890"/>
                  </a:cxn>
                  <a:cxn ang="0">
                    <a:pos x="259" y="617"/>
                  </a:cxn>
                  <a:cxn ang="0">
                    <a:pos x="1998" y="188"/>
                  </a:cxn>
                </a:cxnLst>
                <a:rect l="0" t="0" r="r" b="b"/>
                <a:pathLst>
                  <a:path w="1998" h="3890">
                    <a:moveTo>
                      <a:pt x="446" y="3890"/>
                    </a:moveTo>
                    <a:cubicBezTo>
                      <a:pt x="223" y="2562"/>
                      <a:pt x="0" y="1234"/>
                      <a:pt x="259" y="617"/>
                    </a:cubicBezTo>
                    <a:cubicBezTo>
                      <a:pt x="518" y="0"/>
                      <a:pt x="1708" y="259"/>
                      <a:pt x="1998" y="188"/>
                    </a:cubicBezTo>
                  </a:path>
                </a:pathLst>
              </a:custGeom>
              <a:noFill/>
              <a:ln w="57150">
                <a:solidFill>
                  <a:srgbClr val="D99594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950" y="5470"/>
                <a:ext cx="1534" cy="2366"/>
              </a:xfrm>
              <a:custGeom>
                <a:avLst/>
                <a:gdLst/>
                <a:ahLst/>
                <a:cxnLst>
                  <a:cxn ang="0">
                    <a:pos x="0" y="2235"/>
                  </a:cxn>
                  <a:cxn ang="0">
                    <a:pos x="321" y="365"/>
                  </a:cxn>
                  <a:cxn ang="0">
                    <a:pos x="1384" y="47"/>
                  </a:cxn>
                </a:cxnLst>
                <a:rect l="0" t="0" r="r" b="b"/>
                <a:pathLst>
                  <a:path w="1384" h="2235">
                    <a:moveTo>
                      <a:pt x="0" y="2235"/>
                    </a:moveTo>
                    <a:cubicBezTo>
                      <a:pt x="45" y="1482"/>
                      <a:pt x="90" y="730"/>
                      <a:pt x="321" y="365"/>
                    </a:cubicBezTo>
                    <a:cubicBezTo>
                      <a:pt x="552" y="0"/>
                      <a:pt x="1207" y="100"/>
                      <a:pt x="1384" y="47"/>
                    </a:cubicBezTo>
                  </a:path>
                </a:pathLst>
              </a:custGeom>
              <a:noFill/>
              <a:ln w="57150">
                <a:solidFill>
                  <a:srgbClr val="B3CC82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950" y="6939"/>
                <a:ext cx="1534" cy="897"/>
              </a:xfrm>
              <a:custGeom>
                <a:avLst/>
                <a:gdLst/>
                <a:ahLst/>
                <a:cxnLst>
                  <a:cxn ang="0">
                    <a:pos x="0" y="766"/>
                  </a:cxn>
                  <a:cxn ang="0">
                    <a:pos x="449" y="149"/>
                  </a:cxn>
                  <a:cxn ang="0">
                    <a:pos x="1534" y="0"/>
                  </a:cxn>
                </a:cxnLst>
                <a:rect l="0" t="0" r="r" b="b"/>
                <a:pathLst>
                  <a:path w="1534" h="766">
                    <a:moveTo>
                      <a:pt x="0" y="766"/>
                    </a:moveTo>
                    <a:cubicBezTo>
                      <a:pt x="96" y="521"/>
                      <a:pt x="193" y="277"/>
                      <a:pt x="449" y="149"/>
                    </a:cubicBezTo>
                    <a:cubicBezTo>
                      <a:pt x="705" y="21"/>
                      <a:pt x="1119" y="10"/>
                      <a:pt x="1534" y="0"/>
                    </a:cubicBezTo>
                  </a:path>
                </a:pathLst>
              </a:custGeom>
              <a:noFill/>
              <a:ln w="57150">
                <a:solidFill>
                  <a:srgbClr val="FABF8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Text Box 27"/>
              <p:cNvSpPr txBox="1">
                <a:spLocks noChangeArrowheads="1"/>
              </p:cNvSpPr>
              <p:nvPr/>
            </p:nvSpPr>
            <p:spPr bwMode="auto">
              <a:xfrm>
                <a:off x="10002" y="2395"/>
                <a:ext cx="1721" cy="1215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99594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Expression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de la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compétence 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 Box 28"/>
              <p:cNvSpPr txBox="1">
                <a:spLocks noChangeArrowheads="1"/>
              </p:cNvSpPr>
              <p:nvPr/>
            </p:nvSpPr>
            <p:spPr bwMode="auto">
              <a:xfrm>
                <a:off x="10002" y="6241"/>
                <a:ext cx="1721" cy="1240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99594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jugement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de la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compétence </a:t>
                </a:r>
                <a:endPara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Text Box 29"/>
              <p:cNvSpPr txBox="1">
                <a:spLocks noChangeArrowheads="1"/>
              </p:cNvSpPr>
              <p:nvPr/>
            </p:nvSpPr>
            <p:spPr bwMode="auto">
              <a:xfrm>
                <a:off x="13237" y="3142"/>
                <a:ext cx="1679" cy="3048"/>
              </a:xfrm>
              <a:prstGeom prst="rect">
                <a:avLst/>
              </a:prstGeom>
              <a:solidFill>
                <a:srgbClr val="FDE9D9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DE9D9"/>
                </a:extrusionClr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flatTx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Action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ernard MT Condensed" pitchFamily="18" charset="0"/>
                  <a:cs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AutoShape 30"/>
              <p:cNvSpPr>
                <a:spLocks noChangeArrowheads="1"/>
              </p:cNvSpPr>
              <p:nvPr/>
            </p:nvSpPr>
            <p:spPr bwMode="auto">
              <a:xfrm>
                <a:off x="10920" y="4432"/>
                <a:ext cx="3010" cy="393"/>
              </a:xfrm>
              <a:prstGeom prst="leftRightArrow">
                <a:avLst>
                  <a:gd name="adj1" fmla="val 50000"/>
                  <a:gd name="adj2" fmla="val 153181"/>
                </a:avLst>
              </a:prstGeom>
              <a:solidFill>
                <a:srgbClr val="C0504D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Rectangle 31"/>
              <p:cNvSpPr>
                <a:spLocks noChangeArrowheads="1"/>
              </p:cNvSpPr>
              <p:nvPr/>
            </p:nvSpPr>
            <p:spPr bwMode="auto">
              <a:xfrm>
                <a:off x="5701" y="1711"/>
                <a:ext cx="1969" cy="633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0" i="0" u="none" strike="noStrike" cap="none" normalizeH="0" baseline="0" dirty="0" smtClean="0">
                    <a:ln>
                      <a:noFill/>
                    </a:ln>
                    <a:solidFill>
                      <a:srgbClr val="365F91"/>
                    </a:solidFill>
                    <a:effectLst/>
                    <a:latin typeface="Bernard MT Condensed" pitchFamily="18" charset="0"/>
                    <a:cs typeface="Arial" pitchFamily="34" charset="0"/>
                  </a:rPr>
                  <a:t>Cognition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" name="Ellipse 4"/>
            <p:cNvSpPr/>
            <p:nvPr/>
          </p:nvSpPr>
          <p:spPr>
            <a:xfrm>
              <a:off x="323528" y="5661248"/>
              <a:ext cx="2232248" cy="1008112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Motivation :</a:t>
              </a:r>
            </a:p>
            <a:p>
              <a:pPr algn="ctr"/>
              <a:r>
                <a:rPr lang="fr-FR" dirty="0" smtClean="0"/>
                <a:t>Intérêt, Sens, Désir</a:t>
              </a:r>
              <a:endParaRPr lang="fr-FR" dirty="0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69917">
            <a:off x="3009789" y="862849"/>
            <a:ext cx="3674836" cy="4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85762" y="214312"/>
            <a:ext cx="116871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Deux question de nature différente en ouverture :</a:t>
            </a:r>
          </a:p>
          <a:p>
            <a:endParaRPr lang="fr-FR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r>
              <a:rPr lang="fr-FR" sz="2800" b="1" dirty="0" smtClean="0">
                <a:latin typeface="Arial Rounded MT Bold" panose="020F0704030504030204" pitchFamily="34" charset="0"/>
              </a:rPr>
              <a:t>Est-ce que le degré d’autonomie qui est attribué à l’acteur dans le processus de professionnalisation engage l’émergence de nouveaux savoirs, de nouvelles capacités relatives à l’engagement éthique et à la responsabilité dans les métiers de l’humain ?</a:t>
            </a:r>
          </a:p>
          <a:p>
            <a:pPr algn="just"/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« </a:t>
            </a:r>
            <a:r>
              <a:rPr lang="fr-FR" sz="2800" b="1" i="1" dirty="0">
                <a:latin typeface="Arial Rounded MT Bold" panose="020F0704030504030204" pitchFamily="34" charset="0"/>
              </a:rPr>
              <a:t>Mais ce débat, important, pourrait cacher le vrai défi : faire d’une formation initiale centrée sur les savoirs pour enseigner une référence au-delà des examens, pour la pratique (Etienne et al., 2009). L’université peut transmettre et exiger des savoirs didactiques et pédagogiques. Peut-elle, sait-elle transformer le rapport à ces savoirs </a:t>
            </a:r>
            <a:r>
              <a:rPr lang="fr-FR" sz="2800" b="1" i="1" dirty="0" smtClean="0">
                <a:latin typeface="Arial Rounded MT Bold" panose="020F0704030504030204" pitchFamily="34" charset="0"/>
              </a:rPr>
              <a:t>?</a:t>
            </a:r>
            <a:r>
              <a:rPr lang="fr-FR" sz="2800" dirty="0" smtClean="0"/>
              <a:t> » (Perrenoud 2010, p 126)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508989" y="6457681"/>
            <a:ext cx="332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Rounded MT Bold" panose="020F0704030504030204" pitchFamily="34" charset="0"/>
              </a:rPr>
              <a:t>Merci de votre attention…</a:t>
            </a:r>
            <a:endParaRPr lang="fr-FR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398134" y="-111729"/>
            <a:ext cx="1628765" cy="295036"/>
          </a:xfrm>
        </p:spPr>
        <p:txBody>
          <a:bodyPr/>
          <a:lstStyle/>
          <a:p>
            <a:r>
              <a:rPr lang="en-US" dirty="0" smtClean="0"/>
              <a:t>vacher@univ-corse.fr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144"/>
            <a:ext cx="12192000" cy="67556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100" dirty="0" err="1" smtClean="0"/>
              <a:t>Altet</a:t>
            </a:r>
            <a:r>
              <a:rPr lang="fr-FR" sz="1100" dirty="0" smtClean="0"/>
              <a:t>, </a:t>
            </a:r>
            <a:r>
              <a:rPr lang="fr-FR" sz="1100" dirty="0"/>
              <a:t>M. (1994). </a:t>
            </a:r>
            <a:r>
              <a:rPr lang="fr-FR" sz="1100" i="1" dirty="0"/>
              <a:t>La formation professionnelle des enseignants</a:t>
            </a:r>
            <a:r>
              <a:rPr lang="fr-FR" sz="1100" dirty="0"/>
              <a:t>. Paris : </a:t>
            </a:r>
            <a:r>
              <a:rPr lang="fr-FR" sz="1100" dirty="0" smtClean="0"/>
              <a:t>PUF.</a:t>
            </a:r>
          </a:p>
          <a:p>
            <a:pPr>
              <a:spcAft>
                <a:spcPts val="1200"/>
              </a:spcAft>
            </a:pPr>
            <a:r>
              <a:rPr lang="fr-FR" sz="1100" dirty="0" err="1" smtClean="0"/>
              <a:t>Altet</a:t>
            </a:r>
            <a:r>
              <a:rPr lang="fr-FR" sz="1100" dirty="0"/>
              <a:t>, M. (2012). </a:t>
            </a:r>
            <a:r>
              <a:rPr lang="fr-FR" sz="1100" i="1" dirty="0"/>
              <a:t>Les compétences de l’enseignant professionnel : entre savoirs, schèmes d’action et adaptation, le savoir analyser</a:t>
            </a:r>
            <a:r>
              <a:rPr lang="fr-FR" sz="1100" dirty="0"/>
              <a:t>. L. </a:t>
            </a:r>
            <a:r>
              <a:rPr lang="fr-FR" sz="1100" dirty="0" err="1"/>
              <a:t>Paquay</a:t>
            </a:r>
            <a:r>
              <a:rPr lang="fr-FR" sz="1100" dirty="0"/>
              <a:t>, M. </a:t>
            </a:r>
            <a:r>
              <a:rPr lang="fr-FR" sz="1100" dirty="0" err="1"/>
              <a:t>Altet</a:t>
            </a:r>
            <a:r>
              <a:rPr lang="fr-FR" sz="1100" dirty="0"/>
              <a:t>, E. Charlier, &amp; P. Perrenoud. (</a:t>
            </a:r>
            <a:r>
              <a:rPr lang="fr-FR" sz="1100" dirty="0" err="1"/>
              <a:t>Eds</a:t>
            </a:r>
            <a:r>
              <a:rPr lang="fr-FR" sz="1100" dirty="0"/>
              <a:t>). Former des enseignants professionnels : Quelles stratégies ? Quelles compétences ? (pp. 28-40). (4è éd.). Bruxelles : De Boeck.</a:t>
            </a:r>
          </a:p>
          <a:p>
            <a:pPr>
              <a:spcAft>
                <a:spcPts val="1200"/>
              </a:spcAft>
            </a:pPr>
            <a:r>
              <a:rPr lang="fr-FR" sz="1100" dirty="0"/>
              <a:t>Béguin, P. et Clot, Y. (2004), Action située dans le développement de l’activité. </a:t>
            </a:r>
            <a:r>
              <a:rPr lang="fr-FR" sz="1100" i="1" dirty="0"/>
              <a:t>Activités</a:t>
            </a:r>
            <a:r>
              <a:rPr lang="fr-FR" sz="1100" dirty="0"/>
              <a:t>, vol.1, n° 2, p. 35-49.</a:t>
            </a:r>
          </a:p>
          <a:p>
            <a:pPr>
              <a:spcAft>
                <a:spcPts val="1200"/>
              </a:spcAft>
            </a:pPr>
            <a:r>
              <a:rPr lang="fr-FR" sz="1100" dirty="0"/>
              <a:t>Clot Y</a:t>
            </a:r>
            <a:r>
              <a:rPr lang="fr-FR" sz="1100" dirty="0" smtClean="0"/>
              <a:t>. </a:t>
            </a:r>
            <a:r>
              <a:rPr lang="fr-FR" sz="1100" dirty="0"/>
              <a:t>(1999), </a:t>
            </a:r>
            <a:r>
              <a:rPr lang="fr-FR" sz="1100" i="1" dirty="0"/>
              <a:t>La fonction psychologique du </a:t>
            </a:r>
            <a:r>
              <a:rPr lang="fr-FR" sz="1100" i="1" dirty="0" smtClean="0"/>
              <a:t>travail</a:t>
            </a:r>
            <a:r>
              <a:rPr lang="fr-FR" sz="1100" dirty="0"/>
              <a:t>.</a:t>
            </a:r>
            <a:r>
              <a:rPr lang="fr-FR" sz="1100" dirty="0" smtClean="0"/>
              <a:t> </a:t>
            </a:r>
            <a:r>
              <a:rPr lang="fr-FR" sz="1100" dirty="0"/>
              <a:t>Paris : PUF.</a:t>
            </a:r>
          </a:p>
          <a:p>
            <a:pPr>
              <a:spcAft>
                <a:spcPts val="1200"/>
              </a:spcAft>
            </a:pPr>
            <a:r>
              <a:rPr lang="fr-FR" sz="1100" dirty="0" err="1" smtClean="0"/>
              <a:t>Fumat</a:t>
            </a:r>
            <a:r>
              <a:rPr lang="fr-FR" sz="1100" dirty="0"/>
              <a:t>, Y., </a:t>
            </a:r>
            <a:r>
              <a:rPr lang="fr-FR" sz="1100" dirty="0" err="1"/>
              <a:t>Vincens</a:t>
            </a:r>
            <a:r>
              <a:rPr lang="fr-FR" sz="1100" dirty="0"/>
              <a:t>, C., &amp; Etienne, R. (2003). </a:t>
            </a:r>
            <a:r>
              <a:rPr lang="fr-FR" sz="1100" i="1" dirty="0"/>
              <a:t>Analyser les situations éducatives</a:t>
            </a:r>
            <a:r>
              <a:rPr lang="fr-FR" sz="1100" dirty="0"/>
              <a:t>. Issy-les-Moulineaux </a:t>
            </a:r>
            <a:r>
              <a:rPr lang="fr-FR" sz="1100" dirty="0" smtClean="0"/>
              <a:t>: ESF </a:t>
            </a:r>
            <a:r>
              <a:rPr lang="fr-FR" sz="1100" dirty="0"/>
              <a:t>éditeur</a:t>
            </a:r>
            <a:r>
              <a:rPr lang="fr-FR" sz="1100" dirty="0" smtClean="0"/>
              <a:t>.</a:t>
            </a:r>
          </a:p>
          <a:p>
            <a:r>
              <a:rPr lang="fr-FR" sz="1100" dirty="0" err="1" smtClean="0"/>
              <a:t>Goigoux</a:t>
            </a:r>
            <a:r>
              <a:rPr lang="fr-FR" sz="1100" dirty="0" smtClean="0"/>
              <a:t>, R. et Serres, G. (2015), </a:t>
            </a:r>
            <a:r>
              <a:rPr lang="fr-FR" sz="1100" dirty="0"/>
              <a:t>Analyse du travail </a:t>
            </a:r>
            <a:r>
              <a:rPr lang="fr-FR" sz="1100" i="1" dirty="0"/>
              <a:t>pour</a:t>
            </a:r>
            <a:r>
              <a:rPr lang="fr-FR" sz="1100" dirty="0"/>
              <a:t> la formation et </a:t>
            </a:r>
            <a:r>
              <a:rPr lang="fr-FR" sz="1100" i="1" dirty="0"/>
              <a:t>en</a:t>
            </a:r>
            <a:r>
              <a:rPr lang="fr-FR" sz="1100" dirty="0"/>
              <a:t> formation </a:t>
            </a:r>
            <a:r>
              <a:rPr lang="fr-FR" sz="1100" dirty="0" smtClean="0"/>
              <a:t>de </a:t>
            </a:r>
            <a:r>
              <a:rPr lang="fr-FR" sz="1100" dirty="0"/>
              <a:t>formateurs </a:t>
            </a:r>
            <a:r>
              <a:rPr lang="fr-FR" sz="1100" dirty="0" smtClean="0"/>
              <a:t>d’enseignants, </a:t>
            </a:r>
            <a:r>
              <a:rPr lang="fr-FR" sz="1100" i="1" dirty="0"/>
              <a:t>Raisons éducatives, </a:t>
            </a:r>
            <a:r>
              <a:rPr lang="fr-FR" sz="1100" dirty="0"/>
              <a:t>n°19, </a:t>
            </a:r>
            <a:r>
              <a:rPr lang="fr-FR" sz="1100" dirty="0" smtClean="0"/>
              <a:t> (à paraître)</a:t>
            </a:r>
          </a:p>
          <a:p>
            <a:endParaRPr lang="fr-FR" sz="1100" dirty="0" smtClean="0"/>
          </a:p>
          <a:p>
            <a:pPr>
              <a:spcAft>
                <a:spcPts val="1200"/>
              </a:spcAft>
            </a:pPr>
            <a:r>
              <a:rPr lang="fr-FR" sz="1100" dirty="0" smtClean="0"/>
              <a:t>Lamy</a:t>
            </a:r>
            <a:r>
              <a:rPr lang="fr-FR" sz="1100" dirty="0"/>
              <a:t>, M. (2014). Quels liens entre l’Entretien d’Explicitation (EDE) et les analyses de pratiques professionnelles (APP) en groupe ? In </a:t>
            </a:r>
            <a:r>
              <a:rPr lang="fr-FR" sz="1100" i="1" dirty="0"/>
              <a:t>Revue de l’analyse de pratiques professionnelles, </a:t>
            </a:r>
            <a:r>
              <a:rPr lang="fr-FR" sz="1100" dirty="0"/>
              <a:t>2, pp 50-58</a:t>
            </a:r>
            <a:r>
              <a:rPr lang="fr-FR" sz="11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sz="1100" dirty="0" err="1" smtClean="0"/>
              <a:t>Lemosse</a:t>
            </a:r>
            <a:r>
              <a:rPr lang="fr-FR" sz="1100" dirty="0" smtClean="0"/>
              <a:t>, </a:t>
            </a:r>
            <a:r>
              <a:rPr lang="fr-FR" sz="1100" dirty="0"/>
              <a:t>M. (1989), « Le « professionnalisme » des enseignants: le point de vue anglais ». Recherche et formation, n°6, pp.55-66 </a:t>
            </a:r>
            <a:endParaRPr lang="fr-FR" sz="1100" dirty="0" smtClean="0"/>
          </a:p>
          <a:p>
            <a:pPr>
              <a:spcAft>
                <a:spcPts val="1200"/>
              </a:spcAft>
            </a:pPr>
            <a:r>
              <a:rPr lang="fr-FR" sz="1100" dirty="0" err="1" smtClean="0"/>
              <a:t>Pastré</a:t>
            </a:r>
            <a:r>
              <a:rPr lang="fr-FR" sz="1100" dirty="0"/>
              <a:t>, P. (2011). </a:t>
            </a:r>
            <a:r>
              <a:rPr lang="fr-FR" sz="1100" i="1" dirty="0"/>
              <a:t>La didactique professionnelle</a:t>
            </a:r>
            <a:r>
              <a:rPr lang="fr-FR" sz="1100" dirty="0"/>
              <a:t>. Approche anthropologique du développement chez l’adulte. Paris : </a:t>
            </a:r>
            <a:r>
              <a:rPr lang="fr-FR" sz="1100" dirty="0" smtClean="0"/>
              <a:t>PUF. </a:t>
            </a:r>
            <a:endParaRPr lang="fr-FR" sz="1100" dirty="0"/>
          </a:p>
          <a:p>
            <a:pPr>
              <a:spcAft>
                <a:spcPts val="1200"/>
              </a:spcAft>
            </a:pPr>
            <a:r>
              <a:rPr lang="fr-FR" sz="1100" dirty="0" err="1"/>
              <a:t>Pastré</a:t>
            </a:r>
            <a:r>
              <a:rPr lang="fr-FR" sz="1100" dirty="0"/>
              <a:t>, P., Mayen, P. &amp; </a:t>
            </a:r>
            <a:r>
              <a:rPr lang="fr-FR" sz="1100" dirty="0" err="1"/>
              <a:t>Vergnaud</a:t>
            </a:r>
            <a:r>
              <a:rPr lang="fr-FR" sz="1100" dirty="0"/>
              <a:t>, G. (2006). La didactique professionnelle</a:t>
            </a:r>
            <a:r>
              <a:rPr lang="fr-FR" sz="1100" i="1" dirty="0"/>
              <a:t>. Revue française </a:t>
            </a:r>
            <a:r>
              <a:rPr lang="fr-FR" sz="1100" dirty="0"/>
              <a:t>de pédagogie, </a:t>
            </a:r>
            <a:r>
              <a:rPr lang="fr-FR" sz="1100" i="1" dirty="0"/>
              <a:t>154</a:t>
            </a:r>
            <a:r>
              <a:rPr lang="fr-FR" sz="1100" dirty="0"/>
              <a:t>, 145-198</a:t>
            </a:r>
            <a:r>
              <a:rPr lang="fr-FR" sz="11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sz="1100" dirty="0" err="1"/>
              <a:t>Péaud</a:t>
            </a:r>
            <a:r>
              <a:rPr lang="fr-FR" sz="1100" dirty="0"/>
              <a:t>, P. (2013). Apprendre de l’expérience : l’analyse de pratiques. In </a:t>
            </a:r>
            <a:r>
              <a:rPr lang="fr-FR" sz="1100" i="1" dirty="0"/>
              <a:t> Revue de l’analyse de pratiques professionnelles</a:t>
            </a:r>
            <a:r>
              <a:rPr lang="fr-FR" sz="1100" dirty="0"/>
              <a:t>, 1, pp 34-38</a:t>
            </a:r>
            <a:r>
              <a:rPr lang="fr-FR" sz="11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sz="1100" dirty="0"/>
              <a:t>Perrenoud, Ph. (1996 </a:t>
            </a:r>
            <a:r>
              <a:rPr lang="fr-FR" sz="1100" dirty="0" smtClean="0"/>
              <a:t>). </a:t>
            </a:r>
            <a:r>
              <a:rPr lang="fr-FR" sz="1100" i="1" dirty="0"/>
              <a:t>Enseigner : agir dans l’urgence, décider dans l’incertitude. Savoirs et </a:t>
            </a:r>
            <a:r>
              <a:rPr lang="fr-FR" sz="1100" i="1" dirty="0" smtClean="0"/>
              <a:t>compétences </a:t>
            </a:r>
            <a:r>
              <a:rPr lang="fr-FR" sz="1100" i="1" dirty="0"/>
              <a:t>dans un métier </a:t>
            </a:r>
            <a:r>
              <a:rPr lang="fr-FR" sz="1100" i="1" dirty="0" smtClean="0"/>
              <a:t>complexe</a:t>
            </a:r>
            <a:r>
              <a:rPr lang="fr-FR" sz="1100" dirty="0" smtClean="0"/>
              <a:t>. Paris : </a:t>
            </a:r>
            <a:r>
              <a:rPr lang="fr-FR" sz="1100" dirty="0"/>
              <a:t>ESF.</a:t>
            </a:r>
            <a:endParaRPr lang="fr-FR" sz="1100" dirty="0" smtClean="0"/>
          </a:p>
          <a:p>
            <a:pPr>
              <a:spcAft>
                <a:spcPts val="1200"/>
              </a:spcAft>
            </a:pPr>
            <a:r>
              <a:rPr lang="fr-FR" sz="1100" dirty="0" smtClean="0"/>
              <a:t>Perrenoud </a:t>
            </a:r>
            <a:r>
              <a:rPr lang="fr-FR" sz="1100" dirty="0"/>
              <a:t>Philippe (2010). </a:t>
            </a:r>
            <a:r>
              <a:rPr lang="fr-FR" sz="1100" dirty="0" smtClean="0"/>
              <a:t> </a:t>
            </a:r>
            <a:r>
              <a:rPr lang="fr-FR" sz="1100" dirty="0"/>
              <a:t>Les processus de (dé)professionnalisation entre savoir, rapport au savoir et contrôle </a:t>
            </a:r>
            <a:r>
              <a:rPr lang="fr-FR" sz="1100" dirty="0" smtClean="0"/>
              <a:t>.</a:t>
            </a:r>
            <a:r>
              <a:rPr lang="fr-FR" sz="1100" dirty="0"/>
              <a:t> </a:t>
            </a:r>
            <a:r>
              <a:rPr lang="fr-FR" sz="1100" i="1" dirty="0"/>
              <a:t>Recherches en éducation</a:t>
            </a:r>
            <a:r>
              <a:rPr lang="fr-FR" sz="1100" dirty="0"/>
              <a:t>, n° 8, janvier, p. 121–126.</a:t>
            </a:r>
          </a:p>
          <a:p>
            <a:pPr>
              <a:spcAft>
                <a:spcPts val="1200"/>
              </a:spcAft>
            </a:pPr>
            <a:r>
              <a:rPr lang="fr-FR" sz="1100" dirty="0" smtClean="0"/>
              <a:t>Ria </a:t>
            </a:r>
            <a:r>
              <a:rPr lang="fr-FR" sz="1100" dirty="0"/>
              <a:t>L., &amp; Leblanc S. (2011). Conception de la plateforme de formation </a:t>
            </a:r>
            <a:r>
              <a:rPr lang="fr-FR" sz="1100" dirty="0" err="1"/>
              <a:t>Néopass@ction</a:t>
            </a:r>
            <a:r>
              <a:rPr lang="fr-FR" sz="1100" dirty="0"/>
              <a:t> à partir d’un observatoire de l’activité des enseignants débutants : enjeux et processus, </a:t>
            </a:r>
            <a:r>
              <a:rPr lang="fr-FR" sz="1100" i="1" dirty="0"/>
              <a:t>Activités</a:t>
            </a:r>
            <a:r>
              <a:rPr lang="fr-FR" sz="1100" dirty="0"/>
              <a:t>, vol. 2, n°8, pp.150-172</a:t>
            </a:r>
            <a:r>
              <a:rPr lang="fr-FR" sz="11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sz="1100" dirty="0" err="1" smtClean="0"/>
              <a:t>Schön</a:t>
            </a:r>
            <a:r>
              <a:rPr lang="fr-FR" sz="1100" dirty="0"/>
              <a:t>, D. (1994). </a:t>
            </a:r>
            <a:r>
              <a:rPr lang="fr-FR" sz="1100" i="1" dirty="0"/>
              <a:t>Le praticien réflexif : A la recherche du savoir caché dans l’agir </a:t>
            </a:r>
            <a:r>
              <a:rPr lang="fr-FR" sz="1100" i="1" dirty="0" smtClean="0"/>
              <a:t>professionnel</a:t>
            </a:r>
            <a:r>
              <a:rPr lang="fr-FR" sz="1100" dirty="0" smtClean="0"/>
              <a:t>. </a:t>
            </a:r>
            <a:r>
              <a:rPr lang="fr-FR" sz="1100" dirty="0"/>
              <a:t>Montréal : Les Editions Logiques. (Œuvre originale publiée en 1983).</a:t>
            </a:r>
            <a:endParaRPr lang="fr-FR" sz="1100" dirty="0" smtClean="0"/>
          </a:p>
          <a:p>
            <a:pPr>
              <a:spcAft>
                <a:spcPts val="1200"/>
              </a:spcAft>
            </a:pPr>
            <a:r>
              <a:rPr lang="fr-FR" sz="1100" dirty="0" err="1"/>
              <a:t>Samurçay</a:t>
            </a:r>
            <a:r>
              <a:rPr lang="fr-FR" sz="1100" dirty="0"/>
              <a:t> R. et </a:t>
            </a:r>
            <a:r>
              <a:rPr lang="fr-FR" sz="1100" dirty="0" err="1"/>
              <a:t>Pastré</a:t>
            </a:r>
            <a:r>
              <a:rPr lang="fr-FR" sz="1100" dirty="0"/>
              <a:t> P. (</a:t>
            </a:r>
            <a:r>
              <a:rPr lang="fr-FR" sz="1100" dirty="0" err="1"/>
              <a:t>dir</a:t>
            </a:r>
            <a:r>
              <a:rPr lang="fr-FR" sz="1100" dirty="0"/>
              <a:t>.), (2004), </a:t>
            </a:r>
            <a:r>
              <a:rPr lang="fr-FR" sz="1100" i="1" dirty="0"/>
              <a:t>Recherches en didactique </a:t>
            </a:r>
            <a:r>
              <a:rPr lang="fr-FR" sz="1100" i="1" dirty="0" smtClean="0"/>
              <a:t>professionnelle</a:t>
            </a:r>
            <a:r>
              <a:rPr lang="fr-FR" sz="1100" dirty="0"/>
              <a:t>.</a:t>
            </a:r>
            <a:r>
              <a:rPr lang="fr-FR" sz="1100" dirty="0" smtClean="0"/>
              <a:t> Toulouse : </a:t>
            </a:r>
            <a:r>
              <a:rPr lang="fr-FR" sz="1100" dirty="0" err="1" smtClean="0"/>
              <a:t>Octarès</a:t>
            </a:r>
            <a:r>
              <a:rPr lang="fr-FR" sz="1100" dirty="0"/>
              <a:t>.</a:t>
            </a:r>
            <a:r>
              <a:rPr lang="fr-FR" sz="1100" dirty="0" smtClean="0"/>
              <a:t>  </a:t>
            </a:r>
            <a:endParaRPr lang="fr-FR" sz="1100" dirty="0"/>
          </a:p>
          <a:p>
            <a:pPr>
              <a:spcAft>
                <a:spcPts val="1200"/>
              </a:spcAft>
            </a:pPr>
            <a:r>
              <a:rPr lang="fr-FR" sz="1100" dirty="0" smtClean="0"/>
              <a:t>Vacher, Y. (2015). Construire une pratique réflexive. </a:t>
            </a:r>
            <a:r>
              <a:rPr lang="fr-FR" sz="1100" dirty="0"/>
              <a:t>Bruxelles : De Boeck</a:t>
            </a:r>
            <a:r>
              <a:rPr lang="fr-FR" sz="11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sz="1100" dirty="0" err="1"/>
              <a:t>Vermersch</a:t>
            </a:r>
            <a:r>
              <a:rPr lang="fr-FR" sz="1100" dirty="0"/>
              <a:t> P., (1994). </a:t>
            </a:r>
            <a:r>
              <a:rPr lang="fr-FR" sz="1100" i="1" dirty="0"/>
              <a:t>L’entretien d’explicitation</a:t>
            </a:r>
            <a:r>
              <a:rPr lang="fr-FR" sz="1100" dirty="0"/>
              <a:t>. ESF, Paris</a:t>
            </a:r>
            <a:r>
              <a:rPr lang="fr-FR" sz="11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fr-FR" sz="1100" dirty="0" err="1" smtClean="0"/>
              <a:t>Wittorski</a:t>
            </a:r>
            <a:r>
              <a:rPr lang="fr-FR" sz="1100" dirty="0"/>
              <a:t>, R. (2005). </a:t>
            </a:r>
            <a:r>
              <a:rPr lang="fr-FR" sz="1100" i="1" dirty="0"/>
              <a:t>Formation, travail et professionnalisation</a:t>
            </a:r>
            <a:r>
              <a:rPr lang="fr-FR" sz="1100" dirty="0"/>
              <a:t>. Paris : L'Harmattan.</a:t>
            </a:r>
          </a:p>
          <a:p>
            <a:pPr>
              <a:spcAft>
                <a:spcPts val="1200"/>
              </a:spcAft>
            </a:pPr>
            <a:r>
              <a:rPr lang="fr-FR" sz="1100" dirty="0" err="1"/>
              <a:t>Wittorski</a:t>
            </a:r>
            <a:r>
              <a:rPr lang="fr-FR" sz="1100" dirty="0"/>
              <a:t>, R. (2007). </a:t>
            </a:r>
            <a:r>
              <a:rPr lang="fr-FR" sz="1100" i="1" dirty="0"/>
              <a:t>Professionnalisation et développement professionnel.</a:t>
            </a:r>
            <a:r>
              <a:rPr lang="fr-FR" sz="1100" dirty="0"/>
              <a:t> Paris : L'Harmattan. </a:t>
            </a:r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8303586" y="47646"/>
            <a:ext cx="4189095" cy="49921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Bibliographie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concept à la mode…</a:t>
            </a:r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3928" y="2107553"/>
            <a:ext cx="10058400" cy="1623607"/>
          </a:xfrm>
        </p:spPr>
        <p:txBody>
          <a:bodyPr>
            <a:noAutofit/>
          </a:bodyPr>
          <a:lstStyle/>
          <a:p>
            <a:pPr algn="just"/>
            <a:r>
              <a:rPr lang="fr-FR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quelles conséquences pour la formation ?</a:t>
            </a:r>
          </a:p>
          <a:p>
            <a:pPr algn="just"/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plus particulièrement du point de vue de la nature et la prise en compte des savoirs ?</a:t>
            </a:r>
            <a:endParaRPr lang="fr-FR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71837" y="4252664"/>
            <a:ext cx="8486129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réalable :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Processus de professionnalisation tenu pour acquis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une étude sur « l’efficacité professionnelle » du processus</a:t>
            </a:r>
          </a:p>
          <a:p>
            <a:pPr marL="342900" indent="-342900" algn="just">
              <a:buFontTx/>
              <a:buChar char="-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essai de clarification des savoirs émergents à partir de recherches et d’études bibliographiques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1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312" y="585788"/>
            <a:ext cx="6179344" cy="79353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Plan de l’intervention</a:t>
            </a:r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613" y="2188634"/>
            <a:ext cx="11701462" cy="402336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Professionnalisation: définition et problématique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Savoir situé : du côté du travail réel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Savoir analyser : du côté de la méthode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Savoir analyser : du côté du développement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6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571147"/>
              </p:ext>
            </p:extLst>
          </p:nvPr>
        </p:nvGraphicFramePr>
        <p:xfrm>
          <a:off x="4343400" y="731837"/>
          <a:ext cx="7472363" cy="57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75" y="71139"/>
            <a:ext cx="1186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Professionnalisation: définition et problématique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00062" y="2729829"/>
            <a:ext cx="3200400" cy="15316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6 logiques proposées par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Wittorski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6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296515"/>
              </p:ext>
            </p:extLst>
          </p:nvPr>
        </p:nvGraphicFramePr>
        <p:xfrm>
          <a:off x="4343400" y="731837"/>
          <a:ext cx="7472363" cy="57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75" y="71139"/>
            <a:ext cx="1186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Professionnalisation: définition et problématique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00062" y="2729829"/>
            <a:ext cx="3200400" cy="15316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6 logiques proposées par </a:t>
            </a:r>
            <a:r>
              <a:rPr lang="fr-F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Wittorski</a:t>
            </a:r>
            <a:endParaRPr lang="fr-F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0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84319" y="668807"/>
            <a:ext cx="8531131" cy="2745905"/>
          </a:xfrm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spcAft>
                <a:spcPts val="1200"/>
              </a:spcAft>
            </a:pP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 processus tourné vers l’intervention (action)</a:t>
            </a:r>
            <a:b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 processus de prise en compte du contexte professionnel réel (situé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différence profession/métier)</a:t>
            </a:r>
            <a:b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 processus </a:t>
            </a: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ncluant la réflexion</a:t>
            </a:r>
            <a:b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Un processus inscrit dans une culture professionnel</a:t>
            </a:r>
            <a:br>
              <a:rPr lang="fr-F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557963"/>
            <a:ext cx="1568639" cy="300037"/>
          </a:xfrm>
        </p:spPr>
        <p:txBody>
          <a:bodyPr/>
          <a:lstStyle/>
          <a:p>
            <a:r>
              <a:rPr lang="en-US" dirty="0" smtClean="0"/>
              <a:t>vacher@univ-corse.fr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75" y="71139"/>
            <a:ext cx="1186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Professionnalisation: définition et problématique</a:t>
            </a:r>
          </a:p>
        </p:txBody>
      </p:sp>
      <p:sp>
        <p:nvSpPr>
          <p:cNvPr id="11" name="Flèche courbée vers la droite 10"/>
          <p:cNvSpPr/>
          <p:nvPr/>
        </p:nvSpPr>
        <p:spPr>
          <a:xfrm rot="18884166">
            <a:off x="396923" y="2091859"/>
            <a:ext cx="1284256" cy="2678195"/>
          </a:xfrm>
          <a:prstGeom prst="curvedRightArrow">
            <a:avLst>
              <a:gd name="adj1" fmla="val 1337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71912" y="3167617"/>
            <a:ext cx="4854593" cy="16619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Incertitude, </a:t>
            </a:r>
          </a:p>
          <a:p>
            <a:pPr algn="ctr"/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Complexité,</a:t>
            </a:r>
          </a:p>
          <a:p>
            <a:pPr algn="ctr"/>
            <a:r>
              <a:rPr lang="fr-F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Contextualisation</a:t>
            </a:r>
          </a:p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(Perrenoud 1996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449799" y="4532710"/>
            <a:ext cx="5423114" cy="1846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nouveau cycle pour la formation : </a:t>
            </a:r>
          </a:p>
          <a:p>
            <a:pPr algn="ctr"/>
            <a:r>
              <a:rPr lang="fr-F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Pratique-Théorie-Pratique</a:t>
            </a:r>
          </a:p>
          <a:p>
            <a:pPr algn="ctr"/>
            <a:r>
              <a:rPr lang="fr-F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fr-F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émergence de savoirs</a:t>
            </a:r>
          </a:p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1996)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 rot="18145216">
            <a:off x="4076884" y="4493139"/>
            <a:ext cx="1242249" cy="2431203"/>
          </a:xfrm>
          <a:prstGeom prst="curvedRightArrow">
            <a:avLst>
              <a:gd name="adj1" fmla="val 13370"/>
              <a:gd name="adj2" fmla="val 50000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4089" y="5425262"/>
            <a:ext cx="214312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Voir une approche complémentaire de ces critères avec </a:t>
            </a:r>
            <a:r>
              <a:rPr lang="fr-FR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Lemosse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1989 et Perrenoud 2010 </a:t>
            </a:r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2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5866281" y="1846052"/>
            <a:ext cx="5835182" cy="42118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02706" y="1861541"/>
            <a:ext cx="4872038" cy="421184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 à enseigner</a:t>
            </a:r>
          </a:p>
          <a:p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avoir pour enseigner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25741" y="116687"/>
            <a:ext cx="11211927" cy="922972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Professionnalisation et savoir : émergence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 Situé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 analyser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pic>
        <p:nvPicPr>
          <p:cNvPr id="11" name="Picture 2" descr="https://encrypted-tbn3.gstatic.com/images?q=tbn:ANd9GcSka_2ctLXma6jDScwzheN3WfMou0vZiUsAt1HGnhAySrPe-pRUD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920" y="2661995"/>
            <a:ext cx="2071378" cy="2952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3872" y="2661995"/>
            <a:ext cx="2653797" cy="2952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5587" y="2597823"/>
            <a:ext cx="2692000" cy="38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9484"/>
            <a:ext cx="4091553" cy="1655993"/>
          </a:xfrm>
        </p:spPr>
        <p:txBody>
          <a:bodyPr>
            <a:normAutofit/>
          </a:bodyPr>
          <a:lstStyle/>
          <a:p>
            <a:pPr marL="742950" indent="-742950">
              <a:spcAft>
                <a:spcPts val="1800"/>
              </a:spcAft>
              <a:buFont typeface="+mj-lt"/>
              <a:buAutoNum type="arabicPeriod" startAt="2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Savoir situé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: du côté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du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travail réel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0" y="5729614"/>
            <a:ext cx="3983064" cy="971224"/>
          </a:xfrm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Vergnaud</a:t>
            </a:r>
            <a:r>
              <a:rPr lang="fr-F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Pastré</a:t>
            </a:r>
            <a:r>
              <a:rPr lang="fr-F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Mayen, Clot…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0734675" y="6437436"/>
            <a:ext cx="1457325" cy="409822"/>
          </a:xfrm>
        </p:spPr>
        <p:txBody>
          <a:bodyPr/>
          <a:lstStyle/>
          <a:p>
            <a:r>
              <a:rPr lang="en-US" dirty="0" smtClean="0"/>
              <a:t>vacher@univ-corse.fr</a:t>
            </a:r>
            <a:endParaRPr lang="en-US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71728483"/>
              </p:ext>
            </p:extLst>
          </p:nvPr>
        </p:nvGraphicFramePr>
        <p:xfrm>
          <a:off x="573209" y="1836657"/>
          <a:ext cx="10285291" cy="3727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019675" y="266997"/>
            <a:ext cx="60960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 à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enseigner : didactique des disciplines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 pour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enseigner : didactique professionnelle, psychologie du travail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3839" y="4295860"/>
            <a:ext cx="1329511" cy="234648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106" t="-9864" r="4106" b="9864"/>
          <a:stretch/>
        </p:blipFill>
        <p:spPr>
          <a:xfrm>
            <a:off x="10536360" y="1836657"/>
            <a:ext cx="1158630" cy="14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6035040" y="1831811"/>
            <a:ext cx="5485426" cy="40832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732495" y="1846052"/>
            <a:ext cx="5119666" cy="40832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 Rounded MT Bold" panose="020F0704030504030204" pitchFamily="34" charset="0"/>
              </a:rPr>
              <a:t>Du côté de la formation : exemples</a:t>
            </a:r>
            <a:endParaRPr lang="fr-FR" dirty="0">
              <a:latin typeface="Arial Rounded MT Bold" panose="020F0704030504030204" pitchFamily="34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096794" y="1634455"/>
            <a:ext cx="4937760" cy="736282"/>
          </a:xfrm>
        </p:spPr>
        <p:txBody>
          <a:bodyPr/>
          <a:lstStyle/>
          <a:p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NéOpass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formation de formateurs Clermont-Ferrand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89751" y="2567509"/>
            <a:ext cx="3038475" cy="2317281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vacher@univ-corse.fr</a:t>
            </a:r>
            <a:endParaRPr lang="en-US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883307" y="2224978"/>
            <a:ext cx="3674378" cy="2678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097587" y="4849118"/>
            <a:ext cx="5810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hlinkClick r:id="rId5"/>
              </a:rPr>
              <a:t>http://</a:t>
            </a:r>
            <a:r>
              <a:rPr lang="fr-FR" sz="1600" dirty="0" smtClean="0">
                <a:hlinkClick r:id="rId5"/>
              </a:rPr>
              <a:t>www.univ-bpclermont.fr/formation/formation/UBP-PROG20103.html</a:t>
            </a:r>
            <a:endParaRPr lang="fr-FR" sz="1600" dirty="0" smtClean="0"/>
          </a:p>
          <a:p>
            <a:r>
              <a:rPr lang="fr-FR" sz="1600" dirty="0" err="1"/>
              <a:t>Goigoux</a:t>
            </a:r>
            <a:r>
              <a:rPr lang="fr-FR" sz="1600" dirty="0"/>
              <a:t>, R. et Serres, G. </a:t>
            </a:r>
            <a:r>
              <a:rPr lang="fr-FR" sz="1600" i="1" dirty="0" smtClean="0"/>
              <a:t>Raisons </a:t>
            </a:r>
            <a:r>
              <a:rPr lang="fr-FR" sz="1600" i="1" dirty="0"/>
              <a:t>éducatives, </a:t>
            </a:r>
            <a:r>
              <a:rPr lang="fr-FR" sz="1600" dirty="0"/>
              <a:t>n°19, 2015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6794" y="4986052"/>
            <a:ext cx="3331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http://</a:t>
            </a:r>
            <a:r>
              <a:rPr lang="fr-FR" dirty="0" smtClean="0">
                <a:hlinkClick r:id="rId6"/>
              </a:rPr>
              <a:t>neo.ens-lyon.fr/neo</a:t>
            </a:r>
            <a:endParaRPr lang="fr-FR" dirty="0" smtClean="0"/>
          </a:p>
          <a:p>
            <a:r>
              <a:rPr lang="fr-FR" dirty="0" smtClean="0"/>
              <a:t>Des déplacements</a:t>
            </a:r>
            <a:r>
              <a:rPr lang="fr-FR" dirty="0" smtClean="0"/>
              <a:t>…</a:t>
            </a:r>
          </a:p>
          <a:p>
            <a:r>
              <a:rPr lang="fr-FR" dirty="0" smtClean="0"/>
              <a:t>Corps des FA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1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546</TotalTime>
  <Words>1060</Words>
  <Application>Microsoft Office PowerPoint</Application>
  <PresentationFormat>Grand écran</PresentationFormat>
  <Paragraphs>260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</vt:lpstr>
      <vt:lpstr>Arial Rounded MT Bold</vt:lpstr>
      <vt:lpstr>Berlin Sans FB Demi</vt:lpstr>
      <vt:lpstr>Bernard MT Condensed</vt:lpstr>
      <vt:lpstr>Calibri</vt:lpstr>
      <vt:lpstr>Calibri Light</vt:lpstr>
      <vt:lpstr>Times New Roman</vt:lpstr>
      <vt:lpstr>Rétrospective</vt:lpstr>
      <vt:lpstr>Professionnalisation des formation :  l’émergence de nouveaux savoirs</vt:lpstr>
      <vt:lpstr>Un concept à la mode…</vt:lpstr>
      <vt:lpstr>Plan de l’intervention</vt:lpstr>
      <vt:lpstr>Présentation PowerPoint</vt:lpstr>
      <vt:lpstr>Présentation PowerPoint</vt:lpstr>
      <vt:lpstr>- Un processus tourné vers l’intervention (action)  - Un processus de prise en compte du contexte professionnel réel (situé et différence profession/métier)  - Un processus incluant la réflexion  - Un processus inscrit dans une culture professionnel </vt:lpstr>
      <vt:lpstr>Professionnalisation et savoir : émergence</vt:lpstr>
      <vt:lpstr>Savoir situé : du côté du travail réel</vt:lpstr>
      <vt:lpstr>Du côté de la formation : exemples</vt:lpstr>
      <vt:lpstr>Présentation PowerPoint</vt:lpstr>
      <vt:lpstr>Savoir analyser : du côté de la méthode d’analyse</vt:lpstr>
      <vt:lpstr>Du côté de la formation : exemples</vt:lpstr>
      <vt:lpstr>Savoir analyser : du côté développement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Professionnalisation et pratique réflexive… Déplacement et émergence de savoirs</dc:title>
  <dc:creator>Yann VACHER</dc:creator>
  <cp:lastModifiedBy>Yann VACHER</cp:lastModifiedBy>
  <cp:revision>42</cp:revision>
  <dcterms:created xsi:type="dcterms:W3CDTF">2015-03-06T07:49:57Z</dcterms:created>
  <dcterms:modified xsi:type="dcterms:W3CDTF">2015-03-19T08:18:30Z</dcterms:modified>
</cp:coreProperties>
</file>