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5"/>
  </p:notesMasterIdLst>
  <p:handoutMasterIdLst>
    <p:handoutMasterId r:id="rId16"/>
  </p:handoutMasterIdLst>
  <p:sldIdLst>
    <p:sldId id="256" r:id="rId2"/>
    <p:sldId id="268" r:id="rId3"/>
    <p:sldId id="270" r:id="rId4"/>
    <p:sldId id="265" r:id="rId5"/>
    <p:sldId id="271" r:id="rId6"/>
    <p:sldId id="263" r:id="rId7"/>
    <p:sldId id="259" r:id="rId8"/>
    <p:sldId id="257" r:id="rId9"/>
    <p:sldId id="273" r:id="rId10"/>
    <p:sldId id="260" r:id="rId11"/>
    <p:sldId id="264" r:id="rId12"/>
    <p:sldId id="258" r:id="rId13"/>
    <p:sldId id="267" r:id="rId14"/>
  </p:sldIdLst>
  <p:sldSz cx="9144000" cy="6858000" type="screen4x3"/>
  <p:notesSz cx="7099300"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58" d="100"/>
          <a:sy n="58" d="100"/>
        </p:scale>
        <p:origin x="-80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a:lvl1pPr>
          </a:lstStyle>
          <a:p>
            <a:fld id="{87B7A5E6-C1E7-4347-BA15-A4368C79119A}" type="datetimeFigureOut">
              <a:rPr lang="fr-FR" smtClean="0"/>
              <a:pPr/>
              <a:t>23/03/2015</a:t>
            </a:fld>
            <a:endParaRPr lang="fr-FR"/>
          </a:p>
        </p:txBody>
      </p:sp>
      <p:sp>
        <p:nvSpPr>
          <p:cNvPr id="4" name="Espace réservé du pied de page 3"/>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a:lvl1pPr>
          </a:lstStyle>
          <a:p>
            <a:fld id="{0335EB82-9820-2C40-97D1-0329D03F217B}" type="slidenum">
              <a:rPr lang="fr-FR" smtClean="0"/>
              <a:pPr/>
              <a:t>‹N°›</a:t>
            </a:fld>
            <a:endParaRPr lang="fr-FR"/>
          </a:p>
        </p:txBody>
      </p:sp>
    </p:spTree>
    <p:extLst>
      <p:ext uri="{BB962C8B-B14F-4D97-AF65-F5344CB8AC3E}">
        <p14:creationId xmlns:p14="http://schemas.microsoft.com/office/powerpoint/2010/main" xmlns="" val="8072008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fr-FR"/>
          </a:p>
        </p:txBody>
      </p:sp>
      <p:sp>
        <p:nvSpPr>
          <p:cNvPr id="3" name="Espace réservé de la date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8DA5E097-A35D-4BED-BAF6-D7174F2DC90B}" type="datetimeFigureOut">
              <a:rPr lang="fr-FR" smtClean="0"/>
              <a:pPr/>
              <a:t>23/03/2015</a:t>
            </a:fld>
            <a:endParaRPr lang="fr-FR"/>
          </a:p>
        </p:txBody>
      </p:sp>
      <p:sp>
        <p:nvSpPr>
          <p:cNvPr id="4" name="Espace réservé de l'image des diapositives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fr-FR"/>
          </a:p>
        </p:txBody>
      </p:sp>
      <p:sp>
        <p:nvSpPr>
          <p:cNvPr id="5" name="Espace réservé des commentaires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B16C8B43-F4A5-475A-A8F3-D7DA43CD39E1}" type="slidenum">
              <a:rPr lang="fr-FR" smtClean="0"/>
              <a:pPr/>
              <a:t>‹N°›</a:t>
            </a:fld>
            <a:endParaRPr lang="fr-FR"/>
          </a:p>
        </p:txBody>
      </p:sp>
    </p:spTree>
    <p:extLst>
      <p:ext uri="{BB962C8B-B14F-4D97-AF65-F5344CB8AC3E}">
        <p14:creationId xmlns:p14="http://schemas.microsoft.com/office/powerpoint/2010/main" xmlns="" val="76106902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16C8B43-F4A5-475A-A8F3-D7DA43CD39E1}" type="slidenum">
              <a:rPr lang="fr-FR" smtClean="0"/>
              <a:pPr/>
              <a:t>8</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9FEA05AC-73C2-0949-B099-C9C8E8CA67CF}" type="datetime1">
              <a:rPr lang="fr-FR" smtClean="0"/>
              <a:pPr/>
              <a:t>23/03/2015</a:t>
            </a:fld>
            <a:endParaRPr lang="fr-FR"/>
          </a:p>
        </p:txBody>
      </p:sp>
      <p:sp>
        <p:nvSpPr>
          <p:cNvPr id="17" name="Espace réservé du pied de page 16"/>
          <p:cNvSpPr>
            <a:spLocks noGrp="1"/>
          </p:cNvSpPr>
          <p:nvPr>
            <p:ph type="ftr" sz="quarter" idx="11"/>
          </p:nvPr>
        </p:nvSpPr>
        <p:spPr/>
        <p:txBody>
          <a:bodyPr/>
          <a:lstStyle/>
          <a:p>
            <a:r>
              <a:rPr lang="fr-FR" smtClean="0"/>
              <a:t>JM Lange-EPSE de Rouen- M. Dussaux Espe de Créteil</a:t>
            </a:r>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24FB503-C8B8-4A1F-8534-7867FB58EC64}" type="slidenum">
              <a:rPr lang="fr-FR" smtClean="0"/>
              <a:pPr/>
              <a:t>‹N°›</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7A08555-ECF4-244A-BEA8-682A68154767}" type="datetime1">
              <a:rPr lang="fr-FR" smtClean="0"/>
              <a:pPr/>
              <a:t>23/03/2015</a:t>
            </a:fld>
            <a:endParaRPr lang="fr-FR"/>
          </a:p>
        </p:txBody>
      </p:sp>
      <p:sp>
        <p:nvSpPr>
          <p:cNvPr id="5" name="Espace réservé du pied de page 4"/>
          <p:cNvSpPr>
            <a:spLocks noGrp="1"/>
          </p:cNvSpPr>
          <p:nvPr>
            <p:ph type="ftr" sz="quarter" idx="11"/>
          </p:nvPr>
        </p:nvSpPr>
        <p:spPr/>
        <p:txBody>
          <a:bodyPr/>
          <a:lstStyle/>
          <a:p>
            <a:r>
              <a:rPr lang="fr-FR" smtClean="0"/>
              <a:t>JM Lange-EPSE de Rouen- M. Dussaux Espe de Créteil</a:t>
            </a:r>
            <a:endParaRPr lang="fr-FR"/>
          </a:p>
        </p:txBody>
      </p:sp>
      <p:sp>
        <p:nvSpPr>
          <p:cNvPr id="6" name="Espace réservé du numéro de diapositive 5"/>
          <p:cNvSpPr>
            <a:spLocks noGrp="1"/>
          </p:cNvSpPr>
          <p:nvPr>
            <p:ph type="sldNum" sz="quarter" idx="12"/>
          </p:nvPr>
        </p:nvSpPr>
        <p:spPr/>
        <p:txBody>
          <a:bodyPr/>
          <a:lstStyle/>
          <a:p>
            <a:fld id="{C24FB503-C8B8-4A1F-8534-7867FB58EC64}"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C24FB503-C8B8-4A1F-8534-7867FB58EC64}" type="slidenum">
              <a:rPr lang="fr-FR" smtClean="0"/>
              <a:pPr/>
              <a:t>‹N°›</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AD84987-862D-E040-BC1A-901C11699BE5}" type="datetime1">
              <a:rPr lang="fr-FR" smtClean="0"/>
              <a:pPr/>
              <a:t>23/03/2015</a:t>
            </a:fld>
            <a:endParaRPr lang="fr-FR"/>
          </a:p>
        </p:txBody>
      </p:sp>
      <p:sp>
        <p:nvSpPr>
          <p:cNvPr id="5" name="Espace réservé du pied de page 4"/>
          <p:cNvSpPr>
            <a:spLocks noGrp="1"/>
          </p:cNvSpPr>
          <p:nvPr>
            <p:ph type="ftr" sz="quarter" idx="11"/>
          </p:nvPr>
        </p:nvSpPr>
        <p:spPr/>
        <p:txBody>
          <a:bodyPr/>
          <a:lstStyle/>
          <a:p>
            <a:r>
              <a:rPr lang="fr-FR" smtClean="0"/>
              <a:t>JM Lange-EPSE de Rouen- M. Dussaux Espe de Créteil</a:t>
            </a:r>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F80BBBC9-E9B0-0942-A2EF-48031547DA61}" type="datetime1">
              <a:rPr lang="fr-FR" smtClean="0"/>
              <a:pPr/>
              <a:t>23/03/2015</a:t>
            </a:fld>
            <a:endParaRPr lang="fr-FR"/>
          </a:p>
        </p:txBody>
      </p:sp>
      <p:sp>
        <p:nvSpPr>
          <p:cNvPr id="5" name="Espace réservé du pied de page 4"/>
          <p:cNvSpPr>
            <a:spLocks noGrp="1"/>
          </p:cNvSpPr>
          <p:nvPr>
            <p:ph type="ftr" sz="quarter" idx="11"/>
          </p:nvPr>
        </p:nvSpPr>
        <p:spPr/>
        <p:txBody>
          <a:bodyPr/>
          <a:lstStyle/>
          <a:p>
            <a:r>
              <a:rPr lang="fr-FR" smtClean="0"/>
              <a:t>JM Lange-EPSE de Rouen- M. Dussaux Espe de Créteil</a:t>
            </a:r>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C24FB503-C8B8-4A1F-8534-7867FB58EC64}" type="slidenum">
              <a:rPr lang="fr-FR" smtClean="0"/>
              <a:pPr/>
              <a:t>‹N°›</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r>
              <a:rPr lang="fr-FR" smtClean="0"/>
              <a:t>JM Lange-EPSE de Rouen- M. Dussaux Espe de Créteil</a:t>
            </a:r>
            <a:endParaRPr lang="fr-FR"/>
          </a:p>
        </p:txBody>
      </p:sp>
      <p:sp>
        <p:nvSpPr>
          <p:cNvPr id="4" name="Espace réservé de la date 3"/>
          <p:cNvSpPr>
            <a:spLocks noGrp="1"/>
          </p:cNvSpPr>
          <p:nvPr>
            <p:ph type="dt" sz="half" idx="10"/>
          </p:nvPr>
        </p:nvSpPr>
        <p:spPr/>
        <p:txBody>
          <a:bodyPr/>
          <a:lstStyle/>
          <a:p>
            <a:fld id="{0CDDCAA1-807F-E340-9BD1-044C29C45DD3}" type="datetime1">
              <a:rPr lang="fr-FR" smtClean="0"/>
              <a:pPr/>
              <a:t>23/03/2015</a:t>
            </a:fld>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24FB503-C8B8-4A1F-8534-7867FB58EC64}" type="slidenum">
              <a:rPr lang="fr-FR" smtClean="0"/>
              <a:pPr/>
              <a:t>‹N°›</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1D9C721B-CCC8-A441-8098-4E42C739C70D}" type="datetime1">
              <a:rPr lang="fr-FR" smtClean="0"/>
              <a:pPr/>
              <a:t>23/03/2015</a:t>
            </a:fld>
            <a:endParaRPr lang="fr-FR"/>
          </a:p>
        </p:txBody>
      </p:sp>
      <p:sp>
        <p:nvSpPr>
          <p:cNvPr id="6" name="Espace réservé du pied de page 5"/>
          <p:cNvSpPr>
            <a:spLocks noGrp="1"/>
          </p:cNvSpPr>
          <p:nvPr>
            <p:ph type="ftr" sz="quarter" idx="11"/>
          </p:nvPr>
        </p:nvSpPr>
        <p:spPr/>
        <p:txBody>
          <a:bodyPr/>
          <a:lstStyle/>
          <a:p>
            <a:r>
              <a:rPr lang="fr-FR" smtClean="0"/>
              <a:t>JM Lange-EPSE de Rouen- M. Dussaux Espe de Créteil</a:t>
            </a:r>
            <a:endParaRPr lang="fr-FR"/>
          </a:p>
        </p:txBody>
      </p:sp>
      <p:sp>
        <p:nvSpPr>
          <p:cNvPr id="7" name="Espace réservé du numéro de diapositive 6"/>
          <p:cNvSpPr>
            <a:spLocks noGrp="1"/>
          </p:cNvSpPr>
          <p:nvPr>
            <p:ph type="sldNum" sz="quarter" idx="12"/>
          </p:nvPr>
        </p:nvSpPr>
        <p:spPr/>
        <p:txBody>
          <a:bodyPr/>
          <a:lstStyle/>
          <a:p>
            <a:fld id="{C24FB503-C8B8-4A1F-8534-7867FB58EC64}" type="slidenum">
              <a:rPr lang="fr-FR" smtClean="0"/>
              <a:pPr/>
              <a:t>‹N°›</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8C2F34DA-2CF3-6949-A2F9-E7F4942C538B}" type="datetime1">
              <a:rPr lang="fr-FR" smtClean="0"/>
              <a:pPr/>
              <a:t>23/03/2015</a:t>
            </a:fld>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r>
              <a:rPr lang="fr-FR" smtClean="0"/>
              <a:t>JM Lange-EPSE de Rouen- M. Dussaux Espe de Créteil</a:t>
            </a:r>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C24FB503-C8B8-4A1F-8534-7867FB58EC64}" type="slidenum">
              <a:rPr lang="fr-FR" smtClean="0"/>
              <a:pPr/>
              <a:t>‹N°›</a:t>
            </a:fld>
            <a:endParaRPr lang="fr-FR"/>
          </a:p>
        </p:txBody>
      </p:sp>
      <p:sp>
        <p:nvSpPr>
          <p:cNvPr id="23" name="Titre 22"/>
          <p:cNvSpPr>
            <a:spLocks noGrp="1"/>
          </p:cNvSpPr>
          <p:nvPr>
            <p:ph type="title"/>
          </p:nvPr>
        </p:nvSpPr>
        <p:spPr/>
        <p:txBody>
          <a:bodyPr rtlCol="0" anchor="b" anchorCtr="0"/>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128CD5D9-E9BC-4B45-A9EC-3E1192328FF8}" type="datetime1">
              <a:rPr lang="fr-FR" smtClean="0"/>
              <a:pPr/>
              <a:t>23/03/2015</a:t>
            </a:fld>
            <a:endParaRPr lang="fr-FR"/>
          </a:p>
        </p:txBody>
      </p:sp>
      <p:sp>
        <p:nvSpPr>
          <p:cNvPr id="4" name="Espace réservé du pied de page 3"/>
          <p:cNvSpPr>
            <a:spLocks noGrp="1"/>
          </p:cNvSpPr>
          <p:nvPr>
            <p:ph type="ftr" sz="quarter" idx="11"/>
          </p:nvPr>
        </p:nvSpPr>
        <p:spPr/>
        <p:txBody>
          <a:bodyPr/>
          <a:lstStyle/>
          <a:p>
            <a:r>
              <a:rPr lang="fr-FR" smtClean="0"/>
              <a:t>JM Lange-EPSE de Rouen- M. Dussaux Espe de Créteil</a:t>
            </a:r>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C24FB503-C8B8-4A1F-8534-7867FB58EC6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B200A571-6AE1-B843-8E9B-6EF79AC5C4DC}" type="datetime1">
              <a:rPr lang="fr-FR" smtClean="0"/>
              <a:pPr/>
              <a:t>23/03/2015</a:t>
            </a:fld>
            <a:endParaRPr lang="fr-FR"/>
          </a:p>
        </p:txBody>
      </p:sp>
      <p:sp>
        <p:nvSpPr>
          <p:cNvPr id="3" name="Espace réservé du pied de page 2"/>
          <p:cNvSpPr>
            <a:spLocks noGrp="1"/>
          </p:cNvSpPr>
          <p:nvPr>
            <p:ph type="ftr" sz="quarter" idx="11"/>
          </p:nvPr>
        </p:nvSpPr>
        <p:spPr/>
        <p:txBody>
          <a:bodyPr/>
          <a:lstStyle/>
          <a:p>
            <a:r>
              <a:rPr lang="fr-FR" smtClean="0"/>
              <a:t>JM Lange-EPSE de Rouen- M. Dussaux Espe de Créteil</a:t>
            </a:r>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24FB503-C8B8-4A1F-8534-7867FB58EC6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24FB503-C8B8-4A1F-8534-7867FB58EC64}" type="slidenum">
              <a:rPr lang="fr-FR" smtClean="0"/>
              <a:pPr/>
              <a:t>‹N°›</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7DC5A7F1-57B7-2446-AF04-F8A145E95EDA}" type="datetime1">
              <a:rPr lang="fr-FR" smtClean="0"/>
              <a:pPr/>
              <a:t>23/03/2015</a:t>
            </a:fld>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r>
              <a:rPr lang="fr-FR" smtClean="0"/>
              <a:t>JM Lange-EPSE de Rouen- M. Dussaux Espe de Créteil</a:t>
            </a:r>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C24FB503-C8B8-4A1F-8534-7867FB58EC64}" type="slidenum">
              <a:rPr lang="fr-FR" smtClean="0"/>
              <a:pPr/>
              <a:t>‹N°›</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38F1B960-5B1B-C544-90F0-B68A67B9D740}" type="datetime1">
              <a:rPr lang="fr-FR" smtClean="0"/>
              <a:pPr/>
              <a:t>23/03/2015</a:t>
            </a:fld>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r>
              <a:rPr lang="fr-FR" smtClean="0"/>
              <a:t>JM Lange-EPSE de Rouen- M. Dussaux Espe de Créteil</a:t>
            </a:r>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3E7E74A-CCB6-DF42-9396-0AE749C2B323}" type="datetime1">
              <a:rPr lang="fr-FR" smtClean="0"/>
              <a:pPr/>
              <a:t>23/03/2015</a:t>
            </a:fld>
            <a:endParaRPr lang="fr-FR"/>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fr-FR" smtClean="0"/>
              <a:t>JM Lange-EPSE de Rouen- M. Dussaux Espe de Créteil</a:t>
            </a:r>
            <a:endParaRPr lang="fr-F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24FB503-C8B8-4A1F-8534-7867FB58EC64}" type="slidenum">
              <a:rPr lang="fr-FR" smtClean="0"/>
              <a:pPr/>
              <a:t>‹N°›</a:t>
            </a:fld>
            <a:endParaRPr lang="fr-FR"/>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475656" y="3573016"/>
            <a:ext cx="6400800" cy="2304256"/>
          </a:xfrm>
        </p:spPr>
        <p:txBody>
          <a:bodyPr>
            <a:normAutofit fontScale="70000" lnSpcReduction="20000"/>
          </a:bodyPr>
          <a:lstStyle/>
          <a:p>
            <a:endParaRPr lang="fr-FR" dirty="0" smtClean="0"/>
          </a:p>
          <a:p>
            <a:r>
              <a:rPr lang="fr-FR" sz="2000" dirty="0" smtClean="0"/>
              <a:t>Maryvonne DUSSAUX</a:t>
            </a:r>
          </a:p>
          <a:p>
            <a:r>
              <a:rPr lang="fr-FR" i="1" dirty="0" smtClean="0"/>
              <a:t>Sciences, Techniques, Education et Formation (STEF, ENS Cachan, </a:t>
            </a:r>
            <a:r>
              <a:rPr lang="fr-FR" i="1" dirty="0" err="1" smtClean="0"/>
              <a:t>Ifé</a:t>
            </a:r>
            <a:r>
              <a:rPr lang="fr-FR" i="1" dirty="0" smtClean="0"/>
              <a:t>-ENS Lyon)</a:t>
            </a:r>
          </a:p>
          <a:p>
            <a:r>
              <a:rPr lang="fr-FR" i="1" dirty="0" smtClean="0"/>
              <a:t>ESPE</a:t>
            </a:r>
          </a:p>
          <a:p>
            <a:r>
              <a:rPr lang="fr-FR" i="1" dirty="0" smtClean="0"/>
              <a:t>Université Paris-Est Créteil</a:t>
            </a:r>
          </a:p>
          <a:p>
            <a:endParaRPr lang="fr-FR" i="1" dirty="0" smtClean="0"/>
          </a:p>
          <a:p>
            <a:r>
              <a:rPr lang="fr-FR" sz="2000" dirty="0" smtClean="0"/>
              <a:t>Jean-Marc Lange</a:t>
            </a:r>
          </a:p>
          <a:p>
            <a:r>
              <a:rPr lang="fr-FR" i="1" dirty="0" smtClean="0"/>
              <a:t>Centre Interdisciplinaire sur les Valeurs, les Idées, les Identités et les Compétences en éducation et en formation (EA 2657, CIVIIC)</a:t>
            </a:r>
          </a:p>
          <a:p>
            <a:r>
              <a:rPr lang="fr-FR" i="1" dirty="0" smtClean="0"/>
              <a:t>ESPE de l’académie de Rouen</a:t>
            </a:r>
          </a:p>
          <a:p>
            <a:r>
              <a:rPr lang="fr-FR" i="1" dirty="0" smtClean="0"/>
              <a:t>Université de Rouen</a:t>
            </a:r>
          </a:p>
          <a:p>
            <a:endParaRPr lang="fr-FR" dirty="0"/>
          </a:p>
        </p:txBody>
      </p:sp>
      <p:sp>
        <p:nvSpPr>
          <p:cNvPr id="2" name="Titre 1"/>
          <p:cNvSpPr>
            <a:spLocks noGrp="1"/>
          </p:cNvSpPr>
          <p:nvPr>
            <p:ph type="ctrTitle"/>
          </p:nvPr>
        </p:nvSpPr>
        <p:spPr>
          <a:xfrm>
            <a:off x="395536" y="260648"/>
            <a:ext cx="8496944" cy="2520280"/>
          </a:xfrm>
        </p:spPr>
        <p:txBody>
          <a:bodyPr>
            <a:normAutofit fontScale="90000"/>
          </a:bodyPr>
          <a:lstStyle/>
          <a:p>
            <a:r>
              <a:rPr lang="fr-FR" sz="3600" dirty="0" smtClean="0"/>
              <a:t/>
            </a:r>
            <a:br>
              <a:rPr lang="fr-FR" sz="3600" dirty="0" smtClean="0"/>
            </a:br>
            <a:r>
              <a:rPr lang="fr-FR" sz="3600" b="1" dirty="0" smtClean="0"/>
              <a:t>L’éducation à </a:t>
            </a:r>
            <a:br>
              <a:rPr lang="fr-FR" sz="3600" b="1" dirty="0" smtClean="0"/>
            </a:br>
            <a:r>
              <a:rPr lang="fr-FR" sz="3600" b="1" dirty="0" smtClean="0"/>
              <a:t>un développement durable</a:t>
            </a:r>
            <a:r>
              <a:rPr lang="fr-FR" sz="4000" b="1" dirty="0" smtClean="0"/>
              <a:t> : </a:t>
            </a:r>
            <a:br>
              <a:rPr lang="fr-FR" sz="4000" b="1" dirty="0" smtClean="0"/>
            </a:br>
            <a:r>
              <a:rPr lang="fr-FR" sz="4000" b="1" dirty="0" smtClean="0"/>
              <a:t>Quelle recherche ? </a:t>
            </a:r>
            <a:br>
              <a:rPr lang="fr-FR" sz="4000" b="1" dirty="0" smtClean="0"/>
            </a:br>
            <a:r>
              <a:rPr lang="fr-FR" sz="4000" b="1" dirty="0" smtClean="0"/>
              <a:t>Quelle formation ?</a:t>
            </a: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a:xfrm>
            <a:off x="304800" y="6410848"/>
            <a:ext cx="4555232" cy="258512"/>
          </a:xfrm>
        </p:spPr>
        <p:txBody>
          <a:bodyPr/>
          <a:lstStyle/>
          <a:p>
            <a:r>
              <a:rPr lang="fr-FR" dirty="0" smtClean="0"/>
              <a:t>JM Lange-EPSE de Rouen- M. Dussaux </a:t>
            </a:r>
            <a:r>
              <a:rPr lang="fr-FR" dirty="0" err="1" smtClean="0"/>
              <a:t>Espe</a:t>
            </a:r>
            <a:r>
              <a:rPr lang="fr-FR" dirty="0" smtClean="0"/>
              <a:t> de Créteil</a:t>
            </a:r>
            <a:endParaRPr lang="fr-FR" dirty="0"/>
          </a:p>
        </p:txBody>
      </p:sp>
      <p:sp>
        <p:nvSpPr>
          <p:cNvPr id="3" name="Espace réservé du numéro de diapositive 2"/>
          <p:cNvSpPr>
            <a:spLocks noGrp="1"/>
          </p:cNvSpPr>
          <p:nvPr>
            <p:ph type="sldNum" sz="quarter" idx="12"/>
          </p:nvPr>
        </p:nvSpPr>
        <p:spPr/>
        <p:txBody>
          <a:bodyPr/>
          <a:lstStyle/>
          <a:p>
            <a:fld id="{C24FB503-C8B8-4A1F-8534-7867FB58EC64}" type="slidenum">
              <a:rPr lang="fr-FR" smtClean="0"/>
              <a:pPr/>
              <a:t>10</a:t>
            </a:fld>
            <a:endParaRPr lang="fr-FR"/>
          </a:p>
        </p:txBody>
      </p:sp>
      <p:sp>
        <p:nvSpPr>
          <p:cNvPr id="8" name="ZoneTexte 7"/>
          <p:cNvSpPr txBox="1"/>
          <p:nvPr/>
        </p:nvSpPr>
        <p:spPr>
          <a:xfrm>
            <a:off x="4211960" y="4365104"/>
            <a:ext cx="2808312" cy="1846659"/>
          </a:xfrm>
          <a:prstGeom prst="rect">
            <a:avLst/>
          </a:prstGeom>
          <a:solidFill>
            <a:schemeClr val="bg2"/>
          </a:solidFill>
        </p:spPr>
        <p:txBody>
          <a:bodyPr wrap="square" rtlCol="0">
            <a:spAutoFit/>
          </a:bodyPr>
          <a:lstStyle/>
          <a:p>
            <a:r>
              <a:rPr lang="fr-FR" sz="1600" b="1" dirty="0" smtClean="0"/>
              <a:t>Recherche participative :</a:t>
            </a:r>
          </a:p>
          <a:p>
            <a:r>
              <a:rPr lang="fr-FR" sz="1600" dirty="0" smtClean="0"/>
              <a:t>Implication des citoyens au processus d’élaboration du savoir (expertise citoyenne/expertise scientifique)</a:t>
            </a:r>
          </a:p>
          <a:p>
            <a:endParaRPr lang="fr-FR" dirty="0"/>
          </a:p>
        </p:txBody>
      </p:sp>
      <p:sp>
        <p:nvSpPr>
          <p:cNvPr id="10" name="ZoneTexte 9"/>
          <p:cNvSpPr txBox="1"/>
          <p:nvPr/>
        </p:nvSpPr>
        <p:spPr>
          <a:xfrm>
            <a:off x="5724128" y="2564904"/>
            <a:ext cx="3168352" cy="1323439"/>
          </a:xfrm>
          <a:prstGeom prst="rect">
            <a:avLst/>
          </a:prstGeom>
          <a:solidFill>
            <a:schemeClr val="bg2"/>
          </a:solidFill>
        </p:spPr>
        <p:txBody>
          <a:bodyPr wrap="square" rtlCol="0">
            <a:spAutoFit/>
          </a:bodyPr>
          <a:lstStyle/>
          <a:p>
            <a:r>
              <a:rPr lang="fr-FR" sz="1600" b="1" dirty="0" smtClean="0"/>
              <a:t>Recherche collaborative :</a:t>
            </a:r>
          </a:p>
          <a:p>
            <a:r>
              <a:rPr lang="fr-FR" sz="1600" dirty="0" smtClean="0"/>
              <a:t>Acteurs mettent en commun leur compétences  et  travaillent ensemble sur un projet de recherche pour innover</a:t>
            </a:r>
            <a:endParaRPr lang="fr-FR" sz="1600" dirty="0"/>
          </a:p>
        </p:txBody>
      </p:sp>
      <p:sp>
        <p:nvSpPr>
          <p:cNvPr id="17" name="ZoneTexte 16"/>
          <p:cNvSpPr txBox="1"/>
          <p:nvPr/>
        </p:nvSpPr>
        <p:spPr>
          <a:xfrm>
            <a:off x="323528" y="3501008"/>
            <a:ext cx="3240360" cy="646331"/>
          </a:xfrm>
          <a:prstGeom prst="rect">
            <a:avLst/>
          </a:prstGeom>
          <a:solidFill>
            <a:schemeClr val="accent1"/>
          </a:solidFill>
        </p:spPr>
        <p:txBody>
          <a:bodyPr wrap="square" rtlCol="0">
            <a:spAutoFit/>
          </a:bodyPr>
          <a:lstStyle/>
          <a:p>
            <a:pPr algn="ctr"/>
            <a:r>
              <a:rPr lang="fr-FR" b="1" dirty="0" smtClean="0"/>
              <a:t>Diversité </a:t>
            </a:r>
            <a:r>
              <a:rPr lang="fr-FR" b="1" smtClean="0"/>
              <a:t>des formes</a:t>
            </a:r>
          </a:p>
          <a:p>
            <a:pPr algn="ctr"/>
            <a:r>
              <a:rPr lang="fr-FR" b="1" smtClean="0"/>
              <a:t> </a:t>
            </a:r>
            <a:r>
              <a:rPr lang="fr-FR" b="1" dirty="0" smtClean="0"/>
              <a:t>de la recherche-action</a:t>
            </a:r>
            <a:endParaRPr lang="fr-FR" b="1" dirty="0"/>
          </a:p>
        </p:txBody>
      </p:sp>
      <p:cxnSp>
        <p:nvCxnSpPr>
          <p:cNvPr id="9" name="Connecteur droit avec flèche 8"/>
          <p:cNvCxnSpPr/>
          <p:nvPr/>
        </p:nvCxnSpPr>
        <p:spPr>
          <a:xfrm flipV="1">
            <a:off x="2123728" y="3068960"/>
            <a:ext cx="3240360" cy="288032"/>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a:off x="1907704" y="4293096"/>
            <a:ext cx="1944216" cy="936104"/>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12" name="ZoneTexte 11"/>
          <p:cNvSpPr txBox="1"/>
          <p:nvPr/>
        </p:nvSpPr>
        <p:spPr>
          <a:xfrm>
            <a:off x="683568" y="404664"/>
            <a:ext cx="7992888" cy="2031325"/>
          </a:xfrm>
          <a:prstGeom prst="rect">
            <a:avLst/>
          </a:prstGeom>
          <a:solidFill>
            <a:schemeClr val="accent2"/>
          </a:solidFill>
        </p:spPr>
        <p:txBody>
          <a:bodyPr wrap="square" rtlCol="0">
            <a:spAutoFit/>
          </a:bodyPr>
          <a:lstStyle/>
          <a:p>
            <a:r>
              <a:rPr lang="fr-FR" b="1" dirty="0" smtClean="0"/>
              <a:t>Recherche action </a:t>
            </a:r>
            <a:r>
              <a:rPr lang="fr-FR" sz="1200" b="1" dirty="0" smtClean="0"/>
              <a:t>(</a:t>
            </a:r>
            <a:r>
              <a:rPr lang="fr-FR" sz="1200" b="1" dirty="0" err="1" smtClean="0"/>
              <a:t>Callon</a:t>
            </a:r>
            <a:r>
              <a:rPr lang="fr-FR" sz="1200" b="1" dirty="0" smtClean="0"/>
              <a:t>, </a:t>
            </a:r>
            <a:r>
              <a:rPr lang="fr-FR" sz="1200" b="1" dirty="0" err="1" smtClean="0"/>
              <a:t>Lascoumes</a:t>
            </a:r>
            <a:r>
              <a:rPr lang="fr-FR" sz="1200" b="1" dirty="0" smtClean="0"/>
              <a:t> et Barthe, 2001) </a:t>
            </a:r>
            <a:r>
              <a:rPr lang="fr-FR" dirty="0" smtClean="0"/>
              <a:t>: une expérience pilote de transformation socioéconomique et élaboration de connaissances par l’expérimentation :</a:t>
            </a:r>
          </a:p>
          <a:p>
            <a:pPr>
              <a:buFont typeface="Arial" pitchFamily="34" charset="0"/>
              <a:buChar char="•"/>
            </a:pPr>
            <a:r>
              <a:rPr lang="fr-FR" b="1" dirty="0" smtClean="0"/>
              <a:t>Principe de non séparation </a:t>
            </a:r>
            <a:r>
              <a:rPr lang="fr-FR" dirty="0" smtClean="0"/>
              <a:t>du lieu de production de connaissance et celui de leur validation</a:t>
            </a:r>
          </a:p>
          <a:p>
            <a:pPr>
              <a:buFont typeface="Arial" pitchFamily="34" charset="0"/>
              <a:buChar char="•"/>
            </a:pPr>
            <a:r>
              <a:rPr lang="fr-FR" b="1" dirty="0" smtClean="0"/>
              <a:t>Principe de scientificité </a:t>
            </a:r>
            <a:r>
              <a:rPr lang="fr-FR" dirty="0" smtClean="0"/>
              <a:t>(attitude critique)</a:t>
            </a:r>
          </a:p>
          <a:p>
            <a:pPr>
              <a:buFont typeface="Arial" pitchFamily="34" charset="0"/>
              <a:buChar char="•"/>
            </a:pPr>
            <a:r>
              <a:rPr lang="fr-FR" b="1" dirty="0" smtClean="0"/>
              <a:t>Principe démocratique </a:t>
            </a:r>
            <a:r>
              <a:rPr lang="fr-FR" dirty="0" smtClean="0"/>
              <a:t>de respect des acteurs</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Autofit/>
          </a:bodyPr>
          <a:lstStyle/>
          <a:p>
            <a:r>
              <a:rPr lang="fr-FR" sz="2400" b="1" dirty="0" smtClean="0"/>
              <a:t>Vers un « territoire apprenant » en DD : la recherche comme expérience pilote incluant le grand public</a:t>
            </a:r>
            <a:endParaRPr lang="fr-FR" sz="2400" b="1" dirty="0"/>
          </a:p>
        </p:txBody>
      </p:sp>
      <p:sp>
        <p:nvSpPr>
          <p:cNvPr id="2" name="Espace réservé du pied de page 1"/>
          <p:cNvSpPr>
            <a:spLocks noGrp="1"/>
          </p:cNvSpPr>
          <p:nvPr>
            <p:ph type="ftr" sz="quarter" idx="11"/>
          </p:nvPr>
        </p:nvSpPr>
        <p:spPr>
          <a:xfrm>
            <a:off x="304800" y="6453336"/>
            <a:ext cx="4627240" cy="330520"/>
          </a:xfrm>
        </p:spPr>
        <p:txBody>
          <a:bodyPr/>
          <a:lstStyle/>
          <a:p>
            <a:r>
              <a:rPr lang="fr-FR" dirty="0" smtClean="0"/>
              <a:t>JM Lange-EPSE de Rouen- M. Dussaux </a:t>
            </a:r>
            <a:r>
              <a:rPr lang="fr-FR" dirty="0" err="1" smtClean="0"/>
              <a:t>Espe</a:t>
            </a:r>
            <a:r>
              <a:rPr lang="fr-FR" dirty="0" smtClean="0"/>
              <a:t> de Créteil</a:t>
            </a:r>
            <a:endParaRPr lang="fr-FR" dirty="0"/>
          </a:p>
        </p:txBody>
      </p:sp>
      <p:sp>
        <p:nvSpPr>
          <p:cNvPr id="3" name="Espace réservé du numéro de diapositive 2"/>
          <p:cNvSpPr>
            <a:spLocks noGrp="1"/>
          </p:cNvSpPr>
          <p:nvPr>
            <p:ph type="sldNum" sz="quarter" idx="12"/>
          </p:nvPr>
        </p:nvSpPr>
        <p:spPr/>
        <p:txBody>
          <a:bodyPr/>
          <a:lstStyle/>
          <a:p>
            <a:fld id="{C24FB503-C8B8-4A1F-8534-7867FB58EC64}" type="slidenum">
              <a:rPr lang="fr-FR" smtClean="0"/>
              <a:pPr/>
              <a:t>11</a:t>
            </a:fld>
            <a:endParaRPr lang="fr-FR"/>
          </a:p>
        </p:txBody>
      </p:sp>
      <p:sp>
        <p:nvSpPr>
          <p:cNvPr id="5" name="ZoneTexte 4"/>
          <p:cNvSpPr txBox="1"/>
          <p:nvPr/>
        </p:nvSpPr>
        <p:spPr>
          <a:xfrm>
            <a:off x="323528" y="1700808"/>
            <a:ext cx="1872208" cy="707886"/>
          </a:xfrm>
          <a:prstGeom prst="rect">
            <a:avLst/>
          </a:prstGeom>
          <a:solidFill>
            <a:schemeClr val="accent1">
              <a:lumMod val="40000"/>
              <a:lumOff val="60000"/>
            </a:schemeClr>
          </a:solidFill>
        </p:spPr>
        <p:txBody>
          <a:bodyPr wrap="square" rtlCol="0">
            <a:spAutoFit/>
          </a:bodyPr>
          <a:lstStyle/>
          <a:p>
            <a:pPr algn="ctr"/>
            <a:r>
              <a:rPr lang="fr-FR" sz="2000" b="1" dirty="0" smtClean="0"/>
              <a:t>Cité éducative</a:t>
            </a:r>
            <a:endParaRPr lang="fr-FR" sz="2000" b="1" dirty="0"/>
          </a:p>
        </p:txBody>
      </p:sp>
      <p:sp>
        <p:nvSpPr>
          <p:cNvPr id="6" name="Rectangle 5"/>
          <p:cNvSpPr/>
          <p:nvPr/>
        </p:nvSpPr>
        <p:spPr>
          <a:xfrm>
            <a:off x="2051720" y="3284984"/>
            <a:ext cx="3347391" cy="369332"/>
          </a:xfrm>
          <a:prstGeom prst="rect">
            <a:avLst/>
          </a:prstGeom>
          <a:solidFill>
            <a:schemeClr val="accent1">
              <a:lumMod val="40000"/>
              <a:lumOff val="60000"/>
            </a:schemeClr>
          </a:solidFill>
        </p:spPr>
        <p:txBody>
          <a:bodyPr wrap="none">
            <a:spAutoFit/>
          </a:bodyPr>
          <a:lstStyle/>
          <a:p>
            <a:r>
              <a:rPr lang="fr-FR" b="1" dirty="0" smtClean="0"/>
              <a:t>Observatoire/plateforme ?</a:t>
            </a:r>
            <a:endParaRPr lang="fr-FR" b="1" dirty="0"/>
          </a:p>
        </p:txBody>
      </p:sp>
      <p:sp>
        <p:nvSpPr>
          <p:cNvPr id="7" name="ZoneTexte 6"/>
          <p:cNvSpPr txBox="1"/>
          <p:nvPr/>
        </p:nvSpPr>
        <p:spPr>
          <a:xfrm>
            <a:off x="2699792" y="1628800"/>
            <a:ext cx="3096344" cy="646331"/>
          </a:xfrm>
          <a:prstGeom prst="rect">
            <a:avLst/>
          </a:prstGeom>
          <a:solidFill>
            <a:schemeClr val="bg2">
              <a:lumMod val="90000"/>
            </a:schemeClr>
          </a:solidFill>
        </p:spPr>
        <p:txBody>
          <a:bodyPr wrap="square" rtlCol="0">
            <a:spAutoFit/>
          </a:bodyPr>
          <a:lstStyle/>
          <a:p>
            <a:r>
              <a:rPr lang="fr-FR" dirty="0" smtClean="0"/>
              <a:t>Séminaires d’échanges et d’élaboration pluri-acteurs</a:t>
            </a:r>
            <a:endParaRPr lang="fr-FR" dirty="0"/>
          </a:p>
        </p:txBody>
      </p:sp>
      <p:sp>
        <p:nvSpPr>
          <p:cNvPr id="8" name="ZoneTexte 7"/>
          <p:cNvSpPr txBox="1"/>
          <p:nvPr/>
        </p:nvSpPr>
        <p:spPr>
          <a:xfrm>
            <a:off x="6300192" y="1484784"/>
            <a:ext cx="1872208" cy="1200329"/>
          </a:xfrm>
          <a:prstGeom prst="rect">
            <a:avLst/>
          </a:prstGeom>
          <a:solidFill>
            <a:schemeClr val="bg2">
              <a:lumMod val="90000"/>
            </a:schemeClr>
          </a:solidFill>
        </p:spPr>
        <p:txBody>
          <a:bodyPr wrap="square" rtlCol="0">
            <a:spAutoFit/>
          </a:bodyPr>
          <a:lstStyle/>
          <a:p>
            <a:r>
              <a:rPr lang="fr-FR" dirty="0" smtClean="0"/>
              <a:t>Elaboration de recherches collaboratives contractuelles</a:t>
            </a:r>
            <a:endParaRPr lang="fr-FR" dirty="0"/>
          </a:p>
        </p:txBody>
      </p:sp>
      <p:sp>
        <p:nvSpPr>
          <p:cNvPr id="9" name="ZoneTexte 8"/>
          <p:cNvSpPr txBox="1"/>
          <p:nvPr/>
        </p:nvSpPr>
        <p:spPr>
          <a:xfrm>
            <a:off x="5076056" y="4365104"/>
            <a:ext cx="1296144" cy="369332"/>
          </a:xfrm>
          <a:prstGeom prst="rect">
            <a:avLst/>
          </a:prstGeom>
          <a:solidFill>
            <a:schemeClr val="bg2">
              <a:lumMod val="90000"/>
            </a:schemeClr>
          </a:solidFill>
        </p:spPr>
        <p:txBody>
          <a:bodyPr wrap="square" rtlCol="0">
            <a:spAutoFit/>
          </a:bodyPr>
          <a:lstStyle/>
          <a:p>
            <a:r>
              <a:rPr lang="fr-FR" dirty="0" smtClean="0"/>
              <a:t>Diffusion</a:t>
            </a:r>
            <a:endParaRPr lang="fr-FR" dirty="0"/>
          </a:p>
        </p:txBody>
      </p:sp>
      <p:sp>
        <p:nvSpPr>
          <p:cNvPr id="10" name="ZoneTexte 9"/>
          <p:cNvSpPr txBox="1"/>
          <p:nvPr/>
        </p:nvSpPr>
        <p:spPr>
          <a:xfrm>
            <a:off x="5796136" y="3645024"/>
            <a:ext cx="1872208" cy="646331"/>
          </a:xfrm>
          <a:prstGeom prst="rect">
            <a:avLst/>
          </a:prstGeom>
          <a:solidFill>
            <a:schemeClr val="bg2">
              <a:lumMod val="90000"/>
            </a:schemeClr>
          </a:solidFill>
        </p:spPr>
        <p:txBody>
          <a:bodyPr wrap="square" rtlCol="0">
            <a:spAutoFit/>
          </a:bodyPr>
          <a:lstStyle/>
          <a:p>
            <a:r>
              <a:rPr lang="fr-FR" dirty="0" smtClean="0"/>
              <a:t>Mutualisation d’expériences</a:t>
            </a:r>
            <a:endParaRPr lang="fr-FR" dirty="0"/>
          </a:p>
        </p:txBody>
      </p:sp>
      <p:cxnSp>
        <p:nvCxnSpPr>
          <p:cNvPr id="12" name="Connecteur droit avec flèche 11"/>
          <p:cNvCxnSpPr/>
          <p:nvPr/>
        </p:nvCxnSpPr>
        <p:spPr>
          <a:xfrm>
            <a:off x="1331640" y="2492896"/>
            <a:ext cx="720080" cy="72008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flipV="1">
            <a:off x="3347864" y="2420888"/>
            <a:ext cx="720080" cy="648072"/>
          </a:xfrm>
          <a:prstGeom prst="straightConnector1">
            <a:avLst/>
          </a:prstGeom>
          <a:ln w="5715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flipV="1">
            <a:off x="4644008" y="2708920"/>
            <a:ext cx="1080120" cy="432048"/>
          </a:xfrm>
          <a:prstGeom prst="straightConnector1">
            <a:avLst/>
          </a:prstGeom>
          <a:ln w="5715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4283968" y="3717032"/>
            <a:ext cx="1296144" cy="360040"/>
          </a:xfrm>
          <a:prstGeom prst="straightConnector1">
            <a:avLst/>
          </a:prstGeom>
          <a:ln w="5715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a:off x="3491880" y="3789040"/>
            <a:ext cx="1512168" cy="792088"/>
          </a:xfrm>
          <a:prstGeom prst="straightConnector1">
            <a:avLst/>
          </a:prstGeom>
          <a:ln w="5715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a:off x="2483768" y="3717032"/>
            <a:ext cx="0" cy="18002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251520" y="5589240"/>
            <a:ext cx="3443571" cy="646331"/>
          </a:xfrm>
          <a:prstGeom prst="rect">
            <a:avLst/>
          </a:prstGeom>
          <a:solidFill>
            <a:schemeClr val="accent1">
              <a:lumMod val="40000"/>
              <a:lumOff val="60000"/>
            </a:schemeClr>
          </a:solidFill>
        </p:spPr>
        <p:txBody>
          <a:bodyPr wrap="none">
            <a:spAutoFit/>
          </a:bodyPr>
          <a:lstStyle/>
          <a:p>
            <a:pPr algn="ctr"/>
            <a:r>
              <a:rPr lang="fr-FR" b="1" dirty="0" smtClean="0"/>
              <a:t>Elaborer un </a:t>
            </a:r>
          </a:p>
          <a:p>
            <a:pPr algn="ctr"/>
            <a:r>
              <a:rPr lang="fr-FR" b="1" dirty="0" smtClean="0"/>
              <a:t>« curriculum territorial » ? </a:t>
            </a:r>
            <a:endParaRPr lang="fr-FR" b="1" dirty="0"/>
          </a:p>
        </p:txBody>
      </p:sp>
      <p:sp>
        <p:nvSpPr>
          <p:cNvPr id="26" name="Rectangle 25"/>
          <p:cNvSpPr/>
          <p:nvPr/>
        </p:nvSpPr>
        <p:spPr>
          <a:xfrm>
            <a:off x="4644008" y="4797152"/>
            <a:ext cx="4248472" cy="1815882"/>
          </a:xfrm>
          <a:prstGeom prst="rect">
            <a:avLst/>
          </a:prstGeom>
          <a:solidFill>
            <a:schemeClr val="bg2"/>
          </a:solidFill>
        </p:spPr>
        <p:txBody>
          <a:bodyPr wrap="square">
            <a:spAutoFit/>
          </a:bodyPr>
          <a:lstStyle/>
          <a:p>
            <a:r>
              <a:rPr lang="fr-FR" sz="1600" b="1" i="1" dirty="0" smtClean="0"/>
              <a:t>Quelles AEDD, pour quels enjeux ?</a:t>
            </a:r>
          </a:p>
          <a:p>
            <a:r>
              <a:rPr lang="fr-FR" sz="1600" b="1" i="1" dirty="0" smtClean="0"/>
              <a:t>Quelle complémentarité ?</a:t>
            </a:r>
          </a:p>
          <a:p>
            <a:r>
              <a:rPr lang="fr-FR" sz="1600" b="1" i="1" dirty="0" smtClean="0"/>
              <a:t>Quelles cohérences ?</a:t>
            </a:r>
          </a:p>
          <a:p>
            <a:r>
              <a:rPr lang="fr-FR" sz="1600" b="1" i="1" dirty="0" smtClean="0"/>
              <a:t>Quelles continuités, ruptures ?</a:t>
            </a:r>
          </a:p>
          <a:p>
            <a:r>
              <a:rPr lang="fr-FR" sz="1600" b="1" i="1" dirty="0" smtClean="0"/>
              <a:t>Quelle coordination ?</a:t>
            </a:r>
          </a:p>
          <a:p>
            <a:r>
              <a:rPr lang="fr-FR" sz="1600" b="1" i="1" dirty="0" smtClean="0"/>
              <a:t>Quelle échelle d’efficience ?</a:t>
            </a:r>
          </a:p>
          <a:p>
            <a:r>
              <a:rPr lang="fr-FR" sz="1600" b="1" i="1" dirty="0" smtClean="0"/>
              <a:t>Quelle subsidiarité ?</a:t>
            </a:r>
            <a:endParaRPr lang="fr-FR" sz="1600" b="1" i="1" dirty="0"/>
          </a:p>
        </p:txBody>
      </p:sp>
      <p:cxnSp>
        <p:nvCxnSpPr>
          <p:cNvPr id="30" name="Connecteur droit avec flèche 29"/>
          <p:cNvCxnSpPr/>
          <p:nvPr/>
        </p:nvCxnSpPr>
        <p:spPr>
          <a:xfrm>
            <a:off x="3707904" y="5877272"/>
            <a:ext cx="720080" cy="0"/>
          </a:xfrm>
          <a:prstGeom prst="straightConnector1">
            <a:avLst/>
          </a:prstGeom>
          <a:ln w="5715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p:nvPr/>
        </p:nvCxnSpPr>
        <p:spPr>
          <a:xfrm flipV="1">
            <a:off x="5444480" y="3212976"/>
            <a:ext cx="711696" cy="80392"/>
          </a:xfrm>
          <a:prstGeom prst="straightConnector1">
            <a:avLst/>
          </a:prstGeom>
          <a:ln w="5715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6444208" y="2996952"/>
            <a:ext cx="2364750" cy="369332"/>
          </a:xfrm>
          <a:prstGeom prst="rect">
            <a:avLst/>
          </a:prstGeom>
          <a:solidFill>
            <a:schemeClr val="bg2">
              <a:lumMod val="90000"/>
            </a:schemeClr>
          </a:solidFill>
        </p:spPr>
        <p:txBody>
          <a:bodyPr wrap="none">
            <a:spAutoFit/>
          </a:bodyPr>
          <a:lstStyle/>
          <a:p>
            <a:r>
              <a:rPr lang="fr-FR" dirty="0" smtClean="0"/>
              <a:t>Evaluations, mesures</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fr-FR" sz="3100" dirty="0" smtClean="0"/>
              <a:t>Vers une « cité éducative » incluant la recherche </a:t>
            </a:r>
            <a:r>
              <a:rPr lang="fr-FR" sz="1800" dirty="0" smtClean="0"/>
              <a:t>(</a:t>
            </a:r>
            <a:r>
              <a:rPr lang="fr-FR" sz="1800" dirty="0" err="1" smtClean="0"/>
              <a:t>Humbeeck</a:t>
            </a:r>
            <a:r>
              <a:rPr lang="fr-FR" sz="1800" dirty="0" smtClean="0"/>
              <a:t>, 2013)  : </a:t>
            </a:r>
            <a:r>
              <a:rPr lang="fr-FR" sz="3100" dirty="0" smtClean="0"/>
              <a:t>une question de formation</a:t>
            </a:r>
            <a:endParaRPr lang="fr-FR" sz="3100" dirty="0"/>
          </a:p>
        </p:txBody>
      </p:sp>
      <p:sp>
        <p:nvSpPr>
          <p:cNvPr id="2" name="Espace réservé du pied de page 1"/>
          <p:cNvSpPr>
            <a:spLocks noGrp="1"/>
          </p:cNvSpPr>
          <p:nvPr>
            <p:ph type="ftr" sz="quarter" idx="11"/>
          </p:nvPr>
        </p:nvSpPr>
        <p:spPr>
          <a:xfrm>
            <a:off x="323528" y="6410848"/>
            <a:ext cx="4339208" cy="447152"/>
          </a:xfrm>
        </p:spPr>
        <p:txBody>
          <a:bodyPr/>
          <a:lstStyle/>
          <a:p>
            <a:r>
              <a:rPr lang="fr-FR" dirty="0" smtClean="0">
                <a:solidFill>
                  <a:schemeClr val="tx1"/>
                </a:solidFill>
              </a:rPr>
              <a:t>JM Lange-EPSE de Rouen- M. Dussaux </a:t>
            </a:r>
            <a:r>
              <a:rPr lang="fr-FR" dirty="0" err="1" smtClean="0">
                <a:solidFill>
                  <a:schemeClr val="tx1"/>
                </a:solidFill>
              </a:rPr>
              <a:t>Espe</a:t>
            </a:r>
            <a:r>
              <a:rPr lang="fr-FR" dirty="0" smtClean="0">
                <a:solidFill>
                  <a:schemeClr val="tx1"/>
                </a:solidFill>
              </a:rPr>
              <a:t> de Créteil</a:t>
            </a:r>
            <a:endParaRPr lang="fr-FR" dirty="0">
              <a:solidFill>
                <a:schemeClr val="tx1"/>
              </a:solidFill>
            </a:endParaRPr>
          </a:p>
        </p:txBody>
      </p:sp>
      <p:sp>
        <p:nvSpPr>
          <p:cNvPr id="3" name="Espace réservé du numéro de diapositive 2"/>
          <p:cNvSpPr>
            <a:spLocks noGrp="1"/>
          </p:cNvSpPr>
          <p:nvPr>
            <p:ph type="sldNum" sz="quarter" idx="12"/>
          </p:nvPr>
        </p:nvSpPr>
        <p:spPr/>
        <p:txBody>
          <a:bodyPr/>
          <a:lstStyle/>
          <a:p>
            <a:fld id="{C24FB503-C8B8-4A1F-8534-7867FB58EC64}" type="slidenum">
              <a:rPr lang="fr-FR" smtClean="0"/>
              <a:pPr/>
              <a:t>12</a:t>
            </a:fld>
            <a:endParaRPr lang="fr-FR"/>
          </a:p>
        </p:txBody>
      </p:sp>
      <p:sp>
        <p:nvSpPr>
          <p:cNvPr id="6" name="Ellipse 5"/>
          <p:cNvSpPr/>
          <p:nvPr/>
        </p:nvSpPr>
        <p:spPr>
          <a:xfrm>
            <a:off x="827584" y="2204864"/>
            <a:ext cx="3312368" cy="201622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1403648" y="2852936"/>
            <a:ext cx="2016224" cy="646331"/>
          </a:xfrm>
          <a:prstGeom prst="rect">
            <a:avLst/>
          </a:prstGeom>
          <a:noFill/>
        </p:spPr>
        <p:txBody>
          <a:bodyPr wrap="square" rtlCol="0">
            <a:spAutoFit/>
          </a:bodyPr>
          <a:lstStyle/>
          <a:p>
            <a:pPr algn="ctr"/>
            <a:r>
              <a:rPr lang="fr-FR" dirty="0" smtClean="0"/>
              <a:t>Sous Systèmes éducatifs</a:t>
            </a:r>
            <a:endParaRPr lang="fr-FR" dirty="0"/>
          </a:p>
        </p:txBody>
      </p:sp>
      <p:sp>
        <p:nvSpPr>
          <p:cNvPr id="9" name="Ellipse 8"/>
          <p:cNvSpPr/>
          <p:nvPr/>
        </p:nvSpPr>
        <p:spPr>
          <a:xfrm>
            <a:off x="4355976" y="2276872"/>
            <a:ext cx="3168352" cy="187220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p:cNvSpPr/>
          <p:nvPr/>
        </p:nvSpPr>
        <p:spPr>
          <a:xfrm>
            <a:off x="2555776" y="4077072"/>
            <a:ext cx="3456384" cy="172819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5364088" y="2852936"/>
            <a:ext cx="1635384" cy="646331"/>
          </a:xfrm>
          <a:prstGeom prst="rect">
            <a:avLst/>
          </a:prstGeom>
        </p:spPr>
        <p:txBody>
          <a:bodyPr wrap="none">
            <a:spAutoFit/>
          </a:bodyPr>
          <a:lstStyle/>
          <a:p>
            <a:pPr algn="ctr"/>
            <a:r>
              <a:rPr lang="fr-FR" dirty="0" smtClean="0"/>
              <a:t>Sous Système </a:t>
            </a:r>
          </a:p>
          <a:p>
            <a:pPr algn="ctr"/>
            <a:r>
              <a:rPr lang="fr-FR" dirty="0" smtClean="0"/>
              <a:t>famille</a:t>
            </a:r>
            <a:endParaRPr lang="fr-FR" dirty="0"/>
          </a:p>
        </p:txBody>
      </p:sp>
      <p:sp>
        <p:nvSpPr>
          <p:cNvPr id="12" name="Rectangle 11"/>
          <p:cNvSpPr/>
          <p:nvPr/>
        </p:nvSpPr>
        <p:spPr>
          <a:xfrm>
            <a:off x="3563888" y="4725144"/>
            <a:ext cx="1635384" cy="646331"/>
          </a:xfrm>
          <a:prstGeom prst="rect">
            <a:avLst/>
          </a:prstGeom>
        </p:spPr>
        <p:txBody>
          <a:bodyPr wrap="none">
            <a:spAutoFit/>
          </a:bodyPr>
          <a:lstStyle/>
          <a:p>
            <a:pPr algn="ctr"/>
            <a:r>
              <a:rPr lang="fr-FR" dirty="0" smtClean="0"/>
              <a:t>Sous Système </a:t>
            </a:r>
          </a:p>
          <a:p>
            <a:pPr algn="ctr"/>
            <a:r>
              <a:rPr lang="fr-FR" dirty="0" smtClean="0"/>
              <a:t>sociétal</a:t>
            </a:r>
            <a:endParaRPr lang="fr-FR" dirty="0"/>
          </a:p>
        </p:txBody>
      </p:sp>
      <p:sp>
        <p:nvSpPr>
          <p:cNvPr id="13" name="Ellipse 12"/>
          <p:cNvSpPr/>
          <p:nvPr/>
        </p:nvSpPr>
        <p:spPr>
          <a:xfrm>
            <a:off x="3347864" y="2780928"/>
            <a:ext cx="2088232" cy="172819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p:cNvSpPr/>
          <p:nvPr/>
        </p:nvSpPr>
        <p:spPr>
          <a:xfrm>
            <a:off x="3563888" y="3645024"/>
            <a:ext cx="1622560" cy="369332"/>
          </a:xfrm>
          <a:prstGeom prst="rect">
            <a:avLst/>
          </a:prstGeom>
        </p:spPr>
        <p:txBody>
          <a:bodyPr wrap="none">
            <a:spAutoFit/>
          </a:bodyPr>
          <a:lstStyle/>
          <a:p>
            <a:r>
              <a:rPr lang="fr-FR" dirty="0" smtClean="0"/>
              <a:t>Cité éducative</a:t>
            </a:r>
            <a:endParaRPr lang="fr-FR" dirty="0"/>
          </a:p>
        </p:txBody>
      </p:sp>
      <p:sp>
        <p:nvSpPr>
          <p:cNvPr id="17" name="ZoneTexte 16"/>
          <p:cNvSpPr txBox="1"/>
          <p:nvPr/>
        </p:nvSpPr>
        <p:spPr>
          <a:xfrm>
            <a:off x="323528" y="1484784"/>
            <a:ext cx="1512168" cy="646331"/>
          </a:xfrm>
          <a:prstGeom prst="rect">
            <a:avLst/>
          </a:prstGeom>
          <a:solidFill>
            <a:schemeClr val="accent1">
              <a:lumMod val="60000"/>
              <a:lumOff val="40000"/>
            </a:schemeClr>
          </a:solidFill>
        </p:spPr>
        <p:txBody>
          <a:bodyPr wrap="square" rtlCol="0">
            <a:spAutoFit/>
          </a:bodyPr>
          <a:lstStyle/>
          <a:p>
            <a:pPr algn="ctr"/>
            <a:r>
              <a:rPr lang="fr-FR" dirty="0" smtClean="0"/>
              <a:t>Pôle pédagogique</a:t>
            </a:r>
            <a:endParaRPr lang="fr-FR" dirty="0"/>
          </a:p>
        </p:txBody>
      </p:sp>
      <p:sp>
        <p:nvSpPr>
          <p:cNvPr id="18" name="Rectangle 17"/>
          <p:cNvSpPr/>
          <p:nvPr/>
        </p:nvSpPr>
        <p:spPr>
          <a:xfrm>
            <a:off x="7308304" y="1556792"/>
            <a:ext cx="1399742" cy="646331"/>
          </a:xfrm>
          <a:prstGeom prst="rect">
            <a:avLst/>
          </a:prstGeom>
          <a:solidFill>
            <a:schemeClr val="accent1">
              <a:lumMod val="60000"/>
              <a:lumOff val="40000"/>
            </a:schemeClr>
          </a:solidFill>
        </p:spPr>
        <p:txBody>
          <a:bodyPr wrap="none">
            <a:spAutoFit/>
          </a:bodyPr>
          <a:lstStyle/>
          <a:p>
            <a:pPr algn="ctr"/>
            <a:r>
              <a:rPr lang="fr-FR" dirty="0" smtClean="0"/>
              <a:t>Pôle </a:t>
            </a:r>
          </a:p>
          <a:p>
            <a:pPr algn="ctr"/>
            <a:r>
              <a:rPr lang="fr-FR" dirty="0" smtClean="0"/>
              <a:t>Scientifique</a:t>
            </a:r>
            <a:endParaRPr lang="fr-FR" dirty="0"/>
          </a:p>
        </p:txBody>
      </p:sp>
      <p:sp>
        <p:nvSpPr>
          <p:cNvPr id="19" name="Rectangle 18"/>
          <p:cNvSpPr/>
          <p:nvPr/>
        </p:nvSpPr>
        <p:spPr>
          <a:xfrm>
            <a:off x="3707904" y="5949280"/>
            <a:ext cx="1596912" cy="369332"/>
          </a:xfrm>
          <a:prstGeom prst="rect">
            <a:avLst/>
          </a:prstGeom>
          <a:solidFill>
            <a:schemeClr val="accent1">
              <a:lumMod val="60000"/>
              <a:lumOff val="40000"/>
            </a:schemeClr>
          </a:solidFill>
        </p:spPr>
        <p:txBody>
          <a:bodyPr wrap="none">
            <a:spAutoFit/>
          </a:bodyPr>
          <a:lstStyle/>
          <a:p>
            <a:r>
              <a:rPr lang="fr-FR" dirty="0" smtClean="0"/>
              <a:t>Pôle politique</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Des Enjeux pour la formation</a:t>
            </a:r>
            <a:endParaRPr lang="fr-FR" dirty="0"/>
          </a:p>
        </p:txBody>
      </p:sp>
      <p:sp>
        <p:nvSpPr>
          <p:cNvPr id="3" name="Espace réservé du pied de page 2"/>
          <p:cNvSpPr>
            <a:spLocks noGrp="1"/>
          </p:cNvSpPr>
          <p:nvPr>
            <p:ph type="ftr" sz="quarter" idx="11"/>
          </p:nvPr>
        </p:nvSpPr>
        <p:spPr>
          <a:xfrm>
            <a:off x="304800" y="6410848"/>
            <a:ext cx="4915272" cy="258512"/>
          </a:xfrm>
        </p:spPr>
        <p:txBody>
          <a:bodyPr/>
          <a:lstStyle/>
          <a:p>
            <a:r>
              <a:rPr lang="fr-FR" dirty="0" smtClean="0"/>
              <a:t>JM Lange-EPSE de Rouen- M. Dussaux </a:t>
            </a:r>
            <a:r>
              <a:rPr lang="fr-FR" dirty="0" err="1" smtClean="0"/>
              <a:t>Espe</a:t>
            </a:r>
            <a:r>
              <a:rPr lang="fr-FR" dirty="0" smtClean="0"/>
              <a:t> de Créteil</a:t>
            </a:r>
            <a:endParaRPr lang="fr-FR" dirty="0"/>
          </a:p>
        </p:txBody>
      </p:sp>
      <p:sp>
        <p:nvSpPr>
          <p:cNvPr id="4" name="Espace réservé du numéro de diapositive 3"/>
          <p:cNvSpPr>
            <a:spLocks noGrp="1"/>
          </p:cNvSpPr>
          <p:nvPr>
            <p:ph type="sldNum" sz="quarter" idx="12"/>
          </p:nvPr>
        </p:nvSpPr>
        <p:spPr/>
        <p:txBody>
          <a:bodyPr/>
          <a:lstStyle/>
          <a:p>
            <a:fld id="{C24FB503-C8B8-4A1F-8534-7867FB58EC64}" type="slidenum">
              <a:rPr lang="fr-FR" smtClean="0"/>
              <a:pPr/>
              <a:t>13</a:t>
            </a:fld>
            <a:endParaRPr lang="fr-FR"/>
          </a:p>
        </p:txBody>
      </p:sp>
      <p:sp>
        <p:nvSpPr>
          <p:cNvPr id="5" name="Rectangle 3"/>
          <p:cNvSpPr txBox="1">
            <a:spLocks noChangeArrowheads="1"/>
          </p:cNvSpPr>
          <p:nvPr/>
        </p:nvSpPr>
        <p:spPr>
          <a:xfrm>
            <a:off x="468313" y="2349500"/>
            <a:ext cx="4175125" cy="3383756"/>
          </a:xfrm>
          <a:prstGeom prst="rect">
            <a:avLst/>
          </a:prstGeom>
          <a:solidFill>
            <a:schemeClr val="accent2">
              <a:lumMod val="40000"/>
              <a:lumOff val="60000"/>
            </a:schemeClr>
          </a:solidFill>
          <a:ln>
            <a:solidFill>
              <a:schemeClr val="tx1"/>
            </a:solidFill>
          </a:ln>
        </p:spPr>
        <p:txBody>
          <a:bodyPr>
            <a:normAutofit lnSpcReduction="10000"/>
          </a:bodyPr>
          <a:lstStyle/>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85000"/>
              <a:buFont typeface="Wingdings 2"/>
              <a:buChar char=""/>
              <a:tabLst/>
              <a:defRPr/>
            </a:pPr>
            <a:r>
              <a:rPr kumimoji="0" lang="fr-FR" sz="28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Monteur de projet</a:t>
            </a:r>
          </a:p>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85000"/>
              <a:buFont typeface="Wingdings 2"/>
              <a:buChar char=""/>
              <a:tabLst/>
              <a:defRPr/>
            </a:pPr>
            <a:r>
              <a:rPr kumimoji="0" lang="fr-FR" sz="28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Porteur de projet</a:t>
            </a:r>
          </a:p>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85000"/>
              <a:buFont typeface="Wingdings 2"/>
              <a:buChar char=""/>
              <a:tabLst/>
              <a:defRPr/>
            </a:pPr>
            <a:r>
              <a:rPr kumimoji="0" lang="fr-FR" sz="28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Meneur de débat</a:t>
            </a:r>
          </a:p>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85000"/>
              <a:buFont typeface="Wingdings 2"/>
              <a:buChar char=""/>
              <a:tabLst/>
              <a:defRPr/>
            </a:pPr>
            <a:r>
              <a:rPr kumimoji="0" lang="fr-FR" sz="28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Travail collaboratif (ENT)</a:t>
            </a:r>
          </a:p>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85000"/>
              <a:buFont typeface="Wingdings 2"/>
              <a:buChar char=""/>
              <a:tabLst/>
              <a:defRPr/>
            </a:pPr>
            <a:r>
              <a:rPr kumimoji="0" lang="fr-FR" sz="28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Partenariats contractuels</a:t>
            </a:r>
          </a:p>
        </p:txBody>
      </p:sp>
      <p:sp>
        <p:nvSpPr>
          <p:cNvPr id="6" name="Rectangle 4"/>
          <p:cNvSpPr txBox="1">
            <a:spLocks noChangeArrowheads="1"/>
          </p:cNvSpPr>
          <p:nvPr/>
        </p:nvSpPr>
        <p:spPr>
          <a:xfrm>
            <a:off x="5076056" y="2708920"/>
            <a:ext cx="3706812" cy="2663825"/>
          </a:xfrm>
          <a:prstGeom prst="rect">
            <a:avLst/>
          </a:prstGeom>
          <a:solidFill>
            <a:schemeClr val="accent2">
              <a:lumMod val="60000"/>
              <a:lumOff val="40000"/>
            </a:schemeClr>
          </a:solidFill>
          <a:ln>
            <a:solidFill>
              <a:schemeClr val="tx1"/>
            </a:solidFill>
          </a:ln>
        </p:spPr>
        <p:txBody>
          <a:bodyPr>
            <a:normAutofit lnSpcReduction="10000"/>
          </a:bodyPr>
          <a:lstStyle/>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85000"/>
              <a:buFont typeface="Wingdings 2"/>
              <a:buChar char=""/>
              <a:tabLst/>
              <a:defRPr/>
            </a:pPr>
            <a:r>
              <a:rPr kumimoji="0" lang="fr-FR" sz="28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Incomplétude intrinsèque des disciplines</a:t>
            </a:r>
          </a:p>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85000"/>
              <a:buFont typeface="Wingdings 2"/>
              <a:buChar char=""/>
              <a:tabLst/>
              <a:defRPr/>
            </a:pPr>
            <a:r>
              <a:rPr kumimoji="0" lang="fr-FR" sz="28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Risque permanant de naturalisation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checkerboard(across)">
                                      <p:cBhvr>
                                        <p:cTn id="7" dur="500"/>
                                        <p:tgtEl>
                                          <p:spTgt spid="5">
                                            <p:bg/>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checkerboard(across)">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checkerboard(across)">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checkerboard(across)">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checkerboard(across)">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checkerboard(across)">
                                      <p:cBhvr>
                                        <p:cTn id="32" dur="5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6">
                                            <p:bg/>
                                          </p:spTgt>
                                        </p:tgtEl>
                                        <p:attrNameLst>
                                          <p:attrName>style.visibility</p:attrName>
                                        </p:attrNameLst>
                                      </p:cBhvr>
                                      <p:to>
                                        <p:strVal val="visible"/>
                                      </p:to>
                                    </p:set>
                                    <p:animEffect transition="in" filter="checkerboard(across)">
                                      <p:cBhvr>
                                        <p:cTn id="37" dur="500"/>
                                        <p:tgtEl>
                                          <p:spTgt spid="6">
                                            <p:bg/>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6">
                                            <p:txEl>
                                              <p:pRg st="0" end="0"/>
                                            </p:txEl>
                                          </p:spTgt>
                                        </p:tgtEl>
                                        <p:attrNameLst>
                                          <p:attrName>style.visibility</p:attrName>
                                        </p:attrNameLst>
                                      </p:cBhvr>
                                      <p:to>
                                        <p:strVal val="visible"/>
                                      </p:to>
                                    </p:set>
                                    <p:animEffect transition="in" filter="checkerboard(across)">
                                      <p:cBhvr>
                                        <p:cTn id="42" dur="500"/>
                                        <p:tgtEl>
                                          <p:spTgt spid="6">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6">
                                            <p:txEl>
                                              <p:pRg st="1" end="1"/>
                                            </p:txEl>
                                          </p:spTgt>
                                        </p:tgtEl>
                                        <p:attrNameLst>
                                          <p:attrName>style.visibility</p:attrName>
                                        </p:attrNameLst>
                                      </p:cBhvr>
                                      <p:to>
                                        <p:strVal val="visible"/>
                                      </p:to>
                                    </p:set>
                                    <p:animEffect transition="in" filter="checkerboard(across)">
                                      <p:cBhvr>
                                        <p:cTn id="4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 de l’exposé</a:t>
            </a:r>
            <a:endParaRPr lang="fr-FR" dirty="0"/>
          </a:p>
        </p:txBody>
      </p:sp>
      <p:sp>
        <p:nvSpPr>
          <p:cNvPr id="4" name="Espace réservé du numéro de diapositive 3"/>
          <p:cNvSpPr>
            <a:spLocks noGrp="1"/>
          </p:cNvSpPr>
          <p:nvPr>
            <p:ph type="sldNum" sz="quarter" idx="12"/>
          </p:nvPr>
        </p:nvSpPr>
        <p:spPr/>
        <p:txBody>
          <a:bodyPr/>
          <a:lstStyle/>
          <a:p>
            <a:fld id="{C24FB503-C8B8-4A1F-8534-7867FB58EC64}" type="slidenum">
              <a:rPr lang="fr-FR" smtClean="0"/>
              <a:pPr/>
              <a:t>2</a:t>
            </a:fld>
            <a:endParaRPr lang="fr-FR"/>
          </a:p>
        </p:txBody>
      </p:sp>
      <p:sp>
        <p:nvSpPr>
          <p:cNvPr id="5" name="Espace réservé du contenu 4"/>
          <p:cNvSpPr>
            <a:spLocks noGrp="1"/>
          </p:cNvSpPr>
          <p:nvPr>
            <p:ph sz="quarter" idx="1"/>
          </p:nvPr>
        </p:nvSpPr>
        <p:spPr/>
        <p:txBody>
          <a:bodyPr>
            <a:normAutofit/>
          </a:bodyPr>
          <a:lstStyle/>
          <a:p>
            <a:r>
              <a:rPr lang="fr-FR" dirty="0" smtClean="0"/>
              <a:t>Présentation de l’éducation au développement durable</a:t>
            </a:r>
          </a:p>
          <a:p>
            <a:pPr lvl="2"/>
            <a:r>
              <a:rPr lang="fr-FR" dirty="0" smtClean="0"/>
              <a:t> Cadre politique et institutionnel</a:t>
            </a:r>
          </a:p>
          <a:p>
            <a:pPr lvl="2"/>
            <a:r>
              <a:rPr lang="fr-FR" dirty="0" smtClean="0"/>
              <a:t> Refondation de l’école de la République et éducation </a:t>
            </a:r>
            <a:r>
              <a:rPr lang="fr-FR" dirty="0"/>
              <a:t>au développement </a:t>
            </a:r>
            <a:r>
              <a:rPr lang="fr-FR" dirty="0" smtClean="0"/>
              <a:t>durable.</a:t>
            </a:r>
          </a:p>
          <a:p>
            <a:pPr lvl="2"/>
            <a:r>
              <a:rPr lang="fr-FR" dirty="0" smtClean="0"/>
              <a:t>Les spécificités de l’EDD: Analyse  de la circulaire de Février 2015. </a:t>
            </a:r>
          </a:p>
          <a:p>
            <a:pPr lvl="2"/>
            <a:r>
              <a:rPr lang="fr-FR" dirty="0" smtClean="0"/>
              <a:t> Quels liens avec la formation? </a:t>
            </a:r>
          </a:p>
          <a:p>
            <a:r>
              <a:rPr lang="fr-FR" dirty="0" smtClean="0"/>
              <a:t>La recherche en éducation à </a:t>
            </a:r>
          </a:p>
          <a:p>
            <a:pPr>
              <a:buNone/>
            </a:pPr>
            <a:r>
              <a:rPr lang="fr-FR" dirty="0" smtClean="0"/>
              <a:t>« un développement durable »</a:t>
            </a:r>
          </a:p>
          <a:p>
            <a:pPr lvl="2"/>
            <a:r>
              <a:rPr lang="fr-FR" dirty="0" smtClean="0"/>
              <a:t>Panorama général</a:t>
            </a:r>
          </a:p>
          <a:p>
            <a:pPr lvl="2"/>
            <a:r>
              <a:rPr lang="fr-FR" dirty="0" smtClean="0"/>
              <a:t>Quelle méthodologie pour l’EDD?</a:t>
            </a:r>
          </a:p>
          <a:p>
            <a:pPr lvl="2"/>
            <a:endParaRPr lang="fr-FR" dirty="0"/>
          </a:p>
        </p:txBody>
      </p:sp>
      <p:sp>
        <p:nvSpPr>
          <p:cNvPr id="7" name="Espace réservé du pied de page 4"/>
          <p:cNvSpPr>
            <a:spLocks noGrp="1"/>
          </p:cNvSpPr>
          <p:nvPr>
            <p:ph type="ftr" sz="quarter" idx="11"/>
          </p:nvPr>
        </p:nvSpPr>
        <p:spPr>
          <a:xfrm>
            <a:off x="899592" y="6381328"/>
            <a:ext cx="4248472" cy="242220"/>
          </a:xfrm>
        </p:spPr>
        <p:txBody>
          <a:bodyPr/>
          <a:lstStyle/>
          <a:p>
            <a:r>
              <a:rPr lang="fr-FR" dirty="0" smtClean="0"/>
              <a:t>JM Lange-EPSE de Rouen- M. Dussaux </a:t>
            </a:r>
            <a:r>
              <a:rPr lang="fr-FR" dirty="0" err="1" smtClean="0"/>
              <a:t>ESPEde</a:t>
            </a:r>
            <a:r>
              <a:rPr lang="fr-FR" dirty="0" smtClean="0"/>
              <a:t> Créteil</a:t>
            </a:r>
            <a:endParaRPr lang="fr-FR" dirty="0"/>
          </a:p>
        </p:txBody>
      </p:sp>
    </p:spTree>
    <p:extLst>
      <p:ext uri="{BB962C8B-B14F-4D97-AF65-F5344CB8AC3E}">
        <p14:creationId xmlns:p14="http://schemas.microsoft.com/office/powerpoint/2010/main" xmlns="" val="41056962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p:cNvCxnSpPr/>
          <p:nvPr/>
        </p:nvCxnSpPr>
        <p:spPr>
          <a:xfrm>
            <a:off x="4454650" y="644160"/>
            <a:ext cx="0" cy="5668605"/>
          </a:xfrm>
          <a:prstGeom prst="line">
            <a:avLst/>
          </a:prstGeom>
        </p:spPr>
        <p:style>
          <a:lnRef idx="2">
            <a:schemeClr val="accent1"/>
          </a:lnRef>
          <a:fillRef idx="0">
            <a:schemeClr val="accent1"/>
          </a:fillRef>
          <a:effectRef idx="1">
            <a:schemeClr val="accent1"/>
          </a:effectRef>
          <a:fontRef idx="minor">
            <a:schemeClr val="tx1"/>
          </a:fontRef>
        </p:style>
      </p:cxnSp>
      <p:sp>
        <p:nvSpPr>
          <p:cNvPr id="9" name="Rectangle 8"/>
          <p:cNvSpPr/>
          <p:nvPr/>
        </p:nvSpPr>
        <p:spPr>
          <a:xfrm>
            <a:off x="423375" y="332657"/>
            <a:ext cx="3755161" cy="79208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smtClean="0"/>
              <a:t>Politiques liées à l’environnement, au développement durable et à la transition écologique</a:t>
            </a:r>
            <a:endParaRPr lang="fr-FR" dirty="0"/>
          </a:p>
        </p:txBody>
      </p:sp>
      <p:sp>
        <p:nvSpPr>
          <p:cNvPr id="10" name="ZoneTexte 9"/>
          <p:cNvSpPr txBox="1"/>
          <p:nvPr/>
        </p:nvSpPr>
        <p:spPr>
          <a:xfrm>
            <a:off x="251520" y="1484784"/>
            <a:ext cx="3899177" cy="4708981"/>
          </a:xfrm>
          <a:prstGeom prst="rect">
            <a:avLst/>
          </a:prstGeom>
          <a:noFill/>
        </p:spPr>
        <p:txBody>
          <a:bodyPr wrap="square" rtlCol="0">
            <a:spAutoFit/>
          </a:bodyPr>
          <a:lstStyle/>
          <a:p>
            <a:r>
              <a:rPr lang="fr-FR" sz="1200" dirty="0" smtClean="0"/>
              <a:t>Années 70: Mise sur l’agenda de la question environnementale et la question du développement des pays du sud</a:t>
            </a:r>
          </a:p>
          <a:p>
            <a:endParaRPr lang="fr-FR" sz="1200" dirty="0" smtClean="0"/>
          </a:p>
          <a:p>
            <a:r>
              <a:rPr lang="fr-FR" sz="1200" b="1" dirty="0" smtClean="0"/>
              <a:t>1992: </a:t>
            </a:r>
            <a:r>
              <a:rPr lang="fr-FR" sz="1200" b="1" dirty="0"/>
              <a:t>S</a:t>
            </a:r>
            <a:r>
              <a:rPr lang="fr-FR" sz="1200" b="1" dirty="0" smtClean="0"/>
              <a:t>ommet de la terre de Rio et validation de l’idée de « développement durable »</a:t>
            </a:r>
            <a:r>
              <a:rPr lang="fr-FR" sz="1200" dirty="0" smtClean="0"/>
              <a:t>. </a:t>
            </a:r>
          </a:p>
          <a:p>
            <a:endParaRPr lang="fr-FR" sz="1200" dirty="0" smtClean="0"/>
          </a:p>
          <a:p>
            <a:r>
              <a:rPr lang="fr-FR" sz="1200" dirty="0" smtClean="0"/>
              <a:t>2002: Sommet de Johannesburg. </a:t>
            </a:r>
          </a:p>
          <a:p>
            <a:r>
              <a:rPr lang="fr-FR" sz="1200" dirty="0" smtClean="0"/>
              <a:t>2003-2008: Première stratégie nationale de développement durable</a:t>
            </a:r>
          </a:p>
          <a:p>
            <a:endParaRPr lang="fr-FR" sz="1200" dirty="0" smtClean="0"/>
          </a:p>
          <a:p>
            <a:r>
              <a:rPr lang="fr-FR" sz="1200" b="1" dirty="0" smtClean="0"/>
              <a:t>2004: Charte de l’environnement</a:t>
            </a:r>
            <a:endParaRPr lang="fr-FR" sz="1200" b="1" dirty="0"/>
          </a:p>
          <a:p>
            <a:endParaRPr lang="fr-FR" sz="1200" dirty="0" smtClean="0"/>
          </a:p>
          <a:p>
            <a:r>
              <a:rPr lang="fr-FR" sz="1200" dirty="0" smtClean="0"/>
              <a:t>2009: Grenelle de l’environnement</a:t>
            </a:r>
          </a:p>
          <a:p>
            <a:r>
              <a:rPr lang="fr-FR" sz="1200" dirty="0" smtClean="0"/>
              <a:t> </a:t>
            </a:r>
          </a:p>
          <a:p>
            <a:endParaRPr lang="fr-FR" sz="1200" dirty="0" smtClean="0"/>
          </a:p>
          <a:p>
            <a:r>
              <a:rPr lang="fr-FR" sz="1200" dirty="0" smtClean="0"/>
              <a:t>2009- 2013:Stratégie nationale de développement durable</a:t>
            </a:r>
          </a:p>
          <a:p>
            <a:endParaRPr lang="fr-FR" sz="1200" dirty="0" smtClean="0"/>
          </a:p>
          <a:p>
            <a:endParaRPr lang="fr-FR" sz="1200" dirty="0" smtClean="0"/>
          </a:p>
          <a:p>
            <a:endParaRPr lang="fr-FR" sz="1200" dirty="0"/>
          </a:p>
          <a:p>
            <a:endParaRPr lang="fr-FR" sz="1200" dirty="0"/>
          </a:p>
          <a:p>
            <a:endParaRPr lang="fr-FR" sz="1200" dirty="0" smtClean="0"/>
          </a:p>
          <a:p>
            <a:r>
              <a:rPr lang="fr-FR" sz="1200" b="1" dirty="0" smtClean="0"/>
              <a:t>2015-2020- Stratégie nationale de transition écologique vers le développement durable.</a:t>
            </a:r>
            <a:endParaRPr lang="fr-FR" sz="1200" b="1" dirty="0"/>
          </a:p>
        </p:txBody>
      </p:sp>
      <p:sp>
        <p:nvSpPr>
          <p:cNvPr id="11" name="ZoneTexte 10"/>
          <p:cNvSpPr txBox="1"/>
          <p:nvPr/>
        </p:nvSpPr>
        <p:spPr>
          <a:xfrm>
            <a:off x="4499992" y="1196752"/>
            <a:ext cx="4392488" cy="5632310"/>
          </a:xfrm>
          <a:prstGeom prst="rect">
            <a:avLst/>
          </a:prstGeom>
          <a:noFill/>
        </p:spPr>
        <p:txBody>
          <a:bodyPr wrap="square" rtlCol="0">
            <a:spAutoFit/>
          </a:bodyPr>
          <a:lstStyle/>
          <a:p>
            <a:r>
              <a:rPr lang="fr-FR" sz="1200" b="1" dirty="0" smtClean="0"/>
              <a:t>1977 : conférence de Tbilissi: principes de l’éducation à l’environnement</a:t>
            </a:r>
          </a:p>
          <a:p>
            <a:endParaRPr lang="fr-FR" sz="1200" dirty="0" smtClean="0"/>
          </a:p>
          <a:p>
            <a:r>
              <a:rPr lang="fr-FR" sz="1200" dirty="0" smtClean="0"/>
              <a:t>1992 :  Chapitre 36 de l’agenda 21: l’éducation au cœur du projet de transformation sociétale </a:t>
            </a:r>
          </a:p>
          <a:p>
            <a:endParaRPr lang="fr-FR" sz="1200" dirty="0"/>
          </a:p>
          <a:p>
            <a:r>
              <a:rPr lang="fr-FR" sz="1200" dirty="0" smtClean="0"/>
              <a:t>2005- 2014 : Décennie des Nations Unies pour l’éducation au développement durable</a:t>
            </a:r>
          </a:p>
          <a:p>
            <a:endParaRPr lang="fr-FR" sz="1200" dirty="0" smtClean="0"/>
          </a:p>
          <a:p>
            <a:r>
              <a:rPr lang="fr-FR" sz="1200" dirty="0" smtClean="0"/>
              <a:t>2004 ; 2007 ; 2011 : Phases de généralisation de l’EEDD dans les établissements scolaires. </a:t>
            </a:r>
          </a:p>
          <a:p>
            <a:endParaRPr lang="fr-FR" sz="1200" dirty="0" smtClean="0"/>
          </a:p>
          <a:p>
            <a:r>
              <a:rPr lang="fr-FR" sz="1200" b="1" dirty="0" smtClean="0"/>
              <a:t>2009 : Article 55 de la loi Grenelle </a:t>
            </a:r>
          </a:p>
          <a:p>
            <a:r>
              <a:rPr lang="fr-FR" sz="1200" dirty="0" smtClean="0"/>
              <a:t>2009 : Assises de Caen. Création d’un espace national de concertation. </a:t>
            </a:r>
          </a:p>
          <a:p>
            <a:endParaRPr lang="fr-FR" sz="1200" dirty="0" smtClean="0"/>
          </a:p>
          <a:p>
            <a:r>
              <a:rPr lang="fr-FR" sz="1200" dirty="0" smtClean="0"/>
              <a:t>2013 : Saisie du conseil économique, social et environnemental.</a:t>
            </a:r>
          </a:p>
          <a:p>
            <a:endParaRPr lang="fr-FR" sz="1200" dirty="0" smtClean="0"/>
          </a:p>
          <a:p>
            <a:r>
              <a:rPr lang="fr-FR" sz="1200" dirty="0" smtClean="0"/>
              <a:t>2013 : Loi sur la refondation de l’école et inscription de l’EEDD dans le code de l’éducation </a:t>
            </a:r>
          </a:p>
          <a:p>
            <a:endParaRPr lang="fr-FR" sz="1200" dirty="0" smtClean="0"/>
          </a:p>
          <a:p>
            <a:r>
              <a:rPr lang="fr-FR" sz="1200" dirty="0" smtClean="0"/>
              <a:t>2014 : Conférence de Nagoya et feuille de route de l’UNESCO pour un programme d’éducation globale.</a:t>
            </a:r>
          </a:p>
          <a:p>
            <a:endParaRPr lang="fr-FR" sz="1200" dirty="0" smtClean="0"/>
          </a:p>
          <a:p>
            <a:r>
              <a:rPr lang="fr-FR" sz="1200" b="1" dirty="0" smtClean="0"/>
              <a:t>2015 : Circulaire de refondation de l’éducation à l’environnement et au développement durable</a:t>
            </a:r>
          </a:p>
          <a:p>
            <a:endParaRPr lang="fr-FR" sz="1200" dirty="0" smtClean="0"/>
          </a:p>
          <a:p>
            <a:endParaRPr lang="fr-FR" sz="1200" dirty="0" smtClean="0"/>
          </a:p>
          <a:p>
            <a:endParaRPr lang="fr-FR" sz="1200" dirty="0"/>
          </a:p>
        </p:txBody>
      </p:sp>
      <p:sp>
        <p:nvSpPr>
          <p:cNvPr id="12" name="Rectangle 11"/>
          <p:cNvSpPr/>
          <p:nvPr/>
        </p:nvSpPr>
        <p:spPr>
          <a:xfrm>
            <a:off x="4788024" y="260648"/>
            <a:ext cx="3810383" cy="88341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2400" dirty="0" smtClean="0"/>
              <a:t>Politiques éducatives</a:t>
            </a:r>
            <a:endParaRPr lang="fr-FR" sz="2400" dirty="0"/>
          </a:p>
        </p:txBody>
      </p:sp>
    </p:spTree>
    <p:extLst>
      <p:ext uri="{BB962C8B-B14F-4D97-AF65-F5344CB8AC3E}">
        <p14:creationId xmlns:p14="http://schemas.microsoft.com/office/powerpoint/2010/main" xmlns="" val="11569551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332656"/>
            <a:ext cx="8534400" cy="758952"/>
          </a:xfrm>
        </p:spPr>
        <p:txBody>
          <a:bodyPr>
            <a:normAutofit fontScale="90000"/>
          </a:bodyPr>
          <a:lstStyle/>
          <a:p>
            <a:r>
              <a:rPr lang="fr-FR" dirty="0" smtClean="0"/>
              <a:t/>
            </a:r>
            <a:br>
              <a:rPr lang="fr-FR" dirty="0" smtClean="0"/>
            </a:br>
            <a:r>
              <a:rPr lang="fr-FR" dirty="0" smtClean="0"/>
              <a:t>L’EEDD s’impose dans la formation des élèves et des enseignants</a:t>
            </a:r>
            <a:endParaRPr lang="fr-FR" dirty="0"/>
          </a:p>
        </p:txBody>
      </p:sp>
      <p:sp>
        <p:nvSpPr>
          <p:cNvPr id="3" name="Espace réservé du pied de page 2"/>
          <p:cNvSpPr>
            <a:spLocks noGrp="1"/>
          </p:cNvSpPr>
          <p:nvPr>
            <p:ph type="ftr" sz="quarter" idx="11"/>
          </p:nvPr>
        </p:nvSpPr>
        <p:spPr>
          <a:xfrm>
            <a:off x="304800" y="6410848"/>
            <a:ext cx="4267200" cy="258512"/>
          </a:xfrm>
        </p:spPr>
        <p:txBody>
          <a:bodyPr/>
          <a:lstStyle/>
          <a:p>
            <a:r>
              <a:rPr lang="fr-FR" dirty="0" smtClean="0"/>
              <a:t>JM Lange-EPSE de Rouen- M. Dussaux ESPE de Créteil</a:t>
            </a:r>
            <a:endParaRPr lang="fr-FR" dirty="0"/>
          </a:p>
        </p:txBody>
      </p:sp>
      <p:sp>
        <p:nvSpPr>
          <p:cNvPr id="4" name="Espace réservé du numéro de diapositive 3"/>
          <p:cNvSpPr>
            <a:spLocks noGrp="1"/>
          </p:cNvSpPr>
          <p:nvPr>
            <p:ph type="sldNum" sz="quarter" idx="12"/>
          </p:nvPr>
        </p:nvSpPr>
        <p:spPr/>
        <p:txBody>
          <a:bodyPr/>
          <a:lstStyle/>
          <a:p>
            <a:fld id="{C24FB503-C8B8-4A1F-8534-7867FB58EC64}" type="slidenum">
              <a:rPr lang="fr-FR" smtClean="0"/>
              <a:pPr/>
              <a:t>4</a:t>
            </a:fld>
            <a:endParaRPr lang="fr-FR"/>
          </a:p>
        </p:txBody>
      </p:sp>
      <p:sp>
        <p:nvSpPr>
          <p:cNvPr id="5" name="Espace réservé du contenu 4"/>
          <p:cNvSpPr>
            <a:spLocks noGrp="1"/>
          </p:cNvSpPr>
          <p:nvPr>
            <p:ph sz="quarter" idx="1"/>
          </p:nvPr>
        </p:nvSpPr>
        <p:spPr>
          <a:xfrm>
            <a:off x="301752" y="1527048"/>
            <a:ext cx="8662736" cy="4572000"/>
          </a:xfrm>
        </p:spPr>
        <p:txBody>
          <a:bodyPr>
            <a:normAutofit fontScale="55000" lnSpcReduction="20000"/>
          </a:bodyPr>
          <a:lstStyle/>
          <a:p>
            <a:r>
              <a:rPr lang="fr-FR" sz="3200" b="1" dirty="0" smtClean="0"/>
              <a:t>Code de l’éducation </a:t>
            </a:r>
            <a:r>
              <a:rPr lang="fr-FR" sz="3200" dirty="0" smtClean="0"/>
              <a:t>(suite loi sur la refondation de l’école)</a:t>
            </a:r>
            <a:r>
              <a:rPr lang="fr-FR" dirty="0" smtClean="0"/>
              <a:t>:</a:t>
            </a:r>
          </a:p>
          <a:p>
            <a:pPr lvl="2"/>
            <a:r>
              <a:rPr lang="fr-FR" dirty="0" smtClean="0"/>
              <a:t> </a:t>
            </a:r>
            <a:r>
              <a:rPr lang="fr-FR" sz="2200" dirty="0" smtClean="0"/>
              <a:t>L.312.19 </a:t>
            </a:r>
            <a:r>
              <a:rPr lang="fr-FR" sz="2200" i="1" dirty="0" smtClean="0"/>
              <a:t>« L’éducation à l’environnement et au développement durable débute dès l’école primaire. Elle a pour objectif d’éveiller les enfants aux enjeux environnementaux. Elle comporte une sensibilisation  à la nature et à la compréhension et à l’évaluation de l’impact des activités humaines sur les ressources naturelles »</a:t>
            </a:r>
          </a:p>
          <a:p>
            <a:pPr marL="822960" lvl="3" indent="0">
              <a:buNone/>
            </a:pPr>
            <a:endParaRPr lang="fr-FR" sz="2200" dirty="0"/>
          </a:p>
          <a:p>
            <a:pPr marL="822960" lvl="3" indent="0">
              <a:buNone/>
            </a:pPr>
            <a:endParaRPr lang="fr-FR" dirty="0" smtClean="0"/>
          </a:p>
          <a:p>
            <a:r>
              <a:rPr lang="fr-FR" sz="2900" b="1" dirty="0" smtClean="0"/>
              <a:t>Socle commun de connaissances, compétences</a:t>
            </a:r>
            <a:r>
              <a:rPr lang="fr-FR" sz="2900" b="1" dirty="0"/>
              <a:t> </a:t>
            </a:r>
            <a:r>
              <a:rPr lang="fr-FR" sz="2900" b="1" dirty="0" smtClean="0"/>
              <a:t>et de culture </a:t>
            </a:r>
            <a:r>
              <a:rPr lang="fr-FR" sz="2900" dirty="0" smtClean="0"/>
              <a:t>(projet): </a:t>
            </a:r>
          </a:p>
          <a:p>
            <a:pPr marL="891540" lvl="2" indent="-342900"/>
            <a:r>
              <a:rPr lang="fr-FR" sz="2200" i="1" dirty="0" smtClean="0"/>
              <a:t>L’élève a une attitude responsable face à l’environnement et la préservation des ressources limitée de la planète (Domaine 3)</a:t>
            </a:r>
          </a:p>
          <a:p>
            <a:pPr lvl="2"/>
            <a:r>
              <a:rPr lang="fr-FR" sz="2200" i="1" dirty="0" smtClean="0"/>
              <a:t>  L’élève associe au développement durable une démarche pour concilier les activités économiques, la justice    sociale, la protection de l’environnement (Domaine 4) </a:t>
            </a:r>
          </a:p>
          <a:p>
            <a:pPr lvl="2"/>
            <a:endParaRPr lang="fr-FR" dirty="0" smtClean="0"/>
          </a:p>
          <a:p>
            <a:r>
              <a:rPr lang="fr-FR" sz="2900" b="1" dirty="0" smtClean="0"/>
              <a:t>Référentiel compétences des enseignants </a:t>
            </a:r>
            <a:r>
              <a:rPr lang="fr-FR" sz="2900" dirty="0" smtClean="0"/>
              <a:t>(juillet 2013 ), Compétence 6 : </a:t>
            </a:r>
          </a:p>
          <a:p>
            <a:pPr>
              <a:buNone/>
            </a:pPr>
            <a:r>
              <a:rPr lang="fr-FR" sz="2900" dirty="0" smtClean="0"/>
              <a:t>	Agir en éducateur responsable et selon des principes éthiques </a:t>
            </a:r>
          </a:p>
          <a:p>
            <a:pPr>
              <a:buNone/>
            </a:pPr>
            <a:r>
              <a:rPr lang="fr-FR" sz="2300" dirty="0" smtClean="0"/>
              <a:t>		</a:t>
            </a:r>
            <a:r>
              <a:rPr lang="fr-FR" sz="2300" i="1" dirty="0" smtClean="0"/>
              <a:t>«</a:t>
            </a:r>
            <a:r>
              <a:rPr lang="fr-FR" sz="2200" i="1" dirty="0" smtClean="0"/>
              <a:t> Apporter sa contribution à la mise en œuvre des éducations transversales, notamment l'éducation à la 	santé, l'éducation à la citoyenneté, l'éducation au développement durable  …..»</a:t>
            </a:r>
          </a:p>
          <a:p>
            <a:pPr lvl="2">
              <a:buNone/>
            </a:pPr>
            <a:endParaRPr lang="fr-FR" dirty="0" smtClean="0"/>
          </a:p>
          <a:p>
            <a:pPr marL="0" indent="0"/>
            <a:r>
              <a:rPr lang="fr-FR" dirty="0" smtClean="0"/>
              <a:t>    </a:t>
            </a:r>
            <a:r>
              <a:rPr lang="fr-FR" sz="2900" b="1" dirty="0" smtClean="0"/>
              <a:t>Les </a:t>
            </a:r>
            <a:r>
              <a:rPr lang="fr-FR" sz="2900" b="1" dirty="0"/>
              <a:t>missions de </a:t>
            </a:r>
            <a:r>
              <a:rPr lang="fr-FR" sz="2900" b="1" dirty="0" smtClean="0"/>
              <a:t>l’ESPE</a:t>
            </a:r>
            <a:r>
              <a:rPr lang="fr-FR" sz="2900" dirty="0"/>
              <a:t> </a:t>
            </a:r>
            <a:r>
              <a:rPr lang="fr-FR" sz="2900" dirty="0" smtClean="0"/>
              <a:t>et l’arrêté fixant le contenu des Master MEEF:</a:t>
            </a:r>
          </a:p>
          <a:p>
            <a:pPr marL="548640" lvl="2" indent="0">
              <a:buFont typeface="Arial" pitchFamily="34" charset="0"/>
              <a:buChar char="•"/>
            </a:pPr>
            <a:r>
              <a:rPr lang="fr-FR" dirty="0" smtClean="0"/>
              <a:t>« </a:t>
            </a:r>
            <a:r>
              <a:rPr lang="fr-FR" sz="2200" dirty="0" smtClean="0"/>
              <a:t> </a:t>
            </a:r>
            <a:r>
              <a:rPr lang="fr-FR" sz="2200" i="1" dirty="0"/>
              <a:t>La formation permet une appropriation des thèmes d’éducation transversaux et des grands </a:t>
            </a:r>
            <a:r>
              <a:rPr lang="fr-FR" sz="2200" i="1" dirty="0" smtClean="0"/>
              <a:t>sujets </a:t>
            </a:r>
            <a:r>
              <a:rPr lang="fr-FR" sz="2200" i="1" dirty="0"/>
              <a:t>sociétaux, notamment  la citoyenneté, l’éducation artistique et culturelle, l’éducation à l’environnement et au développement durable, l’éducation à la santé</a:t>
            </a:r>
            <a:r>
              <a:rPr lang="fr-FR" sz="2200" i="1" dirty="0" smtClean="0"/>
              <a:t>. »</a:t>
            </a:r>
            <a:endParaRPr lang="fr-FR" sz="2200" i="1" dirty="0"/>
          </a:p>
          <a:p>
            <a:pPr marL="0" indent="0">
              <a:buNone/>
            </a:pPr>
            <a:r>
              <a:rPr lang="fr-FR" sz="2200" dirty="0"/>
              <a:t> </a:t>
            </a:r>
            <a:endParaRPr lang="fr-FR" sz="2200" dirty="0" smtClean="0"/>
          </a:p>
          <a:p>
            <a:pPr marL="0" indent="0">
              <a:buNone/>
            </a:pPr>
            <a:endParaRPr lang="fr-FR" dirty="0" smtClean="0"/>
          </a:p>
          <a:p>
            <a:pPr marL="0" indent="0">
              <a:buNone/>
            </a:pP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L’EEDD dans les établissements scolaires</a:t>
            </a:r>
            <a:endParaRPr lang="fr-FR" dirty="0"/>
          </a:p>
        </p:txBody>
      </p:sp>
      <p:sp>
        <p:nvSpPr>
          <p:cNvPr id="3" name="Espace réservé du pied de page 2"/>
          <p:cNvSpPr>
            <a:spLocks noGrp="1"/>
          </p:cNvSpPr>
          <p:nvPr>
            <p:ph type="ftr" sz="quarter" idx="11"/>
          </p:nvPr>
        </p:nvSpPr>
        <p:spPr>
          <a:xfrm>
            <a:off x="304800" y="6410848"/>
            <a:ext cx="4267200" cy="447152"/>
          </a:xfrm>
        </p:spPr>
        <p:txBody>
          <a:bodyPr/>
          <a:lstStyle/>
          <a:p>
            <a:r>
              <a:rPr lang="fr-FR" dirty="0" smtClean="0"/>
              <a:t>JM Lange-EPSE de Rouen- M. Dussaux ESPE de Créteil</a:t>
            </a:r>
            <a:endParaRPr lang="fr-FR" dirty="0"/>
          </a:p>
        </p:txBody>
      </p:sp>
      <p:sp>
        <p:nvSpPr>
          <p:cNvPr id="4" name="Espace réservé du numéro de diapositive 3"/>
          <p:cNvSpPr>
            <a:spLocks noGrp="1"/>
          </p:cNvSpPr>
          <p:nvPr>
            <p:ph type="sldNum" sz="quarter" idx="12"/>
          </p:nvPr>
        </p:nvSpPr>
        <p:spPr/>
        <p:txBody>
          <a:bodyPr/>
          <a:lstStyle/>
          <a:p>
            <a:fld id="{C24FB503-C8B8-4A1F-8534-7867FB58EC64}" type="slidenum">
              <a:rPr lang="fr-FR" smtClean="0"/>
              <a:pPr/>
              <a:t>5</a:t>
            </a:fld>
            <a:endParaRPr lang="fr-FR"/>
          </a:p>
        </p:txBody>
      </p:sp>
      <p:sp>
        <p:nvSpPr>
          <p:cNvPr id="5" name="Espace réservé du contenu 4"/>
          <p:cNvSpPr>
            <a:spLocks noGrp="1"/>
          </p:cNvSpPr>
          <p:nvPr>
            <p:ph sz="quarter" idx="1"/>
          </p:nvPr>
        </p:nvSpPr>
        <p:spPr/>
        <p:txBody>
          <a:bodyPr>
            <a:normAutofit fontScale="77500" lnSpcReduction="20000"/>
          </a:bodyPr>
          <a:lstStyle/>
          <a:p>
            <a:r>
              <a:rPr lang="fr-FR" dirty="0" smtClean="0"/>
              <a:t>Objectifs: </a:t>
            </a:r>
          </a:p>
          <a:p>
            <a:pPr lvl="1"/>
            <a:r>
              <a:rPr lang="fr-FR" b="1" i="1" dirty="0" smtClean="0"/>
              <a:t>« transmettre les connaissances, la compétence et la culture qui leur permettront tout au long de leur vie, en tant que citoyens, de connaître, comprendre, décider et agir en fonction des enjeux du développement durable. » </a:t>
            </a:r>
          </a:p>
          <a:p>
            <a:r>
              <a:rPr lang="fr-FR" dirty="0" smtClean="0"/>
              <a:t>Une approche par les grands enjeux liés à la durabilité: </a:t>
            </a:r>
          </a:p>
          <a:p>
            <a:pPr lvl="1"/>
            <a:r>
              <a:rPr lang="fr-FR" b="1" i="1" dirty="0" smtClean="0"/>
              <a:t>ressources, risques majeurs, changement climatique, biodiversité, ville durable, transports et mobilité, aménagement et développement des territoires </a:t>
            </a:r>
          </a:p>
          <a:p>
            <a:r>
              <a:rPr lang="fr-FR" dirty="0" smtClean="0"/>
              <a:t>Un ancrage dans les disciplines (depuis 2007) mais les approches pluridisciplinaires sont favorisées dans le cadre de projets inscrits dans le projet d’établissement. </a:t>
            </a:r>
          </a:p>
          <a:p>
            <a:r>
              <a:rPr lang="fr-FR" dirty="0" smtClean="0"/>
              <a:t>Faire entrer les établissements dans des démarches de développement durable à l’échéance de 2020 (Procédure de labellisation E3D au niveau des Rectorats). </a:t>
            </a:r>
          </a:p>
          <a:p>
            <a:r>
              <a:rPr lang="fr-FR" dirty="0" smtClean="0"/>
              <a:t>Travailler à partir d’exemples locaux et dans le cadre de partenariats locaux. </a:t>
            </a:r>
            <a:endParaRPr lang="fr-FR" dirty="0"/>
          </a:p>
        </p:txBody>
      </p:sp>
    </p:spTree>
    <p:extLst>
      <p:ext uri="{BB962C8B-B14F-4D97-AF65-F5344CB8AC3E}">
        <p14:creationId xmlns:p14="http://schemas.microsoft.com/office/powerpoint/2010/main" xmlns="" val="11602507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Multiplicité des acteurs de l’EDD</a:t>
            </a:r>
            <a:endParaRPr lang="fr-FR" dirty="0"/>
          </a:p>
        </p:txBody>
      </p:sp>
      <p:sp>
        <p:nvSpPr>
          <p:cNvPr id="3" name="ZoneTexte 2"/>
          <p:cNvSpPr txBox="1"/>
          <p:nvPr/>
        </p:nvSpPr>
        <p:spPr>
          <a:xfrm>
            <a:off x="395536" y="1556792"/>
            <a:ext cx="2664296" cy="369332"/>
          </a:xfrm>
          <a:prstGeom prst="rect">
            <a:avLst/>
          </a:prstGeom>
          <a:noFill/>
        </p:spPr>
        <p:txBody>
          <a:bodyPr wrap="square" rtlCol="0">
            <a:spAutoFit/>
          </a:bodyPr>
          <a:lstStyle/>
          <a:p>
            <a:r>
              <a:rPr lang="fr-FR" b="1" dirty="0" smtClean="0"/>
              <a:t>Acteurs scolaires</a:t>
            </a:r>
            <a:endParaRPr lang="fr-FR" b="1" dirty="0"/>
          </a:p>
        </p:txBody>
      </p:sp>
      <p:sp>
        <p:nvSpPr>
          <p:cNvPr id="4" name="ZoneTexte 3"/>
          <p:cNvSpPr txBox="1"/>
          <p:nvPr/>
        </p:nvSpPr>
        <p:spPr>
          <a:xfrm>
            <a:off x="395536" y="2204864"/>
            <a:ext cx="2808312" cy="369332"/>
          </a:xfrm>
          <a:prstGeom prst="rect">
            <a:avLst/>
          </a:prstGeom>
          <a:noFill/>
        </p:spPr>
        <p:txBody>
          <a:bodyPr wrap="square" rtlCol="0">
            <a:spAutoFit/>
          </a:bodyPr>
          <a:lstStyle/>
          <a:p>
            <a:r>
              <a:rPr lang="fr-FR" b="1" dirty="0" smtClean="0"/>
              <a:t>Acteurs associatifs</a:t>
            </a:r>
            <a:endParaRPr lang="fr-FR" b="1" dirty="0"/>
          </a:p>
        </p:txBody>
      </p:sp>
      <p:sp>
        <p:nvSpPr>
          <p:cNvPr id="5" name="ZoneTexte 4"/>
          <p:cNvSpPr txBox="1"/>
          <p:nvPr/>
        </p:nvSpPr>
        <p:spPr>
          <a:xfrm>
            <a:off x="467544" y="2924944"/>
            <a:ext cx="2448272" cy="646331"/>
          </a:xfrm>
          <a:prstGeom prst="rect">
            <a:avLst/>
          </a:prstGeom>
          <a:noFill/>
        </p:spPr>
        <p:txBody>
          <a:bodyPr wrap="square" rtlCol="0">
            <a:spAutoFit/>
          </a:bodyPr>
          <a:lstStyle/>
          <a:p>
            <a:r>
              <a:rPr lang="fr-FR" b="1" dirty="0" smtClean="0"/>
              <a:t>Collectivités </a:t>
            </a:r>
          </a:p>
          <a:p>
            <a:r>
              <a:rPr lang="fr-FR" b="1" dirty="0" smtClean="0"/>
              <a:t>territoriales</a:t>
            </a:r>
            <a:endParaRPr lang="fr-FR" b="1" dirty="0"/>
          </a:p>
        </p:txBody>
      </p:sp>
      <p:sp>
        <p:nvSpPr>
          <p:cNvPr id="6" name="ZoneTexte 5"/>
          <p:cNvSpPr txBox="1"/>
          <p:nvPr/>
        </p:nvSpPr>
        <p:spPr>
          <a:xfrm>
            <a:off x="467544" y="3789040"/>
            <a:ext cx="2016224" cy="369332"/>
          </a:xfrm>
          <a:prstGeom prst="rect">
            <a:avLst/>
          </a:prstGeom>
          <a:noFill/>
        </p:spPr>
        <p:txBody>
          <a:bodyPr wrap="square" rtlCol="0">
            <a:spAutoFit/>
          </a:bodyPr>
          <a:lstStyle/>
          <a:p>
            <a:r>
              <a:rPr lang="fr-FR" b="1" dirty="0" smtClean="0"/>
              <a:t>Entreprises</a:t>
            </a:r>
            <a:endParaRPr lang="fr-FR" b="1" dirty="0"/>
          </a:p>
        </p:txBody>
      </p:sp>
      <p:cxnSp>
        <p:nvCxnSpPr>
          <p:cNvPr id="8" name="Connecteur droit avec flèche 7"/>
          <p:cNvCxnSpPr/>
          <p:nvPr/>
        </p:nvCxnSpPr>
        <p:spPr>
          <a:xfrm>
            <a:off x="3131840" y="1916832"/>
            <a:ext cx="1440160" cy="43204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a:off x="3059832" y="2420888"/>
            <a:ext cx="1368152" cy="504056"/>
          </a:xfrm>
          <a:prstGeom prst="straightConnector1">
            <a:avLst/>
          </a:prstGeom>
          <a:ln w="5715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a:off x="2843808" y="3212976"/>
            <a:ext cx="144016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flipV="1">
            <a:off x="2699792" y="3573016"/>
            <a:ext cx="1728192" cy="328682"/>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22" name="ZoneTexte 21"/>
          <p:cNvSpPr txBox="1"/>
          <p:nvPr/>
        </p:nvSpPr>
        <p:spPr>
          <a:xfrm>
            <a:off x="4644008" y="2132856"/>
            <a:ext cx="4176464" cy="2554545"/>
          </a:xfrm>
          <a:prstGeom prst="rect">
            <a:avLst/>
          </a:prstGeom>
          <a:solidFill>
            <a:schemeClr val="bg2"/>
          </a:solidFill>
        </p:spPr>
        <p:txBody>
          <a:bodyPr wrap="square" rtlCol="0">
            <a:spAutoFit/>
          </a:bodyPr>
          <a:lstStyle/>
          <a:p>
            <a:pPr algn="ctr"/>
            <a:r>
              <a:rPr lang="fr-FR" b="1" dirty="0" smtClean="0"/>
              <a:t>Un principe de </a:t>
            </a:r>
            <a:r>
              <a:rPr lang="fr-FR" b="1" dirty="0" err="1" smtClean="0"/>
              <a:t>co-éducation</a:t>
            </a:r>
            <a:endParaRPr lang="fr-FR" b="1" dirty="0" smtClean="0"/>
          </a:p>
          <a:p>
            <a:pPr algn="ctr"/>
            <a:r>
              <a:rPr lang="fr-FR" sz="1600" dirty="0" smtClean="0"/>
              <a:t> (B. </a:t>
            </a:r>
            <a:r>
              <a:rPr lang="fr-FR" sz="1600" dirty="0" err="1" smtClean="0"/>
              <a:t>Humbeeck</a:t>
            </a:r>
            <a:r>
              <a:rPr lang="fr-FR" sz="1600" dirty="0" smtClean="0"/>
              <a:t>, 2012)</a:t>
            </a:r>
            <a:r>
              <a:rPr lang="fr-FR" dirty="0" smtClean="0"/>
              <a:t> </a:t>
            </a:r>
            <a:r>
              <a:rPr lang="fr-FR" b="1" dirty="0" smtClean="0"/>
              <a:t>à mettre en œuvre</a:t>
            </a:r>
          </a:p>
          <a:p>
            <a:pPr algn="ctr"/>
            <a:r>
              <a:rPr lang="fr-FR" i="1" dirty="0" smtClean="0"/>
              <a:t>Qui nécessite  une maîtrise  en compréhension des registres de discours,  une connaissance et reconnaissance des valeurs et identités professionnelles , plurielles  et </a:t>
            </a:r>
            <a:r>
              <a:rPr lang="fr-FR" sz="1600" i="1" dirty="0" smtClean="0"/>
              <a:t>complémentaires ( (ML Martinez, 2014)</a:t>
            </a:r>
          </a:p>
        </p:txBody>
      </p:sp>
      <p:sp>
        <p:nvSpPr>
          <p:cNvPr id="13" name="Espace réservé du numéro de diapositive 12"/>
          <p:cNvSpPr>
            <a:spLocks noGrp="1"/>
          </p:cNvSpPr>
          <p:nvPr>
            <p:ph type="sldNum" sz="quarter" idx="12"/>
          </p:nvPr>
        </p:nvSpPr>
        <p:spPr/>
        <p:txBody>
          <a:bodyPr/>
          <a:lstStyle/>
          <a:p>
            <a:fld id="{48F5352C-DF5A-4F31-9001-0E134F822C21}" type="slidenum">
              <a:rPr lang="fr-FR" smtClean="0"/>
              <a:pPr/>
              <a:t>6</a:t>
            </a:fld>
            <a:endParaRPr lang="fr-FR"/>
          </a:p>
        </p:txBody>
      </p:sp>
      <p:sp>
        <p:nvSpPr>
          <p:cNvPr id="14" name="Rectangle 13"/>
          <p:cNvSpPr/>
          <p:nvPr/>
        </p:nvSpPr>
        <p:spPr>
          <a:xfrm>
            <a:off x="467544" y="4437112"/>
            <a:ext cx="1204176" cy="369332"/>
          </a:xfrm>
          <a:prstGeom prst="rect">
            <a:avLst/>
          </a:prstGeom>
        </p:spPr>
        <p:txBody>
          <a:bodyPr wrap="none">
            <a:spAutoFit/>
          </a:bodyPr>
          <a:lstStyle/>
          <a:p>
            <a:r>
              <a:rPr lang="fr-FR" b="1" dirty="0" smtClean="0"/>
              <a:t>Familles</a:t>
            </a:r>
            <a:endParaRPr lang="fr-FR" b="1" dirty="0"/>
          </a:p>
        </p:txBody>
      </p:sp>
      <p:cxnSp>
        <p:nvCxnSpPr>
          <p:cNvPr id="15" name="Connecteur droit avec flèche 14"/>
          <p:cNvCxnSpPr/>
          <p:nvPr/>
        </p:nvCxnSpPr>
        <p:spPr>
          <a:xfrm flipV="1">
            <a:off x="2483768" y="4005064"/>
            <a:ext cx="2016224" cy="688722"/>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18" name="Espace réservé du pied de page 17"/>
          <p:cNvSpPr>
            <a:spLocks noGrp="1"/>
          </p:cNvSpPr>
          <p:nvPr>
            <p:ph type="ftr" sz="quarter" idx="11"/>
          </p:nvPr>
        </p:nvSpPr>
        <p:spPr/>
        <p:txBody>
          <a:bodyPr/>
          <a:lstStyle/>
          <a:p>
            <a:r>
              <a:rPr lang="fr-FR" smtClean="0"/>
              <a:t>JM Lange-EPSE de Rouen- M. Dussaux Espe de Créteil</a:t>
            </a:r>
            <a:endParaRPr lang="fr-FR"/>
          </a:p>
        </p:txBody>
      </p:sp>
      <p:sp>
        <p:nvSpPr>
          <p:cNvPr id="17" name="Rectangle 16"/>
          <p:cNvSpPr/>
          <p:nvPr/>
        </p:nvSpPr>
        <p:spPr>
          <a:xfrm>
            <a:off x="899592" y="5229200"/>
            <a:ext cx="1042273" cy="369332"/>
          </a:xfrm>
          <a:prstGeom prst="rect">
            <a:avLst/>
          </a:prstGeom>
        </p:spPr>
        <p:txBody>
          <a:bodyPr wrap="none">
            <a:spAutoFit/>
          </a:bodyPr>
          <a:lstStyle/>
          <a:p>
            <a:r>
              <a:rPr lang="fr-FR" b="1" dirty="0" smtClean="0"/>
              <a:t>Médias</a:t>
            </a:r>
            <a:endParaRPr lang="fr-FR" b="1" dirty="0"/>
          </a:p>
        </p:txBody>
      </p:sp>
      <p:cxnSp>
        <p:nvCxnSpPr>
          <p:cNvPr id="19" name="Connecteur droit avec flèche 18"/>
          <p:cNvCxnSpPr/>
          <p:nvPr/>
        </p:nvCxnSpPr>
        <p:spPr>
          <a:xfrm flipV="1">
            <a:off x="2267744" y="4437112"/>
            <a:ext cx="2232248" cy="1048762"/>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20" name="ZoneTexte 19"/>
          <p:cNvSpPr txBox="1">
            <a:spLocks noChangeArrowheads="1"/>
          </p:cNvSpPr>
          <p:nvPr/>
        </p:nvSpPr>
        <p:spPr bwMode="auto">
          <a:xfrm>
            <a:off x="3419872" y="5373216"/>
            <a:ext cx="5472608" cy="646331"/>
          </a:xfrm>
          <a:prstGeom prst="rect">
            <a:avLst/>
          </a:prstGeom>
          <a:solidFill>
            <a:schemeClr val="accent2">
              <a:lumMod val="60000"/>
              <a:lumOff val="40000"/>
            </a:schemeClr>
          </a:solidFill>
          <a:ln w="9525">
            <a:noFill/>
            <a:miter lim="800000"/>
            <a:headEnd/>
            <a:tailEnd/>
          </a:ln>
        </p:spPr>
        <p:txBody>
          <a:bodyPr wrap="square">
            <a:spAutoFit/>
          </a:bodyPr>
          <a:lstStyle/>
          <a:p>
            <a:pPr algn="ctr"/>
            <a:r>
              <a:rPr lang="fr-FR" b="1" dirty="0"/>
              <a:t>Vers un espace d’intéressement </a:t>
            </a:r>
          </a:p>
          <a:p>
            <a:pPr algn="ctr"/>
            <a:r>
              <a:rPr lang="fr-FR" sz="1800" dirty="0"/>
              <a:t>(</a:t>
            </a:r>
            <a:r>
              <a:rPr lang="fr-FR" sz="1800" dirty="0" err="1"/>
              <a:t>Akrich</a:t>
            </a:r>
            <a:r>
              <a:rPr lang="fr-FR" sz="1800" dirty="0"/>
              <a:t>, </a:t>
            </a:r>
            <a:r>
              <a:rPr lang="fr-FR" sz="1800" dirty="0" err="1"/>
              <a:t>Callon</a:t>
            </a:r>
            <a:r>
              <a:rPr lang="fr-FR" sz="1800" dirty="0"/>
              <a:t>, </a:t>
            </a:r>
            <a:r>
              <a:rPr lang="fr-FR" sz="1800" dirty="0" err="1"/>
              <a:t>Latour</a:t>
            </a:r>
            <a:r>
              <a:rPr lang="fr-FR" sz="1800" dirty="0"/>
              <a:t>, 1991 ; </a:t>
            </a:r>
            <a:r>
              <a:rPr lang="fr-FR" sz="1800" dirty="0" err="1" smtClean="0"/>
              <a:t>Tavignot</a:t>
            </a:r>
            <a:r>
              <a:rPr lang="fr-FR" sz="1800" dirty="0" smtClean="0"/>
              <a:t>, 2008)</a:t>
            </a:r>
            <a:endParaRPr lang="fr-F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heckerboard(across)">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checkerboard(across)">
                                      <p:cBhvr>
                                        <p:cTn id="27" dur="500"/>
                                        <p:tgtEl>
                                          <p:spTgt spid="8"/>
                                        </p:tgtEl>
                                      </p:cBhvr>
                                    </p:animEffect>
                                  </p:childTnLst>
                                </p:cTn>
                              </p:par>
                              <p:par>
                                <p:cTn id="28" presetID="5" presetClass="entr" presetSubtype="10" fill="hold" nodeType="with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checkerboard(across)">
                                      <p:cBhvr>
                                        <p:cTn id="30" dur="500"/>
                                        <p:tgtEl>
                                          <p:spTgt spid="9"/>
                                        </p:tgtEl>
                                      </p:cBhvr>
                                    </p:animEffect>
                                  </p:childTnLst>
                                </p:cTn>
                              </p:par>
                              <p:par>
                                <p:cTn id="31" presetID="5" presetClass="entr" presetSubtype="10" fill="hold" nodeType="with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checkerboard(across)">
                                      <p:cBhvr>
                                        <p:cTn id="33" dur="500"/>
                                        <p:tgtEl>
                                          <p:spTgt spid="10"/>
                                        </p:tgtEl>
                                      </p:cBhvr>
                                    </p:animEffect>
                                  </p:childTnLst>
                                </p:cTn>
                              </p:par>
                              <p:par>
                                <p:cTn id="34" presetID="5" presetClass="entr" presetSubtype="10" fill="hold"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checkerboard(across)">
                                      <p:cBhvr>
                                        <p:cTn id="36" dur="500"/>
                                        <p:tgtEl>
                                          <p:spTgt spid="11"/>
                                        </p:tgtEl>
                                      </p:cBhvr>
                                    </p:animEffect>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checkerboard(across)">
                                      <p:cBhvr>
                                        <p:cTn id="41" dur="500"/>
                                        <p:tgtEl>
                                          <p:spTgt spid="22"/>
                                        </p:tgtEl>
                                      </p:cBhvr>
                                    </p:animEffect>
                                  </p:childTnLst>
                                </p:cTn>
                              </p:par>
                              <p:par>
                                <p:cTn id="42" presetID="5" presetClass="entr" presetSubtype="10" fill="hold" nodeType="with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checkerboard(across)">
                                      <p:cBhvr>
                                        <p:cTn id="44" dur="500"/>
                                        <p:tgtEl>
                                          <p:spTgt spid="15"/>
                                        </p:tgtEl>
                                      </p:cBhvr>
                                    </p:animEffect>
                                  </p:childTnLst>
                                </p:cTn>
                              </p:par>
                              <p:par>
                                <p:cTn id="45" presetID="5" presetClass="entr" presetSubtype="10" fill="hold" nodeType="with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checkerboard(across)">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checkerboard(across)">
                                      <p:cBhvr>
                                        <p:cTn id="5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22" grpId="0" animBg="1"/>
      <p:bldP spid="2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1640" y="332656"/>
            <a:ext cx="3816424" cy="1359024"/>
          </a:xfrm>
          <a:solidFill>
            <a:schemeClr val="bg1"/>
          </a:solidFill>
        </p:spPr>
        <p:txBody>
          <a:bodyPr rtlCol="0">
            <a:normAutofit fontScale="90000"/>
          </a:bodyPr>
          <a:lstStyle/>
          <a:p>
            <a:pPr algn="l" eaLnBrk="1" fontAlgn="auto" hangingPunct="1">
              <a:spcAft>
                <a:spcPts val="0"/>
              </a:spcAft>
              <a:defRPr/>
            </a:pPr>
            <a:r>
              <a:rPr lang="fr-FR" dirty="0" smtClean="0"/>
              <a:t>Modes de coordination entre </a:t>
            </a:r>
            <a:br>
              <a:rPr lang="fr-FR" dirty="0" smtClean="0"/>
            </a:br>
            <a:r>
              <a:rPr lang="fr-FR" dirty="0" smtClean="0"/>
              <a:t>acteurs</a:t>
            </a:r>
            <a:endParaRPr lang="fr-FR" dirty="0"/>
          </a:p>
        </p:txBody>
      </p:sp>
      <p:sp>
        <p:nvSpPr>
          <p:cNvPr id="3" name="Espace réservé du pied de page 2"/>
          <p:cNvSpPr>
            <a:spLocks noGrp="1"/>
          </p:cNvSpPr>
          <p:nvPr>
            <p:ph type="ftr" sz="quarter" idx="11"/>
          </p:nvPr>
        </p:nvSpPr>
        <p:spPr/>
        <p:txBody>
          <a:bodyPr/>
          <a:lstStyle/>
          <a:p>
            <a:pPr>
              <a:defRPr/>
            </a:pPr>
            <a:r>
              <a:rPr lang="fr-FR" smtClean="0"/>
              <a:t>JM Lange-EPSE de Rouen- M. Dussaux Espe de Créteil</a:t>
            </a:r>
            <a:endParaRPr lang="fr-FR"/>
          </a:p>
        </p:txBody>
      </p:sp>
      <p:pic>
        <p:nvPicPr>
          <p:cNvPr id="33796" name="Picture 2" descr="http://www.informatiquegifs.net/enfant/cliparts7.gif"/>
          <p:cNvPicPr>
            <a:picLocks noChangeAspect="1" noChangeArrowheads="1"/>
          </p:cNvPicPr>
          <p:nvPr/>
        </p:nvPicPr>
        <p:blipFill>
          <a:blip r:embed="rId2" cstate="print"/>
          <a:srcRect/>
          <a:stretch>
            <a:fillRect/>
          </a:stretch>
        </p:blipFill>
        <p:spPr bwMode="auto">
          <a:xfrm>
            <a:off x="0" y="2060848"/>
            <a:ext cx="2638425" cy="1771650"/>
          </a:xfrm>
          <a:prstGeom prst="rect">
            <a:avLst/>
          </a:prstGeom>
          <a:noFill/>
          <a:ln w="9525">
            <a:noFill/>
            <a:miter lim="800000"/>
            <a:headEnd/>
            <a:tailEnd/>
          </a:ln>
        </p:spPr>
      </p:pic>
      <p:sp>
        <p:nvSpPr>
          <p:cNvPr id="6" name="ZoneTexte 5"/>
          <p:cNvSpPr txBox="1"/>
          <p:nvPr/>
        </p:nvSpPr>
        <p:spPr>
          <a:xfrm>
            <a:off x="251520" y="5949280"/>
            <a:ext cx="2051050" cy="707886"/>
          </a:xfrm>
          <a:prstGeom prst="rect">
            <a:avLst/>
          </a:prstGeom>
          <a:solidFill>
            <a:schemeClr val="accent3">
              <a:lumMod val="20000"/>
              <a:lumOff val="80000"/>
            </a:schemeClr>
          </a:solidFill>
        </p:spPr>
        <p:txBody>
          <a:bodyPr>
            <a:spAutoFit/>
          </a:bodyPr>
          <a:lstStyle/>
          <a:p>
            <a:pPr fontAlgn="auto">
              <a:spcBef>
                <a:spcPts val="0"/>
              </a:spcBef>
              <a:spcAft>
                <a:spcPts val="0"/>
              </a:spcAft>
              <a:defRPr/>
            </a:pPr>
            <a:r>
              <a:rPr lang="fr-FR" sz="2000" b="1" dirty="0">
                <a:latin typeface="Calibri" pitchFamily="34" charset="0"/>
              </a:rPr>
              <a:t>Juxtaposition </a:t>
            </a:r>
            <a:endParaRPr lang="fr-FR" sz="2000" b="1" dirty="0" smtClean="0">
              <a:latin typeface="Calibri" pitchFamily="34" charset="0"/>
            </a:endParaRPr>
          </a:p>
          <a:p>
            <a:pPr fontAlgn="auto">
              <a:spcBef>
                <a:spcPts val="0"/>
              </a:spcBef>
              <a:spcAft>
                <a:spcPts val="0"/>
              </a:spcAft>
              <a:defRPr/>
            </a:pPr>
            <a:r>
              <a:rPr lang="fr-FR" sz="2000" b="1" dirty="0" smtClean="0">
                <a:latin typeface="Calibri" pitchFamily="34" charset="0"/>
              </a:rPr>
              <a:t>des </a:t>
            </a:r>
            <a:r>
              <a:rPr lang="fr-FR" sz="2000" b="1" dirty="0">
                <a:latin typeface="Calibri" pitchFamily="34" charset="0"/>
              </a:rPr>
              <a:t>pratiques</a:t>
            </a:r>
          </a:p>
        </p:txBody>
      </p:sp>
      <p:sp>
        <p:nvSpPr>
          <p:cNvPr id="7" name="ZoneTexte 6"/>
          <p:cNvSpPr txBox="1"/>
          <p:nvPr/>
        </p:nvSpPr>
        <p:spPr>
          <a:xfrm>
            <a:off x="1115616" y="5085184"/>
            <a:ext cx="1800200" cy="707886"/>
          </a:xfrm>
          <a:prstGeom prst="rect">
            <a:avLst/>
          </a:prstGeom>
          <a:solidFill>
            <a:schemeClr val="accent3">
              <a:lumMod val="40000"/>
              <a:lumOff val="60000"/>
            </a:schemeClr>
          </a:solidFill>
        </p:spPr>
        <p:txBody>
          <a:bodyPr wrap="square">
            <a:spAutoFit/>
          </a:bodyPr>
          <a:lstStyle/>
          <a:p>
            <a:pPr>
              <a:defRPr/>
            </a:pPr>
            <a:r>
              <a:rPr lang="fr-FR" sz="2000" b="1" dirty="0" smtClean="0">
                <a:latin typeface="Calibri" pitchFamily="34" charset="0"/>
              </a:rPr>
              <a:t>Communauté</a:t>
            </a:r>
          </a:p>
          <a:p>
            <a:pPr>
              <a:defRPr/>
            </a:pPr>
            <a:r>
              <a:rPr lang="fr-FR" sz="2000" b="1" dirty="0" smtClean="0">
                <a:latin typeface="Calibri" pitchFamily="34" charset="0"/>
              </a:rPr>
              <a:t> </a:t>
            </a:r>
            <a:r>
              <a:rPr lang="fr-FR" sz="2000" b="1" dirty="0">
                <a:latin typeface="Calibri" pitchFamily="34" charset="0"/>
              </a:rPr>
              <a:t>de pratique</a:t>
            </a:r>
          </a:p>
        </p:txBody>
      </p:sp>
      <p:sp>
        <p:nvSpPr>
          <p:cNvPr id="8" name="ZoneTexte 7"/>
          <p:cNvSpPr txBox="1"/>
          <p:nvPr/>
        </p:nvSpPr>
        <p:spPr>
          <a:xfrm>
            <a:off x="1979712" y="4149080"/>
            <a:ext cx="2232248" cy="707886"/>
          </a:xfrm>
          <a:prstGeom prst="rect">
            <a:avLst/>
          </a:prstGeom>
          <a:solidFill>
            <a:schemeClr val="accent3">
              <a:lumMod val="60000"/>
              <a:lumOff val="40000"/>
            </a:schemeClr>
          </a:solidFill>
        </p:spPr>
        <p:txBody>
          <a:bodyPr wrap="square">
            <a:spAutoFit/>
          </a:bodyPr>
          <a:lstStyle/>
          <a:p>
            <a:pPr fontAlgn="auto">
              <a:spcBef>
                <a:spcPts val="0"/>
              </a:spcBef>
              <a:spcAft>
                <a:spcPts val="0"/>
              </a:spcAft>
              <a:defRPr/>
            </a:pPr>
            <a:r>
              <a:rPr lang="fr-FR" sz="2000" b="1" dirty="0">
                <a:latin typeface="Calibri" pitchFamily="34" charset="0"/>
              </a:rPr>
              <a:t>Communauté apprenante</a:t>
            </a:r>
          </a:p>
        </p:txBody>
      </p:sp>
      <p:sp>
        <p:nvSpPr>
          <p:cNvPr id="9" name="ZoneTexte 8"/>
          <p:cNvSpPr txBox="1"/>
          <p:nvPr/>
        </p:nvSpPr>
        <p:spPr>
          <a:xfrm>
            <a:off x="3131840" y="2276872"/>
            <a:ext cx="2770311" cy="1508105"/>
          </a:xfrm>
          <a:prstGeom prst="rect">
            <a:avLst/>
          </a:prstGeom>
          <a:solidFill>
            <a:schemeClr val="accent3"/>
          </a:solidFill>
        </p:spPr>
        <p:txBody>
          <a:bodyPr wrap="square">
            <a:spAutoFit/>
          </a:bodyPr>
          <a:lstStyle/>
          <a:p>
            <a:pPr algn="ctr" fontAlgn="auto">
              <a:spcBef>
                <a:spcPts val="0"/>
              </a:spcBef>
              <a:spcAft>
                <a:spcPts val="0"/>
              </a:spcAft>
              <a:defRPr/>
            </a:pPr>
            <a:r>
              <a:rPr lang="fr-FR" sz="2000" b="1" dirty="0">
                <a:latin typeface="Calibri" pitchFamily="34" charset="0"/>
              </a:rPr>
              <a:t>Communauté apprenante ouverte aux parties prenantes </a:t>
            </a:r>
            <a:r>
              <a:rPr lang="fr-FR" sz="2000" b="1" dirty="0" smtClean="0">
                <a:latin typeface="Calibri" pitchFamily="34" charset="0"/>
              </a:rPr>
              <a:t>territoriales</a:t>
            </a:r>
          </a:p>
          <a:p>
            <a:pPr algn="ctr" fontAlgn="auto">
              <a:spcBef>
                <a:spcPts val="0"/>
              </a:spcBef>
              <a:spcAft>
                <a:spcPts val="0"/>
              </a:spcAft>
              <a:defRPr/>
            </a:pPr>
            <a:r>
              <a:rPr lang="fr-FR" sz="1200" b="1" dirty="0" smtClean="0">
                <a:latin typeface="Calibri" pitchFamily="34" charset="0"/>
              </a:rPr>
              <a:t>(Lange et al, 2010)</a:t>
            </a:r>
            <a:endParaRPr lang="fr-FR" sz="1200" b="1" dirty="0">
              <a:latin typeface="Calibri" pitchFamily="34" charset="0"/>
            </a:endParaRPr>
          </a:p>
        </p:txBody>
      </p:sp>
      <p:sp>
        <p:nvSpPr>
          <p:cNvPr id="10" name="Flèche droite 9"/>
          <p:cNvSpPr/>
          <p:nvPr/>
        </p:nvSpPr>
        <p:spPr>
          <a:xfrm rot="18826886">
            <a:off x="1792284" y="4332879"/>
            <a:ext cx="5975615" cy="4349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1" name="ZoneTexte 10"/>
          <p:cNvSpPr txBox="1">
            <a:spLocks noChangeArrowheads="1"/>
          </p:cNvSpPr>
          <p:nvPr/>
        </p:nvSpPr>
        <p:spPr bwMode="auto">
          <a:xfrm rot="18825330">
            <a:off x="4919980" y="4332328"/>
            <a:ext cx="3600450" cy="706438"/>
          </a:xfrm>
          <a:prstGeom prst="rect">
            <a:avLst/>
          </a:prstGeom>
          <a:solidFill>
            <a:srgbClr val="FFFF00"/>
          </a:solidFill>
          <a:ln w="9525">
            <a:noFill/>
            <a:miter lim="800000"/>
            <a:headEnd/>
            <a:tailEnd/>
          </a:ln>
        </p:spPr>
        <p:txBody>
          <a:bodyPr>
            <a:spAutoFit/>
          </a:bodyPr>
          <a:lstStyle/>
          <a:p>
            <a:pPr algn="ctr"/>
            <a:r>
              <a:rPr lang="fr-FR" sz="2000" b="1" dirty="0">
                <a:latin typeface="Calibri" pitchFamily="34" charset="0"/>
              </a:rPr>
              <a:t>Conflits d’intérêts et de rationalité</a:t>
            </a:r>
          </a:p>
        </p:txBody>
      </p:sp>
      <p:sp>
        <p:nvSpPr>
          <p:cNvPr id="13" name="ZoneTexte 12"/>
          <p:cNvSpPr txBox="1">
            <a:spLocks noChangeArrowheads="1"/>
          </p:cNvSpPr>
          <p:nvPr/>
        </p:nvSpPr>
        <p:spPr bwMode="auto">
          <a:xfrm rot="18835651">
            <a:off x="3451560" y="4046920"/>
            <a:ext cx="5111750" cy="461963"/>
          </a:xfrm>
          <a:prstGeom prst="rect">
            <a:avLst/>
          </a:prstGeom>
          <a:noFill/>
          <a:ln w="9525">
            <a:noFill/>
            <a:miter lim="800000"/>
            <a:headEnd/>
            <a:tailEnd/>
          </a:ln>
        </p:spPr>
        <p:txBody>
          <a:bodyPr>
            <a:spAutoFit/>
          </a:bodyPr>
          <a:lstStyle/>
          <a:p>
            <a:pPr algn="ctr"/>
            <a:r>
              <a:rPr lang="fr-FR" sz="2400" b="1" dirty="0" smtClean="0">
                <a:solidFill>
                  <a:schemeClr val="tx2"/>
                </a:solidFill>
                <a:latin typeface="Calibri" pitchFamily="34" charset="0"/>
              </a:rPr>
              <a:t>RSO/ORGANISATIONS APPRENANTES</a:t>
            </a:r>
            <a:endParaRPr lang="fr-FR" sz="2400" b="1" dirty="0">
              <a:solidFill>
                <a:schemeClr val="tx2"/>
              </a:solidFill>
              <a:latin typeface="Calibri" pitchFamily="34" charset="0"/>
            </a:endParaRPr>
          </a:p>
        </p:txBody>
      </p:sp>
      <p:pic>
        <p:nvPicPr>
          <p:cNvPr id="33804" name="Picture 2"/>
          <p:cNvPicPr>
            <a:picLocks noChangeAspect="1" noChangeArrowheads="1"/>
          </p:cNvPicPr>
          <p:nvPr/>
        </p:nvPicPr>
        <p:blipFill>
          <a:blip r:embed="rId3" cstate="print"/>
          <a:srcRect/>
          <a:stretch>
            <a:fillRect/>
          </a:stretch>
        </p:blipFill>
        <p:spPr bwMode="auto">
          <a:xfrm>
            <a:off x="250825" y="188913"/>
            <a:ext cx="1008063" cy="915987"/>
          </a:xfrm>
          <a:prstGeom prst="rect">
            <a:avLst/>
          </a:prstGeom>
          <a:noFill/>
          <a:ln w="9525">
            <a:noFill/>
            <a:miter lim="800000"/>
            <a:headEnd/>
            <a:tailEnd/>
          </a:ln>
        </p:spPr>
      </p:pic>
      <p:sp>
        <p:nvSpPr>
          <p:cNvPr id="15" name="ZoneTexte 14"/>
          <p:cNvSpPr txBox="1"/>
          <p:nvPr/>
        </p:nvSpPr>
        <p:spPr>
          <a:xfrm>
            <a:off x="5220072" y="620688"/>
            <a:ext cx="3635896" cy="1292662"/>
          </a:xfrm>
          <a:prstGeom prst="rect">
            <a:avLst/>
          </a:prstGeom>
          <a:solidFill>
            <a:schemeClr val="accent3">
              <a:lumMod val="75000"/>
            </a:schemeClr>
          </a:solidFill>
        </p:spPr>
        <p:txBody>
          <a:bodyPr wrap="square" rtlCol="0">
            <a:spAutoFit/>
          </a:bodyPr>
          <a:lstStyle/>
          <a:p>
            <a:pPr algn="ctr"/>
            <a:r>
              <a:rPr lang="fr-FR" b="1" dirty="0" smtClean="0">
                <a:effectLst>
                  <a:outerShdw blurRad="38100" dist="38100" dir="2700000" algn="tl">
                    <a:srgbClr val="000000">
                      <a:alpha val="43137"/>
                    </a:srgbClr>
                  </a:outerShdw>
                </a:effectLst>
                <a:latin typeface="Calibri" pitchFamily="34" charset="0"/>
              </a:rPr>
              <a:t>Vers une </a:t>
            </a:r>
          </a:p>
          <a:p>
            <a:pPr algn="ctr"/>
            <a:r>
              <a:rPr lang="fr-FR" b="1" dirty="0" smtClean="0">
                <a:effectLst>
                  <a:outerShdw blurRad="38100" dist="38100" dir="2700000" algn="tl">
                    <a:srgbClr val="000000">
                      <a:alpha val="43137"/>
                    </a:srgbClr>
                  </a:outerShdw>
                </a:effectLst>
                <a:latin typeface="Calibri" pitchFamily="34" charset="0"/>
              </a:rPr>
              <a:t>« Intelligence territoriale »</a:t>
            </a:r>
          </a:p>
          <a:p>
            <a:pPr algn="ctr"/>
            <a:r>
              <a:rPr lang="fr-FR" sz="1200" b="1" dirty="0" smtClean="0">
                <a:effectLst>
                  <a:outerShdw blurRad="38100" dist="38100" dir="2700000" algn="tl">
                    <a:srgbClr val="000000">
                      <a:alpha val="43137"/>
                    </a:srgbClr>
                  </a:outerShdw>
                </a:effectLst>
                <a:latin typeface="Calibri" pitchFamily="34" charset="0"/>
              </a:rPr>
              <a:t>(Champollion et al ….)</a:t>
            </a:r>
          </a:p>
          <a:p>
            <a:pPr algn="ctr"/>
            <a:r>
              <a:rPr lang="fr-FR" b="1" dirty="0" smtClean="0">
                <a:effectLst>
                  <a:outerShdw blurRad="38100" dist="38100" dir="2700000" algn="tl">
                    <a:srgbClr val="000000">
                      <a:alpha val="43137"/>
                    </a:srgbClr>
                  </a:outerShdw>
                </a:effectLst>
                <a:latin typeface="Calibri" pitchFamily="34" charset="0"/>
              </a:rPr>
              <a:t>Et des « territoires apprenants »</a:t>
            </a:r>
          </a:p>
          <a:p>
            <a:pPr algn="ctr"/>
            <a:r>
              <a:rPr lang="fr-FR" sz="1200" b="1" dirty="0" smtClean="0">
                <a:effectLst>
                  <a:outerShdw blurRad="38100" dist="38100" dir="2700000" algn="tl">
                    <a:srgbClr val="000000">
                      <a:alpha val="43137"/>
                    </a:srgbClr>
                  </a:outerShdw>
                </a:effectLst>
                <a:latin typeface="Calibri" pitchFamily="34" charset="0"/>
              </a:rPr>
              <a:t>(</a:t>
            </a:r>
            <a:r>
              <a:rPr lang="fr-FR" sz="1200" b="1" dirty="0" err="1" smtClean="0">
                <a:effectLst>
                  <a:outerShdw blurRad="38100" dist="38100" dir="2700000" algn="tl">
                    <a:srgbClr val="000000">
                      <a:alpha val="43137"/>
                    </a:srgbClr>
                  </a:outerShdw>
                </a:effectLst>
                <a:latin typeface="Calibri" pitchFamily="34" charset="0"/>
              </a:rPr>
              <a:t>Dussaux</a:t>
            </a:r>
            <a:r>
              <a:rPr lang="fr-FR" sz="1200" b="1" dirty="0" smtClean="0">
                <a:effectLst>
                  <a:outerShdw blurRad="38100" dist="38100" dir="2700000" algn="tl">
                    <a:srgbClr val="000000">
                      <a:alpha val="43137"/>
                    </a:srgbClr>
                  </a:outerShdw>
                </a:effectLst>
                <a:latin typeface="Calibri" pitchFamily="34" charset="0"/>
              </a:rPr>
              <a:t>, 2010)</a:t>
            </a:r>
            <a:endParaRPr lang="fr-FR" sz="1200" b="1" dirty="0">
              <a:effectLst>
                <a:outerShdw blurRad="38100" dist="38100" dir="2700000" algn="tl">
                  <a:srgbClr val="000000">
                    <a:alpha val="43137"/>
                  </a:srgbClr>
                </a:outerShdw>
              </a:effectLst>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a:xfrm>
            <a:off x="304800" y="6453336"/>
            <a:ext cx="5779368" cy="186504"/>
          </a:xfrm>
        </p:spPr>
        <p:txBody>
          <a:bodyPr/>
          <a:lstStyle/>
          <a:p>
            <a:r>
              <a:rPr lang="fr-FR" dirty="0" smtClean="0"/>
              <a:t>JM Lange-EPSE de Rouen- M. Dussaux </a:t>
            </a:r>
            <a:r>
              <a:rPr lang="fr-FR" dirty="0" err="1" smtClean="0"/>
              <a:t>Espe</a:t>
            </a:r>
            <a:r>
              <a:rPr lang="fr-FR" dirty="0" smtClean="0"/>
              <a:t> de Créteil</a:t>
            </a:r>
            <a:endParaRPr lang="fr-FR" dirty="0"/>
          </a:p>
        </p:txBody>
      </p:sp>
      <p:sp>
        <p:nvSpPr>
          <p:cNvPr id="4" name="Espace réservé du numéro de diapositive 3"/>
          <p:cNvSpPr>
            <a:spLocks noGrp="1"/>
          </p:cNvSpPr>
          <p:nvPr>
            <p:ph type="sldNum" sz="quarter" idx="12"/>
          </p:nvPr>
        </p:nvSpPr>
        <p:spPr/>
        <p:txBody>
          <a:bodyPr/>
          <a:lstStyle/>
          <a:p>
            <a:fld id="{C24FB503-C8B8-4A1F-8534-7867FB58EC64}" type="slidenum">
              <a:rPr lang="fr-FR" smtClean="0"/>
              <a:pPr/>
              <a:t>8</a:t>
            </a:fld>
            <a:endParaRPr lang="fr-FR"/>
          </a:p>
        </p:txBody>
      </p:sp>
      <p:sp>
        <p:nvSpPr>
          <p:cNvPr id="2" name="Titre 1"/>
          <p:cNvSpPr>
            <a:spLocks noGrp="1"/>
          </p:cNvSpPr>
          <p:nvPr>
            <p:ph type="title" idx="4294967295"/>
          </p:nvPr>
        </p:nvSpPr>
        <p:spPr>
          <a:xfrm>
            <a:off x="251520" y="0"/>
            <a:ext cx="8534400" cy="758825"/>
          </a:xfrm>
        </p:spPr>
        <p:txBody>
          <a:bodyPr/>
          <a:lstStyle/>
          <a:p>
            <a:r>
              <a:rPr lang="fr-FR" dirty="0" smtClean="0"/>
              <a:t>Exemples de recherches en milieu scolaire</a:t>
            </a:r>
            <a:endParaRPr lang="fr-FR" dirty="0"/>
          </a:p>
        </p:txBody>
      </p:sp>
      <p:graphicFrame>
        <p:nvGraphicFramePr>
          <p:cNvPr id="6" name="Espace réservé du contenu 5"/>
          <p:cNvGraphicFramePr>
            <a:graphicFrameLocks noGrp="1"/>
          </p:cNvGraphicFramePr>
          <p:nvPr>
            <p:ph sz="quarter" idx="4294967295"/>
          </p:nvPr>
        </p:nvGraphicFramePr>
        <p:xfrm>
          <a:off x="0" y="927486"/>
          <a:ext cx="9144000" cy="5741874"/>
        </p:xfrm>
        <a:graphic>
          <a:graphicData uri="http://schemas.openxmlformats.org/drawingml/2006/table">
            <a:tbl>
              <a:tblPr firstRow="1" bandRow="1">
                <a:tableStyleId>{5C22544A-7EE6-4342-B048-85BDC9FD1C3A}</a:tableStyleId>
              </a:tblPr>
              <a:tblGrid>
                <a:gridCol w="3048000"/>
                <a:gridCol w="3048000"/>
                <a:gridCol w="3048000"/>
              </a:tblGrid>
              <a:tr h="677690">
                <a:tc>
                  <a:txBody>
                    <a:bodyPr/>
                    <a:lstStyle/>
                    <a:p>
                      <a:r>
                        <a:rPr lang="fr-FR" dirty="0" smtClean="0"/>
                        <a:t>Contexte</a:t>
                      </a:r>
                      <a:r>
                        <a:rPr lang="fr-FR" baseline="0" dirty="0" smtClean="0"/>
                        <a:t> de la R</a:t>
                      </a:r>
                      <a:r>
                        <a:rPr lang="fr-FR" dirty="0" smtClean="0"/>
                        <a:t>echerche menée</a:t>
                      </a:r>
                      <a:endParaRPr lang="fr-FR" dirty="0"/>
                    </a:p>
                  </a:txBody>
                  <a:tcPr/>
                </a:tc>
                <a:tc>
                  <a:txBody>
                    <a:bodyPr/>
                    <a:lstStyle/>
                    <a:p>
                      <a:r>
                        <a:rPr lang="fr-FR" dirty="0" smtClean="0"/>
                        <a:t>Modalités</a:t>
                      </a:r>
                      <a:endParaRPr lang="fr-FR" dirty="0"/>
                    </a:p>
                  </a:txBody>
                  <a:tcPr/>
                </a:tc>
                <a:tc>
                  <a:txBody>
                    <a:bodyPr/>
                    <a:lstStyle/>
                    <a:p>
                      <a:r>
                        <a:rPr lang="fr-FR" dirty="0" smtClean="0"/>
                        <a:t>Intérêts et limites</a:t>
                      </a:r>
                      <a:endParaRPr lang="fr-FR" dirty="0"/>
                    </a:p>
                  </a:txBody>
                  <a:tcPr/>
                </a:tc>
              </a:tr>
              <a:tr h="1656184">
                <a:tc>
                  <a:txBody>
                    <a:bodyPr/>
                    <a:lstStyle/>
                    <a:p>
                      <a:r>
                        <a:rPr lang="fr-FR" sz="1600" b="1" dirty="0" smtClean="0"/>
                        <a:t>2005-2008 </a:t>
                      </a:r>
                    </a:p>
                    <a:p>
                      <a:r>
                        <a:rPr lang="fr-FR" sz="1600" b="1" dirty="0" smtClean="0"/>
                        <a:t>Recherche INRP</a:t>
                      </a:r>
                    </a:p>
                    <a:p>
                      <a:r>
                        <a:rPr lang="fr-FR" sz="1600" b="1" dirty="0" smtClean="0"/>
                        <a:t> </a:t>
                      </a:r>
                      <a:r>
                        <a:rPr lang="fr-FR" sz="1400" b="1" dirty="0" smtClean="0"/>
                        <a:t>« Action éducative scolaire effective »</a:t>
                      </a:r>
                      <a:r>
                        <a:rPr lang="fr-FR" sz="1400" b="1" baseline="0" dirty="0" smtClean="0"/>
                        <a:t> :</a:t>
                      </a:r>
                    </a:p>
                    <a:p>
                      <a:r>
                        <a:rPr lang="fr-FR" sz="1400" b="1" baseline="0" dirty="0" smtClean="0"/>
                        <a:t>« recueil de l’eau de pluie » </a:t>
                      </a:r>
                    </a:p>
                    <a:p>
                      <a:r>
                        <a:rPr lang="fr-FR" sz="1400" b="1" baseline="0" dirty="0" smtClean="0"/>
                        <a:t>« capteurs solaires »</a:t>
                      </a:r>
                      <a:endParaRPr lang="fr-FR" sz="1400" b="1" dirty="0"/>
                    </a:p>
                  </a:txBody>
                  <a:tcPr/>
                </a:tc>
                <a:tc>
                  <a:txBody>
                    <a:bodyPr/>
                    <a:lstStyle/>
                    <a:p>
                      <a:r>
                        <a:rPr lang="fr-FR" sz="1600" b="1" dirty="0" smtClean="0"/>
                        <a:t>Participation de l’équipe des chercheurs au</a:t>
                      </a:r>
                      <a:r>
                        <a:rPr lang="fr-FR" sz="1600" b="1" baseline="0" dirty="0" smtClean="0"/>
                        <a:t> déroulement du projet</a:t>
                      </a:r>
                      <a:endParaRPr lang="fr-FR" sz="1600" b="1" dirty="0"/>
                    </a:p>
                  </a:txBody>
                  <a:tcPr/>
                </a:tc>
                <a:tc>
                  <a:txBody>
                    <a:bodyPr/>
                    <a:lstStyle/>
                    <a:p>
                      <a:r>
                        <a:rPr lang="fr-FR" sz="1600" b="1" dirty="0" smtClean="0"/>
                        <a:t>Chercheurs-acteurs du projet comme condition de possibilité</a:t>
                      </a:r>
                    </a:p>
                    <a:p>
                      <a:r>
                        <a:rPr lang="fr-FR" sz="1600" b="1" dirty="0" smtClean="0"/>
                        <a:t>Prise de distance difficile pour le recueil de données</a:t>
                      </a:r>
                      <a:endParaRPr lang="fr-FR" sz="1600" b="1" dirty="0"/>
                    </a:p>
                  </a:txBody>
                  <a:tcPr/>
                </a:tc>
              </a:tr>
              <a:tr h="586982">
                <a:tc>
                  <a:txBody>
                    <a:bodyPr/>
                    <a:lstStyle/>
                    <a:p>
                      <a:r>
                        <a:rPr lang="fr-FR" sz="1600" b="1" dirty="0" smtClean="0"/>
                        <a:t>2008-2011</a:t>
                      </a:r>
                    </a:p>
                    <a:p>
                      <a:r>
                        <a:rPr lang="fr-FR" sz="1600" b="1" dirty="0" smtClean="0"/>
                        <a:t>Recherche</a:t>
                      </a:r>
                      <a:r>
                        <a:rPr lang="fr-FR" sz="1600" b="1" baseline="0" dirty="0" smtClean="0"/>
                        <a:t> ANR</a:t>
                      </a:r>
                    </a:p>
                    <a:p>
                      <a:r>
                        <a:rPr lang="fr-FR" sz="1600" b="1" baseline="0" dirty="0" smtClean="0"/>
                        <a:t>« ED2AO »</a:t>
                      </a:r>
                    </a:p>
                    <a:p>
                      <a:r>
                        <a:rPr lang="fr-FR" sz="1600" b="1" baseline="0" dirty="0" smtClean="0"/>
                        <a:t>Participation de l’Ecole à un projet d’aménagement communal du quartier</a:t>
                      </a:r>
                      <a:endParaRPr lang="fr-FR" sz="1600" b="1" dirty="0"/>
                    </a:p>
                  </a:txBody>
                  <a:tcPr/>
                </a:tc>
                <a:tc>
                  <a:txBody>
                    <a:bodyPr/>
                    <a:lstStyle/>
                    <a:p>
                      <a:r>
                        <a:rPr lang="fr-FR" sz="1600" b="1" dirty="0" smtClean="0"/>
                        <a:t>Chercheurs présents à l’ensemble des séances </a:t>
                      </a:r>
                    </a:p>
                    <a:p>
                      <a:r>
                        <a:rPr lang="fr-FR" sz="1600" b="1" baseline="0" dirty="0" smtClean="0"/>
                        <a:t>Enregistrement vidéo des échanges</a:t>
                      </a:r>
                    </a:p>
                    <a:p>
                      <a:r>
                        <a:rPr lang="fr-FR" sz="1600" b="1" baseline="0" dirty="0" smtClean="0"/>
                        <a:t>Recueil systématique des traces d’activités et des échanges entre parties prenantes (carnets de bords, échanges mails …)</a:t>
                      </a:r>
                      <a:endParaRPr lang="fr-FR" sz="1600" b="1" dirty="0"/>
                    </a:p>
                  </a:txBody>
                  <a:tcPr/>
                </a:tc>
                <a:tc>
                  <a:txBody>
                    <a:bodyPr/>
                    <a:lstStyle/>
                    <a:p>
                      <a:r>
                        <a:rPr lang="fr-FR" sz="1600" b="1" dirty="0" smtClean="0"/>
                        <a:t>Observateurs neutres mais</a:t>
                      </a:r>
                      <a:r>
                        <a:rPr lang="fr-FR" sz="1600" b="1" baseline="0" dirty="0" smtClean="0"/>
                        <a:t> sollicitations multiples sur la conduite du projet</a:t>
                      </a:r>
                      <a:endParaRPr lang="fr-FR" sz="1600" b="1" dirty="0"/>
                    </a:p>
                  </a:txBody>
                  <a:tcPr/>
                </a:tc>
              </a:tr>
              <a:tr h="1122000">
                <a:tc>
                  <a:txBody>
                    <a:bodyPr/>
                    <a:lstStyle/>
                    <a:p>
                      <a:r>
                        <a:rPr lang="fr-FR" sz="1600" b="1" dirty="0" smtClean="0"/>
                        <a:t>2008-2011 </a:t>
                      </a:r>
                    </a:p>
                    <a:p>
                      <a:r>
                        <a:rPr lang="fr-FR" sz="1600" b="1" dirty="0" smtClean="0"/>
                        <a:t>Recherche INRP « Evaluation de l’engagement des acteurs »</a:t>
                      </a:r>
                      <a:endParaRPr lang="fr-FR" sz="1600" b="1" dirty="0"/>
                    </a:p>
                  </a:txBody>
                  <a:tcPr/>
                </a:tc>
                <a:tc>
                  <a:txBody>
                    <a:bodyPr/>
                    <a:lstStyle/>
                    <a:p>
                      <a:r>
                        <a:rPr lang="fr-FR" sz="1600" b="1" dirty="0" smtClean="0"/>
                        <a:t>Participation des acteurs aux séminaires.</a:t>
                      </a:r>
                      <a:r>
                        <a:rPr lang="fr-FR" sz="1600" b="1" baseline="0" dirty="0" smtClean="0"/>
                        <a:t> Elaboration collective des outils</a:t>
                      </a:r>
                      <a:endParaRPr lang="fr-FR" sz="1600" b="1" dirty="0"/>
                    </a:p>
                  </a:txBody>
                  <a:tcPr/>
                </a:tc>
                <a:tc>
                  <a:txBody>
                    <a:bodyPr/>
                    <a:lstStyle/>
                    <a:p>
                      <a:r>
                        <a:rPr lang="fr-FR" sz="1600" b="1" dirty="0" smtClean="0"/>
                        <a:t>Appropriation</a:t>
                      </a:r>
                      <a:r>
                        <a:rPr lang="fr-FR" sz="1600" b="1" baseline="0" dirty="0" smtClean="0"/>
                        <a:t> des outils mais déviation du projet initial</a:t>
                      </a:r>
                      <a:endParaRPr lang="fr-FR" sz="1600" b="1"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a:xfrm>
            <a:off x="304800" y="6410848"/>
            <a:ext cx="4627240" cy="186504"/>
          </a:xfrm>
        </p:spPr>
        <p:txBody>
          <a:bodyPr/>
          <a:lstStyle/>
          <a:p>
            <a:r>
              <a:rPr lang="fr-FR" dirty="0" smtClean="0"/>
              <a:t>JM Lange-EPSE de Rouen- M. Dussaux </a:t>
            </a:r>
            <a:r>
              <a:rPr lang="fr-FR" dirty="0" err="1" smtClean="0"/>
              <a:t>Espe</a:t>
            </a:r>
            <a:r>
              <a:rPr lang="fr-FR" dirty="0" smtClean="0"/>
              <a:t> de Créteil</a:t>
            </a:r>
            <a:endParaRPr lang="fr-FR" dirty="0"/>
          </a:p>
        </p:txBody>
      </p:sp>
      <p:sp>
        <p:nvSpPr>
          <p:cNvPr id="3" name="Espace réservé du numéro de diapositive 2"/>
          <p:cNvSpPr>
            <a:spLocks noGrp="1"/>
          </p:cNvSpPr>
          <p:nvPr>
            <p:ph type="sldNum" sz="quarter" idx="12"/>
          </p:nvPr>
        </p:nvSpPr>
        <p:spPr/>
        <p:txBody>
          <a:bodyPr/>
          <a:lstStyle/>
          <a:p>
            <a:fld id="{C24FB503-C8B8-4A1F-8534-7867FB58EC64}" type="slidenum">
              <a:rPr lang="fr-FR" smtClean="0"/>
              <a:pPr/>
              <a:t>9</a:t>
            </a:fld>
            <a:endParaRPr lang="fr-FR"/>
          </a:p>
        </p:txBody>
      </p:sp>
      <p:pic>
        <p:nvPicPr>
          <p:cNvPr id="1026" name="Picture 2"/>
          <p:cNvPicPr>
            <a:picLocks noChangeAspect="1" noChangeArrowheads="1"/>
          </p:cNvPicPr>
          <p:nvPr/>
        </p:nvPicPr>
        <p:blipFill>
          <a:blip r:embed="rId2" cstate="print"/>
          <a:srcRect/>
          <a:stretch>
            <a:fillRect/>
          </a:stretch>
        </p:blipFill>
        <p:spPr bwMode="auto">
          <a:xfrm>
            <a:off x="1331640" y="980728"/>
            <a:ext cx="6810735" cy="5112567"/>
          </a:xfrm>
          <a:prstGeom prst="rect">
            <a:avLst/>
          </a:prstGeom>
          <a:noFill/>
          <a:ln w="9525">
            <a:noFill/>
            <a:miter lim="800000"/>
            <a:headEnd/>
            <a:tailEnd/>
          </a:ln>
        </p:spPr>
      </p:pic>
      <p:sp>
        <p:nvSpPr>
          <p:cNvPr id="5" name="ZoneTexte 4"/>
          <p:cNvSpPr txBox="1"/>
          <p:nvPr/>
        </p:nvSpPr>
        <p:spPr>
          <a:xfrm>
            <a:off x="5508104" y="5877272"/>
            <a:ext cx="3312368" cy="369332"/>
          </a:xfrm>
          <a:prstGeom prst="rect">
            <a:avLst/>
          </a:prstGeom>
          <a:noFill/>
        </p:spPr>
        <p:txBody>
          <a:bodyPr wrap="square" rtlCol="0">
            <a:spAutoFit/>
          </a:bodyPr>
          <a:lstStyle/>
          <a:p>
            <a:r>
              <a:rPr lang="fr-FR" dirty="0" smtClean="0"/>
              <a:t>Bain, </a:t>
            </a:r>
            <a:r>
              <a:rPr lang="fr-FR" dirty="0" err="1" smtClean="0"/>
              <a:t>Maujean</a:t>
            </a:r>
            <a:r>
              <a:rPr lang="fr-FR" dirty="0" smtClean="0"/>
              <a:t>, Theys, 2008</a:t>
            </a:r>
            <a:endParaRPr lang="fr-FR" dirty="0"/>
          </a:p>
        </p:txBody>
      </p:sp>
      <p:sp>
        <p:nvSpPr>
          <p:cNvPr id="6" name="ZoneTexte 5"/>
          <p:cNvSpPr txBox="1"/>
          <p:nvPr/>
        </p:nvSpPr>
        <p:spPr>
          <a:xfrm>
            <a:off x="1115616" y="260648"/>
            <a:ext cx="7272808" cy="646331"/>
          </a:xfrm>
          <a:prstGeom prst="rect">
            <a:avLst/>
          </a:prstGeom>
          <a:solidFill>
            <a:schemeClr val="bg2"/>
          </a:solidFill>
        </p:spPr>
        <p:txBody>
          <a:bodyPr wrap="square" rtlCol="0">
            <a:spAutoFit/>
          </a:bodyPr>
          <a:lstStyle/>
          <a:p>
            <a:pPr algn="ctr"/>
            <a:r>
              <a:rPr lang="fr-FR" b="1" dirty="0" smtClean="0"/>
              <a:t>Un modèle de référence : les changements en cours dans </a:t>
            </a:r>
          </a:p>
          <a:p>
            <a:pPr algn="ctr"/>
            <a:r>
              <a:rPr lang="fr-FR" b="1" dirty="0" smtClean="0"/>
              <a:t>les recherches académiques</a:t>
            </a:r>
            <a:endParaRPr lang="fr-FR"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Civic</Template>
  <TotalTime>696</TotalTime>
  <Words>878</Words>
  <Application>Microsoft Office PowerPoint</Application>
  <PresentationFormat>Affichage à l'écran (4:3)</PresentationFormat>
  <Paragraphs>208</Paragraphs>
  <Slides>13</Slides>
  <Notes>1</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Civil</vt:lpstr>
      <vt:lpstr> L’éducation à  un développement durable :  Quelle recherche ?  Quelle formation ? </vt:lpstr>
      <vt:lpstr>Plan de l’exposé</vt:lpstr>
      <vt:lpstr>Diapositive 3</vt:lpstr>
      <vt:lpstr> L’EEDD s’impose dans la formation des élèves et des enseignants</vt:lpstr>
      <vt:lpstr>L’EEDD dans les établissements scolaires</vt:lpstr>
      <vt:lpstr>Multiplicité des acteurs de l’EDD</vt:lpstr>
      <vt:lpstr>Modes de coordination entre  acteurs</vt:lpstr>
      <vt:lpstr>Exemples de recherches en milieu scolaire</vt:lpstr>
      <vt:lpstr>Diapositive 9</vt:lpstr>
      <vt:lpstr>Diapositive 10</vt:lpstr>
      <vt:lpstr>Vers un « territoire apprenant » en DD : la recherche comme expérience pilote incluant le grand public</vt:lpstr>
      <vt:lpstr>Vers une « cité éducative » incluant la recherche (Humbeeck, 2013)  : une question de formation</vt:lpstr>
      <vt:lpstr>Des Enjeux pour la formation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Recherches –action en EDD : modalités, intérêts, limites</dc:title>
  <dc:creator>JM Lange</dc:creator>
  <cp:lastModifiedBy>JM Lange</cp:lastModifiedBy>
  <cp:revision>69</cp:revision>
  <dcterms:created xsi:type="dcterms:W3CDTF">2013-12-11T09:07:26Z</dcterms:created>
  <dcterms:modified xsi:type="dcterms:W3CDTF">2015-03-23T10:21:21Z</dcterms:modified>
</cp:coreProperties>
</file>